
<file path=[Content_Types].xml><?xml version="1.0" encoding="utf-8"?>
<Types xmlns="http://schemas.openxmlformats.org/package/2006/content-types">
  <Default Extension="png" ContentType="image/png"/>
  <Default Extension="tmp" ContentType="image/png"/>
  <Default Extension="jpeg" ContentType="image/jpeg"/>
  <Default Extension="wmf" ContentType="image/x-wmf"/>
  <Default Extension="emf" ContentType="image/x-emf"/>
  <Default Extension="xls" ContentType="application/vnd.ms-excel"/>
  <Default Extension="rels" ContentType="application/vnd.openxmlformats-package.relationships+xml"/>
  <Default Extension="xml" ContentType="application/xml"/>
  <Default Extension="wdp" ContentType="image/vnd.ms-photo"/>
  <Default Extension="gif" ContentType="image/gif"/>
  <Default Extension="tiff" ContentType="image/tiff"/>
  <Default Extension="vml" ContentType="application/vnd.openxmlformats-officedocument.vmlDrawin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theme/theme2.xml" ContentType="application/vnd.openxmlformats-officedocument.theme+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theme/theme3.xml" ContentType="application/vnd.openxmlformats-officedocument.theme+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rts/chart1.xml" ContentType="application/vnd.openxmlformats-officedocument.drawingml.chart+xml"/>
  <Override PartName="/ppt/theme/themeOverride1.xml" ContentType="application/vnd.openxmlformats-officedocument.themeOverr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charts/chart2.xml" ContentType="application/vnd.openxmlformats-officedocument.drawingml.chart+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60" r:id="rId1"/>
    <p:sldMasterId id="2147483692" r:id="rId2"/>
    <p:sldMasterId id="2147483726" r:id="rId3"/>
    <p:sldMasterId id="2147483739" r:id="rId4"/>
  </p:sldMasterIdLst>
  <p:notesMasterIdLst>
    <p:notesMasterId r:id="rId137"/>
  </p:notesMasterIdLst>
  <p:handoutMasterIdLst>
    <p:handoutMasterId r:id="rId138"/>
  </p:handoutMasterIdLst>
  <p:sldIdLst>
    <p:sldId id="263" r:id="rId5"/>
    <p:sldId id="443" r:id="rId6"/>
    <p:sldId id="677" r:id="rId7"/>
    <p:sldId id="678" r:id="rId8"/>
    <p:sldId id="495" r:id="rId9"/>
    <p:sldId id="496" r:id="rId10"/>
    <p:sldId id="497" r:id="rId11"/>
    <p:sldId id="498" r:id="rId12"/>
    <p:sldId id="499" r:id="rId13"/>
    <p:sldId id="500" r:id="rId14"/>
    <p:sldId id="680" r:id="rId15"/>
    <p:sldId id="681" r:id="rId16"/>
    <p:sldId id="682" r:id="rId17"/>
    <p:sldId id="683" r:id="rId18"/>
    <p:sldId id="684" r:id="rId19"/>
    <p:sldId id="685" r:id="rId20"/>
    <p:sldId id="686" r:id="rId21"/>
    <p:sldId id="687" r:id="rId22"/>
    <p:sldId id="688" r:id="rId23"/>
    <p:sldId id="689" r:id="rId24"/>
    <p:sldId id="690" r:id="rId25"/>
    <p:sldId id="513" r:id="rId26"/>
    <p:sldId id="691" r:id="rId27"/>
    <p:sldId id="517" r:id="rId28"/>
    <p:sldId id="518" r:id="rId29"/>
    <p:sldId id="519" r:id="rId30"/>
    <p:sldId id="520" r:id="rId31"/>
    <p:sldId id="522" r:id="rId32"/>
    <p:sldId id="692" r:id="rId33"/>
    <p:sldId id="693" r:id="rId34"/>
    <p:sldId id="524" r:id="rId35"/>
    <p:sldId id="694" r:id="rId36"/>
    <p:sldId id="526" r:id="rId37"/>
    <p:sldId id="695" r:id="rId38"/>
    <p:sldId id="559" r:id="rId39"/>
    <p:sldId id="697" r:id="rId40"/>
    <p:sldId id="698" r:id="rId41"/>
    <p:sldId id="562" r:id="rId42"/>
    <p:sldId id="563" r:id="rId43"/>
    <p:sldId id="753" r:id="rId44"/>
    <p:sldId id="699" r:id="rId45"/>
    <p:sldId id="558" r:id="rId46"/>
    <p:sldId id="751" r:id="rId47"/>
    <p:sldId id="700" r:id="rId48"/>
    <p:sldId id="702" r:id="rId49"/>
    <p:sldId id="701" r:id="rId50"/>
    <p:sldId id="703" r:id="rId51"/>
    <p:sldId id="704" r:id="rId52"/>
    <p:sldId id="705" r:id="rId53"/>
    <p:sldId id="706" r:id="rId54"/>
    <p:sldId id="707" r:id="rId55"/>
    <p:sldId id="666" r:id="rId56"/>
    <p:sldId id="667" r:id="rId57"/>
    <p:sldId id="674" r:id="rId58"/>
    <p:sldId id="675" r:id="rId59"/>
    <p:sldId id="676" r:id="rId60"/>
    <p:sldId id="708" r:id="rId61"/>
    <p:sldId id="709" r:id="rId62"/>
    <p:sldId id="710" r:id="rId63"/>
    <p:sldId id="711" r:id="rId64"/>
    <p:sldId id="658" r:id="rId65"/>
    <p:sldId id="643" r:id="rId66"/>
    <p:sldId id="647" r:id="rId67"/>
    <p:sldId id="644" r:id="rId68"/>
    <p:sldId id="645" r:id="rId69"/>
    <p:sldId id="646" r:id="rId70"/>
    <p:sldId id="648" r:id="rId71"/>
    <p:sldId id="649" r:id="rId72"/>
    <p:sldId id="754" r:id="rId73"/>
    <p:sldId id="664" r:id="rId74"/>
    <p:sldId id="712" r:id="rId75"/>
    <p:sldId id="713" r:id="rId76"/>
    <p:sldId id="650" r:id="rId77"/>
    <p:sldId id="651" r:id="rId78"/>
    <p:sldId id="652" r:id="rId79"/>
    <p:sldId id="653" r:id="rId80"/>
    <p:sldId id="654" r:id="rId81"/>
    <p:sldId id="663" r:id="rId82"/>
    <p:sldId id="714" r:id="rId83"/>
    <p:sldId id="715" r:id="rId84"/>
    <p:sldId id="716" r:id="rId85"/>
    <p:sldId id="717" r:id="rId86"/>
    <p:sldId id="718" r:id="rId87"/>
    <p:sldId id="719" r:id="rId88"/>
    <p:sldId id="720" r:id="rId89"/>
    <p:sldId id="721" r:id="rId90"/>
    <p:sldId id="722" r:id="rId91"/>
    <p:sldId id="723" r:id="rId92"/>
    <p:sldId id="755" r:id="rId93"/>
    <p:sldId id="724" r:id="rId94"/>
    <p:sldId id="725" r:id="rId95"/>
    <p:sldId id="726" r:id="rId96"/>
    <p:sldId id="727" r:id="rId97"/>
    <p:sldId id="557" r:id="rId98"/>
    <p:sldId id="564" r:id="rId99"/>
    <p:sldId id="571" r:id="rId100"/>
    <p:sldId id="572" r:id="rId101"/>
    <p:sldId id="573" r:id="rId102"/>
    <p:sldId id="567" r:id="rId103"/>
    <p:sldId id="728" r:id="rId104"/>
    <p:sldId id="729" r:id="rId105"/>
    <p:sldId id="569" r:id="rId106"/>
    <p:sldId id="730" r:id="rId107"/>
    <p:sldId id="588" r:id="rId108"/>
    <p:sldId id="731" r:id="rId109"/>
    <p:sldId id="732" r:id="rId110"/>
    <p:sldId id="733" r:id="rId111"/>
    <p:sldId id="734" r:id="rId112"/>
    <p:sldId id="735" r:id="rId113"/>
    <p:sldId id="738" r:id="rId114"/>
    <p:sldId id="740" r:id="rId115"/>
    <p:sldId id="741" r:id="rId116"/>
    <p:sldId id="742" r:id="rId117"/>
    <p:sldId id="582" r:id="rId118"/>
    <p:sldId id="583" r:id="rId119"/>
    <p:sldId id="743" r:id="rId120"/>
    <p:sldId id="744" r:id="rId121"/>
    <p:sldId id="589" r:id="rId122"/>
    <p:sldId id="745" r:id="rId123"/>
    <p:sldId id="746" r:id="rId124"/>
    <p:sldId id="749" r:id="rId125"/>
    <p:sldId id="747" r:id="rId126"/>
    <p:sldId id="748" r:id="rId127"/>
    <p:sldId id="619" r:id="rId128"/>
    <p:sldId id="620" r:id="rId129"/>
    <p:sldId id="621" r:id="rId130"/>
    <p:sldId id="623" r:id="rId131"/>
    <p:sldId id="626" r:id="rId132"/>
    <p:sldId id="630" r:id="rId133"/>
    <p:sldId id="631" r:id="rId134"/>
    <p:sldId id="632" r:id="rId135"/>
    <p:sldId id="752" r:id="rId136"/>
  </p:sldIdLst>
  <p:sldSz cx="9144000" cy="6858000" type="screen4x3"/>
  <p:notesSz cx="7010400" cy="9296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shley Claro" initials="AC"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66"/>
    <a:srgbClr val="FF99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7336" autoAdjust="0"/>
  </p:normalViewPr>
  <p:slideViewPr>
    <p:cSldViewPr>
      <p:cViewPr varScale="1">
        <p:scale>
          <a:sx n="98" d="100"/>
          <a:sy n="98" d="100"/>
        </p:scale>
        <p:origin x="-1368" y="-102"/>
      </p:cViewPr>
      <p:guideLst>
        <p:guide orient="horz" pos="2160"/>
        <p:guide pos="2880"/>
      </p:guideLst>
    </p:cSldViewPr>
  </p:slideViewPr>
  <p:notesTextViewPr>
    <p:cViewPr>
      <p:scale>
        <a:sx n="1" d="1"/>
        <a:sy n="1" d="1"/>
      </p:scale>
      <p:origin x="0" y="0"/>
    </p:cViewPr>
  </p:notesTextViewPr>
  <p:sorterViewPr>
    <p:cViewPr>
      <p:scale>
        <a:sx n="80" d="100"/>
        <a:sy n="80" d="100"/>
      </p:scale>
      <p:origin x="0" y="0"/>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117" Type="http://schemas.openxmlformats.org/officeDocument/2006/relationships/slide" Target="slides/slide113.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12" Type="http://schemas.openxmlformats.org/officeDocument/2006/relationships/slide" Target="slides/slide108.xml"/><Relationship Id="rId133" Type="http://schemas.openxmlformats.org/officeDocument/2006/relationships/slide" Target="slides/slide129.xml"/><Relationship Id="rId138" Type="http://schemas.openxmlformats.org/officeDocument/2006/relationships/handoutMaster" Target="handoutMasters/handoutMaster1.xml"/><Relationship Id="rId16" Type="http://schemas.openxmlformats.org/officeDocument/2006/relationships/slide" Target="slides/slide12.xml"/><Relationship Id="rId107" Type="http://schemas.openxmlformats.org/officeDocument/2006/relationships/slide" Target="slides/slide103.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102" Type="http://schemas.openxmlformats.org/officeDocument/2006/relationships/slide" Target="slides/slide98.xml"/><Relationship Id="rId123" Type="http://schemas.openxmlformats.org/officeDocument/2006/relationships/slide" Target="slides/slide119.xml"/><Relationship Id="rId128" Type="http://schemas.openxmlformats.org/officeDocument/2006/relationships/slide" Target="slides/slide124.xml"/><Relationship Id="rId5" Type="http://schemas.openxmlformats.org/officeDocument/2006/relationships/slide" Target="slides/slide1.xml"/><Relationship Id="rId90" Type="http://schemas.openxmlformats.org/officeDocument/2006/relationships/slide" Target="slides/slide86.xml"/><Relationship Id="rId95" Type="http://schemas.openxmlformats.org/officeDocument/2006/relationships/slide" Target="slides/slide91.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113" Type="http://schemas.openxmlformats.org/officeDocument/2006/relationships/slide" Target="slides/slide109.xml"/><Relationship Id="rId118" Type="http://schemas.openxmlformats.org/officeDocument/2006/relationships/slide" Target="slides/slide114.xml"/><Relationship Id="rId134" Type="http://schemas.openxmlformats.org/officeDocument/2006/relationships/slide" Target="slides/slide130.xml"/><Relationship Id="rId139" Type="http://schemas.openxmlformats.org/officeDocument/2006/relationships/commentAuthors" Target="commentAuthor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slide" Target="slides/slide76.xml"/><Relationship Id="rId85" Type="http://schemas.openxmlformats.org/officeDocument/2006/relationships/slide" Target="slides/slide81.xml"/><Relationship Id="rId93" Type="http://schemas.openxmlformats.org/officeDocument/2006/relationships/slide" Target="slides/slide89.xml"/><Relationship Id="rId98" Type="http://schemas.openxmlformats.org/officeDocument/2006/relationships/slide" Target="slides/slide94.xml"/><Relationship Id="rId121" Type="http://schemas.openxmlformats.org/officeDocument/2006/relationships/slide" Target="slides/slide117.xml"/><Relationship Id="rId142" Type="http://schemas.openxmlformats.org/officeDocument/2006/relationships/theme" Target="theme/theme1.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103" Type="http://schemas.openxmlformats.org/officeDocument/2006/relationships/slide" Target="slides/slide99.xml"/><Relationship Id="rId108" Type="http://schemas.openxmlformats.org/officeDocument/2006/relationships/slide" Target="slides/slide104.xml"/><Relationship Id="rId116" Type="http://schemas.openxmlformats.org/officeDocument/2006/relationships/slide" Target="slides/slide112.xml"/><Relationship Id="rId124" Type="http://schemas.openxmlformats.org/officeDocument/2006/relationships/slide" Target="slides/slide120.xml"/><Relationship Id="rId129" Type="http://schemas.openxmlformats.org/officeDocument/2006/relationships/slide" Target="slides/slide125.xml"/><Relationship Id="rId137"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slide" Target="slides/slide84.xml"/><Relationship Id="rId91" Type="http://schemas.openxmlformats.org/officeDocument/2006/relationships/slide" Target="slides/slide87.xml"/><Relationship Id="rId96" Type="http://schemas.openxmlformats.org/officeDocument/2006/relationships/slide" Target="slides/slide92.xml"/><Relationship Id="rId111" Type="http://schemas.openxmlformats.org/officeDocument/2006/relationships/slide" Target="slides/slide107.xml"/><Relationship Id="rId132" Type="http://schemas.openxmlformats.org/officeDocument/2006/relationships/slide" Target="slides/slide128.xml"/><Relationship Id="rId14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6" Type="http://schemas.openxmlformats.org/officeDocument/2006/relationships/slide" Target="slides/slide102.xml"/><Relationship Id="rId114" Type="http://schemas.openxmlformats.org/officeDocument/2006/relationships/slide" Target="slides/slide110.xml"/><Relationship Id="rId119" Type="http://schemas.openxmlformats.org/officeDocument/2006/relationships/slide" Target="slides/slide115.xml"/><Relationship Id="rId127" Type="http://schemas.openxmlformats.org/officeDocument/2006/relationships/slide" Target="slides/slide12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openxmlformats.org/officeDocument/2006/relationships/slide" Target="slides/slide90.xml"/><Relationship Id="rId99" Type="http://schemas.openxmlformats.org/officeDocument/2006/relationships/slide" Target="slides/slide95.xml"/><Relationship Id="rId101" Type="http://schemas.openxmlformats.org/officeDocument/2006/relationships/slide" Target="slides/slide97.xml"/><Relationship Id="rId122" Type="http://schemas.openxmlformats.org/officeDocument/2006/relationships/slide" Target="slides/slide118.xml"/><Relationship Id="rId130" Type="http://schemas.openxmlformats.org/officeDocument/2006/relationships/slide" Target="slides/slide126.xml"/><Relationship Id="rId135" Type="http://schemas.openxmlformats.org/officeDocument/2006/relationships/slide" Target="slides/slide131.xml"/><Relationship Id="rId143"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109" Type="http://schemas.openxmlformats.org/officeDocument/2006/relationships/slide" Target="slides/slide10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104" Type="http://schemas.openxmlformats.org/officeDocument/2006/relationships/slide" Target="slides/slide100.xml"/><Relationship Id="rId120" Type="http://schemas.openxmlformats.org/officeDocument/2006/relationships/slide" Target="slides/slide116.xml"/><Relationship Id="rId125" Type="http://schemas.openxmlformats.org/officeDocument/2006/relationships/slide" Target="slides/slide121.xml"/><Relationship Id="rId141" Type="http://schemas.openxmlformats.org/officeDocument/2006/relationships/viewProps" Target="viewProps.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2" Type="http://schemas.openxmlformats.org/officeDocument/2006/relationships/slideMaster" Target="slideMasters/slideMaster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110" Type="http://schemas.openxmlformats.org/officeDocument/2006/relationships/slide" Target="slides/slide106.xml"/><Relationship Id="rId115" Type="http://schemas.openxmlformats.org/officeDocument/2006/relationships/slide" Target="slides/slide111.xml"/><Relationship Id="rId131" Type="http://schemas.openxmlformats.org/officeDocument/2006/relationships/slide" Target="slides/slide127.xml"/><Relationship Id="rId136" Type="http://schemas.openxmlformats.org/officeDocument/2006/relationships/slide" Target="slides/slide132.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slide" Target="slides/slide96.xml"/><Relationship Id="rId105" Type="http://schemas.openxmlformats.org/officeDocument/2006/relationships/slide" Target="slides/slide101.xml"/><Relationship Id="rId126" Type="http://schemas.openxmlformats.org/officeDocument/2006/relationships/slide" Target="slides/slide122.xml"/></Relationships>
</file>

<file path=ppt/charts/_rels/chart1.xml.rels><?xml version="1.0" encoding="UTF-8" standalone="yes"?>
<Relationships xmlns="http://schemas.openxmlformats.org/package/2006/relationships"><Relationship Id="rId2" Type="http://schemas.openxmlformats.org/officeDocument/2006/relationships/oleObject" Target="file:///C:\Users\natalies\Desktop\charts%20and%20stuff%20part%20deux.xlsx" TargetMode="External"/><Relationship Id="rId1" Type="http://schemas.openxmlformats.org/officeDocument/2006/relationships/themeOverride" Target="../theme/themeOverride1.xml"/></Relationships>
</file>

<file path=ppt/charts/_rels/chart2.xml.rels><?xml version="1.0" encoding="UTF-8" standalone="yes"?>
<Relationships xmlns="http://schemas.openxmlformats.org/package/2006/relationships"><Relationship Id="rId1" Type="http://schemas.openxmlformats.org/officeDocument/2006/relationships/oleObject" Target="file:///\\dnr_btr_w\vol1\users\natalies\state%20master%20plan\2012\modeling%20technical%20report\modeling%20results\Land%20Area%20Change%20by%20Decade%20(no%20offset)%20MP%20projects.xlsx" TargetMode="External"/></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11319543536954703"/>
          <c:y val="0.12962355105999795"/>
          <c:w val="0.82694922424309947"/>
          <c:h val="0.72577814748309344"/>
        </c:manualLayout>
      </c:layout>
      <c:barChart>
        <c:barDir val="col"/>
        <c:grouping val="clustered"/>
        <c:varyColors val="0"/>
        <c:ser>
          <c:idx val="0"/>
          <c:order val="0"/>
          <c:tx>
            <c:strRef>
              <c:f>Summaries!$A$3</c:f>
              <c:strCache>
                <c:ptCount val="1"/>
                <c:pt idx="0">
                  <c:v>Current </c:v>
                </c:pt>
              </c:strCache>
            </c:strRef>
          </c:tx>
          <c:spPr>
            <a:solidFill>
              <a:schemeClr val="accent3"/>
            </a:solidFill>
          </c:spPr>
          <c:invertIfNegative val="0"/>
          <c:dLbls>
            <c:dLbl>
              <c:idx val="0"/>
              <c:layout>
                <c:manualLayout>
                  <c:x val="-2.6840185294495452E-3"/>
                  <c:y val="0.15744913996856627"/>
                </c:manualLayout>
              </c:layout>
              <c:tx>
                <c:rich>
                  <a:bodyPr/>
                  <a:lstStyle/>
                  <a:p>
                    <a:r>
                      <a:rPr lang="en-US" dirty="0" smtClean="0"/>
                      <a:t>Current</a:t>
                    </a:r>
                    <a:endParaRPr lang="en-US" dirty="0"/>
                  </a:p>
                </c:rich>
              </c:tx>
              <c:showLegendKey val="0"/>
              <c:showVal val="1"/>
              <c:showCatName val="0"/>
              <c:showSerName val="0"/>
              <c:showPercent val="0"/>
              <c:showBubbleSize val="0"/>
            </c:dLbl>
            <c:showLegendKey val="0"/>
            <c:showVal val="1"/>
            <c:showCatName val="0"/>
            <c:showSerName val="0"/>
            <c:showPercent val="0"/>
            <c:showBubbleSize val="0"/>
            <c:showLeaderLines val="0"/>
          </c:dLbls>
          <c:cat>
            <c:strRef>
              <c:f>Summaries!$A$5</c:f>
              <c:strCache>
                <c:ptCount val="1"/>
                <c:pt idx="0">
                  <c:v>Draft Plan</c:v>
                </c:pt>
              </c:strCache>
            </c:strRef>
          </c:cat>
          <c:val>
            <c:numRef>
              <c:f>Summaries!$C$3</c:f>
              <c:numCache>
                <c:formatCode>"$"#,##0.00</c:formatCode>
                <c:ptCount val="1"/>
                <c:pt idx="0">
                  <c:v>2362582592</c:v>
                </c:pt>
              </c:numCache>
            </c:numRef>
          </c:val>
        </c:ser>
        <c:ser>
          <c:idx val="2"/>
          <c:order val="1"/>
          <c:spPr>
            <a:solidFill>
              <a:schemeClr val="tx1">
                <a:lumMod val="50000"/>
                <a:lumOff val="50000"/>
              </a:schemeClr>
            </a:solidFill>
            <a:ln>
              <a:noFill/>
            </a:ln>
          </c:spPr>
          <c:invertIfNegative val="0"/>
          <c:dLbls>
            <c:dLbl>
              <c:idx val="0"/>
              <c:layout>
                <c:manualLayout>
                  <c:x val="0"/>
                  <c:y val="0.36568832508828286"/>
                </c:manualLayout>
              </c:layout>
              <c:tx>
                <c:rich>
                  <a:bodyPr/>
                  <a:lstStyle/>
                  <a:p>
                    <a:r>
                      <a:rPr lang="en-US" dirty="0" smtClean="0"/>
                      <a:t>Moderate</a:t>
                    </a:r>
                    <a:r>
                      <a:rPr lang="en-US" baseline="0" dirty="0" smtClean="0"/>
                      <a:t> Scenario</a:t>
                    </a:r>
                    <a:endParaRPr lang="en-US" dirty="0"/>
                  </a:p>
                </c:rich>
              </c:tx>
              <c:showLegendKey val="0"/>
              <c:showVal val="1"/>
              <c:showCatName val="0"/>
              <c:showSerName val="0"/>
              <c:showPercent val="0"/>
              <c:showBubbleSize val="0"/>
            </c:dLbl>
            <c:showLegendKey val="0"/>
            <c:showVal val="1"/>
            <c:showCatName val="0"/>
            <c:showSerName val="0"/>
            <c:showPercent val="0"/>
            <c:showBubbleSize val="0"/>
            <c:showLeaderLines val="0"/>
          </c:dLbls>
          <c:val>
            <c:numRef>
              <c:f>Summaries!$D$4</c:f>
              <c:numCache>
                <c:formatCode>"$"#,##0.00</c:formatCode>
                <c:ptCount val="1"/>
                <c:pt idx="0">
                  <c:v>7712926620</c:v>
                </c:pt>
              </c:numCache>
            </c:numRef>
          </c:val>
        </c:ser>
        <c:ser>
          <c:idx val="1"/>
          <c:order val="2"/>
          <c:tx>
            <c:strRef>
              <c:f>Summaries!$A$4</c:f>
              <c:strCache>
                <c:ptCount val="1"/>
                <c:pt idx="0">
                  <c:v>Future Without Action</c:v>
                </c:pt>
              </c:strCache>
            </c:strRef>
          </c:tx>
          <c:spPr>
            <a:solidFill>
              <a:schemeClr val="tx1">
                <a:lumMod val="50000"/>
                <a:lumOff val="50000"/>
              </a:schemeClr>
            </a:solidFill>
          </c:spPr>
          <c:invertIfNegative val="0"/>
          <c:dLbls>
            <c:dLbl>
              <c:idx val="0"/>
              <c:layout>
                <c:manualLayout>
                  <c:x val="2.6840185294494962E-3"/>
                  <c:y val="0.75169266823702563"/>
                </c:manualLayout>
              </c:layout>
              <c:tx>
                <c:rich>
                  <a:bodyPr/>
                  <a:lstStyle/>
                  <a:p>
                    <a:r>
                      <a:rPr lang="en-US" dirty="0" smtClean="0"/>
                      <a:t>Less Optimistic</a:t>
                    </a:r>
                    <a:r>
                      <a:rPr lang="en-US" baseline="0" dirty="0" smtClean="0"/>
                      <a:t> Scenario</a:t>
                    </a:r>
                    <a:endParaRPr lang="en-US" dirty="0"/>
                  </a:p>
                </c:rich>
              </c:tx>
              <c:showLegendKey val="0"/>
              <c:showVal val="1"/>
              <c:showCatName val="0"/>
              <c:showSerName val="0"/>
              <c:showPercent val="0"/>
              <c:showBubbleSize val="0"/>
            </c:dLbl>
            <c:showLegendKey val="0"/>
            <c:showVal val="1"/>
            <c:showCatName val="0"/>
            <c:showSerName val="0"/>
            <c:showPercent val="0"/>
            <c:showBubbleSize val="0"/>
            <c:showLeaderLines val="0"/>
          </c:dLbls>
          <c:cat>
            <c:strRef>
              <c:f>Summaries!$A$5</c:f>
              <c:strCache>
                <c:ptCount val="1"/>
                <c:pt idx="0">
                  <c:v>Draft Plan</c:v>
                </c:pt>
              </c:strCache>
            </c:strRef>
          </c:cat>
          <c:val>
            <c:numRef>
              <c:f>Summaries!$C$4</c:f>
              <c:numCache>
                <c:formatCode>"$"#,##0.00</c:formatCode>
                <c:ptCount val="1"/>
                <c:pt idx="0">
                  <c:v>20972347820</c:v>
                </c:pt>
              </c:numCache>
            </c:numRef>
          </c:val>
        </c:ser>
        <c:dLbls>
          <c:showLegendKey val="0"/>
          <c:showVal val="0"/>
          <c:showCatName val="0"/>
          <c:showSerName val="0"/>
          <c:showPercent val="0"/>
          <c:showBubbleSize val="0"/>
        </c:dLbls>
        <c:gapWidth val="146"/>
        <c:overlap val="-69"/>
        <c:axId val="35545088"/>
        <c:axId val="35547008"/>
      </c:barChart>
      <c:catAx>
        <c:axId val="35545088"/>
        <c:scaling>
          <c:orientation val="minMax"/>
        </c:scaling>
        <c:delete val="1"/>
        <c:axPos val="b"/>
        <c:title>
          <c:tx>
            <c:rich>
              <a:bodyPr/>
              <a:lstStyle/>
              <a:p>
                <a:pPr>
                  <a:defRPr sz="1200" baseline="0">
                    <a:latin typeface="Arial" pitchFamily="34" charset="0"/>
                  </a:defRPr>
                </a:pPr>
                <a:r>
                  <a:rPr lang="en-US" sz="1200" baseline="0" dirty="0">
                    <a:latin typeface="Arial" pitchFamily="34" charset="0"/>
                  </a:rPr>
                  <a:t>Expected Annual Damages ($ Billions</a:t>
                </a:r>
                <a:r>
                  <a:rPr lang="en-US" sz="1200" baseline="0" dirty="0" smtClean="0">
                    <a:latin typeface="Arial" pitchFamily="34" charset="0"/>
                  </a:rPr>
                  <a:t>)</a:t>
                </a:r>
                <a:endParaRPr lang="en-US" sz="1200" baseline="0" dirty="0">
                  <a:latin typeface="Arial" pitchFamily="34" charset="0"/>
                </a:endParaRPr>
              </a:p>
            </c:rich>
          </c:tx>
          <c:layout>
            <c:manualLayout>
              <c:xMode val="edge"/>
              <c:yMode val="edge"/>
              <c:x val="0.19543459015142742"/>
              <c:y val="4.2631644197737282E-4"/>
            </c:manualLayout>
          </c:layout>
          <c:overlay val="0"/>
        </c:title>
        <c:majorTickMark val="out"/>
        <c:minorTickMark val="none"/>
        <c:tickLblPos val="none"/>
        <c:crossAx val="35547008"/>
        <c:crosses val="autoZero"/>
        <c:auto val="1"/>
        <c:lblAlgn val="ctr"/>
        <c:lblOffset val="100"/>
        <c:noMultiLvlLbl val="0"/>
      </c:catAx>
      <c:valAx>
        <c:axId val="35547008"/>
        <c:scaling>
          <c:orientation val="minMax"/>
        </c:scaling>
        <c:delete val="0"/>
        <c:axPos val="l"/>
        <c:numFmt formatCode="&quot;$&quot;#,##0" sourceLinked="0"/>
        <c:majorTickMark val="out"/>
        <c:minorTickMark val="none"/>
        <c:tickLblPos val="nextTo"/>
        <c:txPr>
          <a:bodyPr/>
          <a:lstStyle/>
          <a:p>
            <a:pPr>
              <a:defRPr baseline="0">
                <a:latin typeface="Arial" pitchFamily="34" charset="0"/>
              </a:defRPr>
            </a:pPr>
            <a:endParaRPr lang="en-US"/>
          </a:p>
        </c:txPr>
        <c:crossAx val="35545088"/>
        <c:crosses val="autoZero"/>
        <c:crossBetween val="between"/>
        <c:dispUnits>
          <c:builtInUnit val="billions"/>
        </c:dispUnits>
      </c:valAx>
      <c:spPr>
        <a:noFill/>
        <a:ln w="9525">
          <a:solidFill>
            <a:schemeClr val="tx1">
              <a:lumMod val="65000"/>
              <a:lumOff val="35000"/>
            </a:schemeClr>
          </a:solidFill>
        </a:ln>
      </c:spPr>
    </c:plotArea>
    <c:legend>
      <c:legendPos val="t"/>
      <c:legendEntry>
        <c:idx val="1"/>
        <c:delete val="1"/>
      </c:legendEntry>
      <c:layout>
        <c:manualLayout>
          <c:xMode val="edge"/>
          <c:yMode val="edge"/>
          <c:x val="0.11234413936100499"/>
          <c:y val="0.17413266999668067"/>
          <c:w val="0.39765953584232017"/>
          <c:h val="0.19526052893632853"/>
        </c:manualLayout>
      </c:layout>
      <c:overlay val="0"/>
      <c:txPr>
        <a:bodyPr/>
        <a:lstStyle/>
        <a:p>
          <a:pPr>
            <a:defRPr sz="1200" baseline="0">
              <a:latin typeface="Arial" pitchFamily="34" charset="0"/>
            </a:defRPr>
          </a:pPr>
          <a:endParaRPr lang="en-US"/>
        </a:p>
      </c:txPr>
    </c:legend>
    <c:plotVisOnly val="1"/>
    <c:dispBlanksAs val="gap"/>
    <c:showDLblsOverMax val="0"/>
  </c:chart>
  <c:externalData r:id="rId2">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r>
              <a:rPr lang="en-US" sz="1600" dirty="0">
                <a:latin typeface="Arial" pitchFamily="34" charset="0"/>
                <a:cs typeface="Arial" pitchFamily="34" charset="0"/>
              </a:rPr>
              <a:t>Sustainability of Marsh Creation </a:t>
            </a:r>
            <a:r>
              <a:rPr lang="en-US" sz="1600" dirty="0" smtClean="0">
                <a:latin typeface="Arial" pitchFamily="34" charset="0"/>
                <a:cs typeface="Arial" pitchFamily="34" charset="0"/>
              </a:rPr>
              <a:t>Projects*</a:t>
            </a:r>
            <a:endParaRPr lang="en-US" sz="1600" dirty="0">
              <a:latin typeface="Arial" pitchFamily="34" charset="0"/>
              <a:cs typeface="Arial" pitchFamily="34" charset="0"/>
            </a:endParaRPr>
          </a:p>
        </c:rich>
      </c:tx>
      <c:layout>
        <c:manualLayout>
          <c:xMode val="edge"/>
          <c:yMode val="edge"/>
          <c:x val="0.23770006206176927"/>
          <c:y val="3.2875189050706639E-2"/>
        </c:manualLayout>
      </c:layout>
      <c:overlay val="0"/>
    </c:title>
    <c:autoTitleDeleted val="0"/>
    <c:plotArea>
      <c:layout>
        <c:manualLayout>
          <c:layoutTarget val="inner"/>
          <c:xMode val="edge"/>
          <c:yMode val="edge"/>
          <c:x val="0.14779460596669086"/>
          <c:y val="0.10465168857532817"/>
          <c:w val="0.82963195765178088"/>
          <c:h val="0.72424091158436099"/>
        </c:manualLayout>
      </c:layout>
      <c:lineChart>
        <c:grouping val="standard"/>
        <c:varyColors val="0"/>
        <c:ser>
          <c:idx val="2"/>
          <c:order val="0"/>
          <c:tx>
            <c:v>Orleans Parish</c:v>
          </c:tx>
          <c:spPr>
            <a:ln w="41275">
              <a:solidFill>
                <a:schemeClr val="accent1">
                  <a:lumMod val="75000"/>
                </a:schemeClr>
              </a:solidFill>
            </a:ln>
          </c:spPr>
          <c:marker>
            <c:symbol val="none"/>
          </c:marker>
          <c:cat>
            <c:numRef>
              <c:f>'Regional Patterns'!$J$21:$O$21</c:f>
              <c:numCache>
                <c:formatCode>General</c:formatCode>
                <c:ptCount val="6"/>
                <c:pt idx="0">
                  <c:v>2012</c:v>
                </c:pt>
                <c:pt idx="1">
                  <c:v>2022</c:v>
                </c:pt>
                <c:pt idx="2">
                  <c:v>2032</c:v>
                </c:pt>
                <c:pt idx="3">
                  <c:v>2042</c:v>
                </c:pt>
                <c:pt idx="4">
                  <c:v>2052</c:v>
                </c:pt>
                <c:pt idx="5">
                  <c:v>2062</c:v>
                </c:pt>
              </c:numCache>
            </c:numRef>
          </c:cat>
          <c:val>
            <c:numRef>
              <c:f>'Regional Patterns'!$J$57:$O$57</c:f>
              <c:numCache>
                <c:formatCode>0%</c:formatCode>
                <c:ptCount val="6"/>
                <c:pt idx="0">
                  <c:v>1</c:v>
                </c:pt>
                <c:pt idx="1">
                  <c:v>0.98500550096636941</c:v>
                </c:pt>
                <c:pt idx="2">
                  <c:v>0.94284065639058035</c:v>
                </c:pt>
                <c:pt idx="3">
                  <c:v>0.87149113023390834</c:v>
                </c:pt>
                <c:pt idx="4">
                  <c:v>0.78387158424822312</c:v>
                </c:pt>
                <c:pt idx="5">
                  <c:v>0.7816270918469076</c:v>
                </c:pt>
              </c:numCache>
            </c:numRef>
          </c:val>
          <c:smooth val="0"/>
        </c:ser>
        <c:ser>
          <c:idx val="0"/>
          <c:order val="1"/>
          <c:tx>
            <c:v>Terrebonne Parish</c:v>
          </c:tx>
          <c:spPr>
            <a:ln w="41275">
              <a:solidFill>
                <a:schemeClr val="accent4">
                  <a:lumMod val="75000"/>
                </a:schemeClr>
              </a:solidFill>
            </a:ln>
          </c:spPr>
          <c:marker>
            <c:symbol val="none"/>
          </c:marker>
          <c:cat>
            <c:numRef>
              <c:f>'Regional Patterns'!$J$21:$O$21</c:f>
              <c:numCache>
                <c:formatCode>General</c:formatCode>
                <c:ptCount val="6"/>
                <c:pt idx="0">
                  <c:v>2012</c:v>
                </c:pt>
                <c:pt idx="1">
                  <c:v>2022</c:v>
                </c:pt>
                <c:pt idx="2">
                  <c:v>2032</c:v>
                </c:pt>
                <c:pt idx="3">
                  <c:v>2042</c:v>
                </c:pt>
                <c:pt idx="4">
                  <c:v>2052</c:v>
                </c:pt>
                <c:pt idx="5">
                  <c:v>2062</c:v>
                </c:pt>
              </c:numCache>
            </c:numRef>
          </c:cat>
          <c:val>
            <c:numRef>
              <c:f>'Regional Patterns'!$J$61:$O$61</c:f>
              <c:numCache>
                <c:formatCode>0%</c:formatCode>
                <c:ptCount val="6"/>
                <c:pt idx="0">
                  <c:v>1</c:v>
                </c:pt>
                <c:pt idx="1">
                  <c:v>1.0028324940223958</c:v>
                </c:pt>
                <c:pt idx="2">
                  <c:v>1.0094476628072229</c:v>
                </c:pt>
                <c:pt idx="3">
                  <c:v>0.80315552886311237</c:v>
                </c:pt>
                <c:pt idx="4">
                  <c:v>7.074689633502651E-2</c:v>
                </c:pt>
                <c:pt idx="5">
                  <c:v>5.0634476235990933E-2</c:v>
                </c:pt>
              </c:numCache>
            </c:numRef>
          </c:val>
          <c:smooth val="0"/>
        </c:ser>
        <c:ser>
          <c:idx val="1"/>
          <c:order val="2"/>
          <c:tx>
            <c:v>Cameron Parish</c:v>
          </c:tx>
          <c:spPr>
            <a:ln w="41275">
              <a:solidFill>
                <a:schemeClr val="accent3">
                  <a:lumMod val="75000"/>
                </a:schemeClr>
              </a:solidFill>
            </a:ln>
          </c:spPr>
          <c:marker>
            <c:symbol val="none"/>
          </c:marker>
          <c:cat>
            <c:numRef>
              <c:f>'Regional Patterns'!$J$21:$O$21</c:f>
              <c:numCache>
                <c:formatCode>General</c:formatCode>
                <c:ptCount val="6"/>
                <c:pt idx="0">
                  <c:v>2012</c:v>
                </c:pt>
                <c:pt idx="1">
                  <c:v>2022</c:v>
                </c:pt>
                <c:pt idx="2">
                  <c:v>2032</c:v>
                </c:pt>
                <c:pt idx="3">
                  <c:v>2042</c:v>
                </c:pt>
                <c:pt idx="4">
                  <c:v>2052</c:v>
                </c:pt>
                <c:pt idx="5">
                  <c:v>2062</c:v>
                </c:pt>
              </c:numCache>
            </c:numRef>
          </c:cat>
          <c:val>
            <c:numRef>
              <c:f>'Regional Patterns'!$J$69:$O$69</c:f>
              <c:numCache>
                <c:formatCode>0%</c:formatCode>
                <c:ptCount val="6"/>
                <c:pt idx="0">
                  <c:v>1</c:v>
                </c:pt>
                <c:pt idx="1">
                  <c:v>1.0945851469071575</c:v>
                </c:pt>
                <c:pt idx="2">
                  <c:v>1.0871147838171773</c:v>
                </c:pt>
                <c:pt idx="3">
                  <c:v>1.09739493099907</c:v>
                </c:pt>
                <c:pt idx="4">
                  <c:v>1.0092027876028409</c:v>
                </c:pt>
                <c:pt idx="5">
                  <c:v>0.85361193275559866</c:v>
                </c:pt>
              </c:numCache>
            </c:numRef>
          </c:val>
          <c:smooth val="0"/>
        </c:ser>
        <c:dLbls>
          <c:showLegendKey val="0"/>
          <c:showVal val="0"/>
          <c:showCatName val="0"/>
          <c:showSerName val="0"/>
          <c:showPercent val="0"/>
          <c:showBubbleSize val="0"/>
        </c:dLbls>
        <c:marker val="1"/>
        <c:smooth val="0"/>
        <c:axId val="35575680"/>
        <c:axId val="35581952"/>
      </c:lineChart>
      <c:catAx>
        <c:axId val="35575680"/>
        <c:scaling>
          <c:orientation val="minMax"/>
        </c:scaling>
        <c:delete val="0"/>
        <c:axPos val="b"/>
        <c:title>
          <c:tx>
            <c:rich>
              <a:bodyPr/>
              <a:lstStyle/>
              <a:p>
                <a:pPr>
                  <a:defRPr/>
                </a:pPr>
                <a:r>
                  <a:rPr lang="en-US"/>
                  <a:t>Year</a:t>
                </a:r>
              </a:p>
            </c:rich>
          </c:tx>
          <c:layout/>
          <c:overlay val="0"/>
        </c:title>
        <c:numFmt formatCode="General" sourceLinked="1"/>
        <c:majorTickMark val="out"/>
        <c:minorTickMark val="none"/>
        <c:tickLblPos val="nextTo"/>
        <c:crossAx val="35581952"/>
        <c:crosses val="autoZero"/>
        <c:auto val="1"/>
        <c:lblAlgn val="ctr"/>
        <c:lblOffset val="100"/>
        <c:noMultiLvlLbl val="0"/>
      </c:catAx>
      <c:valAx>
        <c:axId val="35581952"/>
        <c:scaling>
          <c:orientation val="minMax"/>
        </c:scaling>
        <c:delete val="0"/>
        <c:axPos val="l"/>
        <c:title>
          <c:tx>
            <c:rich>
              <a:bodyPr rot="-5400000" vert="horz"/>
              <a:lstStyle/>
              <a:p>
                <a:pPr>
                  <a:defRPr sz="1000">
                    <a:latin typeface="Arial" pitchFamily="34" charset="0"/>
                    <a:cs typeface="Arial" pitchFamily="34" charset="0"/>
                  </a:defRPr>
                </a:pPr>
                <a:r>
                  <a:rPr lang="en-US" sz="1000">
                    <a:latin typeface="Arial" pitchFamily="34" charset="0"/>
                    <a:cs typeface="Arial" pitchFamily="34" charset="0"/>
                  </a:rPr>
                  <a:t>Percent of Land Effected by Master Plan Projects</a:t>
                </a:r>
              </a:p>
            </c:rich>
          </c:tx>
          <c:layout/>
          <c:overlay val="0"/>
        </c:title>
        <c:numFmt formatCode="0%" sourceLinked="1"/>
        <c:majorTickMark val="out"/>
        <c:minorTickMark val="none"/>
        <c:tickLblPos val="nextTo"/>
        <c:crossAx val="35575680"/>
        <c:crosses val="autoZero"/>
        <c:crossBetween val="between"/>
      </c:valAx>
    </c:plotArea>
    <c:legend>
      <c:legendPos val="l"/>
      <c:layout>
        <c:manualLayout>
          <c:xMode val="edge"/>
          <c:yMode val="edge"/>
          <c:x val="0.15879053054098313"/>
          <c:y val="0.62883351995459214"/>
          <c:w val="0.26423588837055983"/>
          <c:h val="0.17712281186078252"/>
        </c:manualLayout>
      </c:layout>
      <c:overlay val="1"/>
      <c:txPr>
        <a:bodyPr/>
        <a:lstStyle/>
        <a:p>
          <a:pPr>
            <a:defRPr>
              <a:latin typeface="Arial" pitchFamily="34" charset="0"/>
              <a:cs typeface="Arial" pitchFamily="34" charset="0"/>
            </a:defRPr>
          </a:pPr>
          <a:endParaRPr lang="en-US"/>
        </a:p>
      </c:txPr>
    </c:legend>
    <c:plotVisOnly val="1"/>
    <c:dispBlanksAs val="gap"/>
    <c:showDLblsOverMax val="0"/>
  </c:chart>
  <c:externalData r:id="rId1">
    <c:autoUpdate val="0"/>
  </c:externalData>
</c:chartSpace>
</file>

<file path=ppt/drawings/_rels/vmlDrawing1.vml.rels><?xml version="1.0" encoding="UTF-8" standalone="yes"?>
<Relationships xmlns="http://schemas.openxmlformats.org/package/2006/relationships"><Relationship Id="rId1" Type="http://schemas.openxmlformats.org/officeDocument/2006/relationships/image" Target="../media/image252.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4820"/>
          </a:xfrm>
          <a:prstGeom prst="rect">
            <a:avLst/>
          </a:prstGeom>
        </p:spPr>
        <p:txBody>
          <a:bodyPr vert="horz" lIns="93177" tIns="46589" rIns="93177" bIns="46589" rtlCol="0"/>
          <a:lstStyle>
            <a:lvl1pPr algn="l">
              <a:defRPr sz="1200"/>
            </a:lvl1pPr>
          </a:lstStyle>
          <a:p>
            <a:endParaRPr lang="en-US" dirty="0"/>
          </a:p>
        </p:txBody>
      </p:sp>
      <p:sp>
        <p:nvSpPr>
          <p:cNvPr id="3" name="Date Placeholder 2"/>
          <p:cNvSpPr>
            <a:spLocks noGrp="1"/>
          </p:cNvSpPr>
          <p:nvPr>
            <p:ph type="dt" sz="quarter" idx="1"/>
          </p:nvPr>
        </p:nvSpPr>
        <p:spPr>
          <a:xfrm>
            <a:off x="3970938" y="0"/>
            <a:ext cx="3037840" cy="464820"/>
          </a:xfrm>
          <a:prstGeom prst="rect">
            <a:avLst/>
          </a:prstGeom>
        </p:spPr>
        <p:txBody>
          <a:bodyPr vert="horz" lIns="93177" tIns="46589" rIns="93177" bIns="46589" rtlCol="0"/>
          <a:lstStyle>
            <a:lvl1pPr algn="r">
              <a:defRPr sz="1200"/>
            </a:lvl1pPr>
          </a:lstStyle>
          <a:p>
            <a:fld id="{99F9CCB5-3F1E-4DC8-AC53-10BD13FEC718}" type="datetimeFigureOut">
              <a:rPr lang="en-US" smtClean="0"/>
              <a:t>2/24/2015</a:t>
            </a:fld>
            <a:endParaRPr lang="en-US" dirty="0"/>
          </a:p>
        </p:txBody>
      </p:sp>
      <p:sp>
        <p:nvSpPr>
          <p:cNvPr id="4" name="Footer Placeholder 3"/>
          <p:cNvSpPr>
            <a:spLocks noGrp="1"/>
          </p:cNvSpPr>
          <p:nvPr>
            <p:ph type="ftr" sz="quarter" idx="2"/>
          </p:nvPr>
        </p:nvSpPr>
        <p:spPr>
          <a:xfrm>
            <a:off x="0" y="8829967"/>
            <a:ext cx="3037840" cy="464820"/>
          </a:xfrm>
          <a:prstGeom prst="rect">
            <a:avLst/>
          </a:prstGeom>
        </p:spPr>
        <p:txBody>
          <a:bodyPr vert="horz" lIns="93177" tIns="46589" rIns="93177" bIns="46589" rtlCol="0" anchor="b"/>
          <a:lstStyle>
            <a:lvl1pPr algn="l">
              <a:defRPr sz="1200"/>
            </a:lvl1pPr>
          </a:lstStyle>
          <a:p>
            <a:endParaRPr lang="en-US" dirty="0"/>
          </a:p>
        </p:txBody>
      </p:sp>
      <p:sp>
        <p:nvSpPr>
          <p:cNvPr id="5" name="Slide Number Placeholder 4"/>
          <p:cNvSpPr>
            <a:spLocks noGrp="1"/>
          </p:cNvSpPr>
          <p:nvPr>
            <p:ph type="sldNum" sz="quarter" idx="3"/>
          </p:nvPr>
        </p:nvSpPr>
        <p:spPr>
          <a:xfrm>
            <a:off x="3970938" y="8829967"/>
            <a:ext cx="3037840" cy="464820"/>
          </a:xfrm>
          <a:prstGeom prst="rect">
            <a:avLst/>
          </a:prstGeom>
        </p:spPr>
        <p:txBody>
          <a:bodyPr vert="horz" lIns="93177" tIns="46589" rIns="93177" bIns="46589" rtlCol="0" anchor="b"/>
          <a:lstStyle>
            <a:lvl1pPr algn="r">
              <a:defRPr sz="1200"/>
            </a:lvl1pPr>
          </a:lstStyle>
          <a:p>
            <a:fld id="{38D189B0-2FF8-4314-9FC1-8CD99D2E30FE}" type="slidenum">
              <a:rPr lang="en-US" smtClean="0"/>
              <a:t>‹#›</a:t>
            </a:fld>
            <a:endParaRPr lang="en-US" dirty="0"/>
          </a:p>
        </p:txBody>
      </p:sp>
    </p:spTree>
    <p:extLst>
      <p:ext uri="{BB962C8B-B14F-4D97-AF65-F5344CB8AC3E}">
        <p14:creationId xmlns:p14="http://schemas.microsoft.com/office/powerpoint/2010/main" val="60406518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4820"/>
          </a:xfrm>
          <a:prstGeom prst="rect">
            <a:avLst/>
          </a:prstGeom>
        </p:spPr>
        <p:txBody>
          <a:bodyPr vert="horz" lIns="93177" tIns="46589" rIns="93177" bIns="46589" rtlCol="0"/>
          <a:lstStyle>
            <a:lvl1pPr algn="l">
              <a:defRPr sz="1200"/>
            </a:lvl1pPr>
          </a:lstStyle>
          <a:p>
            <a:endParaRPr lang="en-US" dirty="0"/>
          </a:p>
        </p:txBody>
      </p:sp>
      <p:sp>
        <p:nvSpPr>
          <p:cNvPr id="3" name="Date Placeholder 2"/>
          <p:cNvSpPr>
            <a:spLocks noGrp="1"/>
          </p:cNvSpPr>
          <p:nvPr>
            <p:ph type="dt" idx="1"/>
          </p:nvPr>
        </p:nvSpPr>
        <p:spPr>
          <a:xfrm>
            <a:off x="3970938" y="0"/>
            <a:ext cx="3037840" cy="464820"/>
          </a:xfrm>
          <a:prstGeom prst="rect">
            <a:avLst/>
          </a:prstGeom>
        </p:spPr>
        <p:txBody>
          <a:bodyPr vert="horz" lIns="93177" tIns="46589" rIns="93177" bIns="46589" rtlCol="0"/>
          <a:lstStyle>
            <a:lvl1pPr algn="r">
              <a:defRPr sz="1200"/>
            </a:lvl1pPr>
          </a:lstStyle>
          <a:p>
            <a:fld id="{30DE307B-2DAF-4C38-AF08-7E496B32C2C4}" type="datetimeFigureOut">
              <a:rPr lang="en-US" smtClean="0"/>
              <a:t>2/24/2015</a:t>
            </a:fld>
            <a:endParaRPr lang="en-US" dirty="0"/>
          </a:p>
        </p:txBody>
      </p:sp>
      <p:sp>
        <p:nvSpPr>
          <p:cNvPr id="4" name="Slide Image Placeholder 3"/>
          <p:cNvSpPr>
            <a:spLocks noGrp="1" noRot="1" noChangeAspect="1"/>
          </p:cNvSpPr>
          <p:nvPr>
            <p:ph type="sldImg" idx="2"/>
          </p:nvPr>
        </p:nvSpPr>
        <p:spPr>
          <a:xfrm>
            <a:off x="1181100" y="696913"/>
            <a:ext cx="4648200" cy="3486150"/>
          </a:xfrm>
          <a:prstGeom prst="rect">
            <a:avLst/>
          </a:prstGeom>
          <a:noFill/>
          <a:ln w="12700">
            <a:solidFill>
              <a:prstClr val="black"/>
            </a:solidFill>
          </a:ln>
        </p:spPr>
        <p:txBody>
          <a:bodyPr vert="horz" lIns="93177" tIns="46589" rIns="93177" bIns="46589" rtlCol="0" anchor="ctr"/>
          <a:lstStyle/>
          <a:p>
            <a:endParaRPr lang="en-US" dirty="0"/>
          </a:p>
        </p:txBody>
      </p:sp>
      <p:sp>
        <p:nvSpPr>
          <p:cNvPr id="5" name="Notes Placeholder 4"/>
          <p:cNvSpPr>
            <a:spLocks noGrp="1"/>
          </p:cNvSpPr>
          <p:nvPr>
            <p:ph type="body" sz="quarter" idx="3"/>
          </p:nvPr>
        </p:nvSpPr>
        <p:spPr>
          <a:xfrm>
            <a:off x="701040" y="4415790"/>
            <a:ext cx="5608320" cy="4183380"/>
          </a:xfrm>
          <a:prstGeom prst="rect">
            <a:avLst/>
          </a:prstGeom>
        </p:spPr>
        <p:txBody>
          <a:bodyPr vert="horz" lIns="93177" tIns="46589" rIns="93177" bIns="46589"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829967"/>
            <a:ext cx="3037840" cy="464820"/>
          </a:xfrm>
          <a:prstGeom prst="rect">
            <a:avLst/>
          </a:prstGeom>
        </p:spPr>
        <p:txBody>
          <a:bodyPr vert="horz" lIns="93177" tIns="46589" rIns="93177" bIns="46589" rtlCol="0" anchor="b"/>
          <a:lstStyle>
            <a:lvl1pPr algn="l">
              <a:defRPr sz="1200"/>
            </a:lvl1pPr>
          </a:lstStyle>
          <a:p>
            <a:endParaRPr lang="en-US" dirty="0"/>
          </a:p>
        </p:txBody>
      </p:sp>
      <p:sp>
        <p:nvSpPr>
          <p:cNvPr id="7" name="Slide Number Placeholder 6"/>
          <p:cNvSpPr>
            <a:spLocks noGrp="1"/>
          </p:cNvSpPr>
          <p:nvPr>
            <p:ph type="sldNum" sz="quarter" idx="5"/>
          </p:nvPr>
        </p:nvSpPr>
        <p:spPr>
          <a:xfrm>
            <a:off x="3970938" y="8829967"/>
            <a:ext cx="3037840" cy="464820"/>
          </a:xfrm>
          <a:prstGeom prst="rect">
            <a:avLst/>
          </a:prstGeom>
        </p:spPr>
        <p:txBody>
          <a:bodyPr vert="horz" lIns="93177" tIns="46589" rIns="93177" bIns="46589" rtlCol="0" anchor="b"/>
          <a:lstStyle>
            <a:lvl1pPr algn="r">
              <a:defRPr sz="1200"/>
            </a:lvl1pPr>
          </a:lstStyle>
          <a:p>
            <a:fld id="{9CF92D39-75AF-41CB-83E9-FCCCAF306632}" type="slidenum">
              <a:rPr lang="en-US" smtClean="0"/>
              <a:t>‹#›</a:t>
            </a:fld>
            <a:endParaRPr lang="en-US" dirty="0"/>
          </a:p>
        </p:txBody>
      </p:sp>
    </p:spTree>
    <p:extLst>
      <p:ext uri="{BB962C8B-B14F-4D97-AF65-F5344CB8AC3E}">
        <p14:creationId xmlns:p14="http://schemas.microsoft.com/office/powerpoint/2010/main" val="31056338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126.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12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13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13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1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CF92D39-75AF-41CB-83E9-FCCCAF306632}" type="slidenum">
              <a:rPr lang="en-US" smtClean="0"/>
              <a:t>1</a:t>
            </a:fld>
            <a:endParaRPr lang="en-US" dirty="0"/>
          </a:p>
        </p:txBody>
      </p:sp>
    </p:spTree>
    <p:extLst>
      <p:ext uri="{BB962C8B-B14F-4D97-AF65-F5344CB8AC3E}">
        <p14:creationId xmlns:p14="http://schemas.microsoft.com/office/powerpoint/2010/main" val="109846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Aft>
                <a:spcPts val="1000"/>
              </a:spcAft>
            </a:pPr>
            <a:r>
              <a:rPr lang="en-US" b="0" dirty="0" smtClean="0">
                <a:cs typeface="Arial" panose="020B0604020202020204" pitchFamily="34" charset="0"/>
              </a:rPr>
              <a:t>Introduction to CPRA.</a:t>
            </a:r>
            <a:endParaRPr lang="en-US" b="0" dirty="0">
              <a:cs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9CF92D39-75AF-41CB-83E9-FCCCAF306632}" type="slidenum">
              <a:rPr lang="en-US" smtClean="0">
                <a:solidFill>
                  <a:prstClr val="black"/>
                </a:solidFill>
              </a:rPr>
              <a:pPr/>
              <a:t>2</a:t>
            </a:fld>
            <a:endParaRPr lang="en-US" dirty="0">
              <a:solidFill>
                <a:prstClr val="black"/>
              </a:solidFill>
            </a:endParaRPr>
          </a:p>
        </p:txBody>
      </p:sp>
    </p:spTree>
    <p:extLst>
      <p:ext uri="{BB962C8B-B14F-4D97-AF65-F5344CB8AC3E}">
        <p14:creationId xmlns:p14="http://schemas.microsoft.com/office/powerpoint/2010/main" val="34638819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dirty="0" smtClean="0">
              <a:latin typeface="Arial" charset="0"/>
            </a:endParaRPr>
          </a:p>
        </p:txBody>
      </p:sp>
      <p:sp>
        <p:nvSpPr>
          <p:cNvPr id="634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Calibri" pitchFamily="34" charset="0"/>
              </a:defRPr>
            </a:lvl1pPr>
            <a:lvl2pPr marL="757066" indent="-291179" eaLnBrk="0" hangingPunct="0">
              <a:defRPr>
                <a:solidFill>
                  <a:schemeClr val="tx1"/>
                </a:solidFill>
                <a:latin typeface="Calibri" pitchFamily="34" charset="0"/>
              </a:defRPr>
            </a:lvl2pPr>
            <a:lvl3pPr marL="1164717" indent="-232943" eaLnBrk="0" hangingPunct="0">
              <a:defRPr>
                <a:solidFill>
                  <a:schemeClr val="tx1"/>
                </a:solidFill>
                <a:latin typeface="Calibri" pitchFamily="34" charset="0"/>
              </a:defRPr>
            </a:lvl3pPr>
            <a:lvl4pPr marL="1630604" indent="-232943" eaLnBrk="0" hangingPunct="0">
              <a:defRPr>
                <a:solidFill>
                  <a:schemeClr val="tx1"/>
                </a:solidFill>
                <a:latin typeface="Calibri" pitchFamily="34" charset="0"/>
              </a:defRPr>
            </a:lvl4pPr>
            <a:lvl5pPr marL="2096491" indent="-232943" eaLnBrk="0" hangingPunct="0">
              <a:defRPr>
                <a:solidFill>
                  <a:schemeClr val="tx1"/>
                </a:solidFill>
                <a:latin typeface="Calibri" pitchFamily="34" charset="0"/>
              </a:defRPr>
            </a:lvl5pPr>
            <a:lvl6pPr marL="2562377" indent="-232943" eaLnBrk="0" fontAlgn="base" hangingPunct="0">
              <a:spcBef>
                <a:spcPct val="0"/>
              </a:spcBef>
              <a:spcAft>
                <a:spcPct val="0"/>
              </a:spcAft>
              <a:defRPr>
                <a:solidFill>
                  <a:schemeClr val="tx1"/>
                </a:solidFill>
                <a:latin typeface="Calibri" pitchFamily="34" charset="0"/>
              </a:defRPr>
            </a:lvl6pPr>
            <a:lvl7pPr marL="3028264" indent="-232943" eaLnBrk="0" fontAlgn="base" hangingPunct="0">
              <a:spcBef>
                <a:spcPct val="0"/>
              </a:spcBef>
              <a:spcAft>
                <a:spcPct val="0"/>
              </a:spcAft>
              <a:defRPr>
                <a:solidFill>
                  <a:schemeClr val="tx1"/>
                </a:solidFill>
                <a:latin typeface="Calibri" pitchFamily="34" charset="0"/>
              </a:defRPr>
            </a:lvl7pPr>
            <a:lvl8pPr marL="3494151" indent="-232943" eaLnBrk="0" fontAlgn="base" hangingPunct="0">
              <a:spcBef>
                <a:spcPct val="0"/>
              </a:spcBef>
              <a:spcAft>
                <a:spcPct val="0"/>
              </a:spcAft>
              <a:defRPr>
                <a:solidFill>
                  <a:schemeClr val="tx1"/>
                </a:solidFill>
                <a:latin typeface="Calibri" pitchFamily="34" charset="0"/>
              </a:defRPr>
            </a:lvl8pPr>
            <a:lvl9pPr marL="3960038" indent="-232943" eaLnBrk="0" fontAlgn="base" hangingPunct="0">
              <a:spcBef>
                <a:spcPct val="0"/>
              </a:spcBef>
              <a:spcAft>
                <a:spcPct val="0"/>
              </a:spcAft>
              <a:defRPr>
                <a:solidFill>
                  <a:schemeClr val="tx1"/>
                </a:solidFill>
                <a:latin typeface="Calibri" pitchFamily="34" charset="0"/>
              </a:defRPr>
            </a:lvl9pPr>
          </a:lstStyle>
          <a:p>
            <a:pPr eaLnBrk="1" hangingPunct="1"/>
            <a:fld id="{1169E272-4A25-42C1-AC97-3D567D3A5245}" type="slidenum">
              <a:rPr lang="en-US" smtClean="0">
                <a:solidFill>
                  <a:prstClr val="black"/>
                </a:solidFill>
                <a:latin typeface="Arial" charset="0"/>
              </a:rPr>
              <a:pPr eaLnBrk="1" hangingPunct="1"/>
              <a:t>5</a:t>
            </a:fld>
            <a:endParaRPr lang="en-US" dirty="0" smtClean="0">
              <a:solidFill>
                <a:prstClr val="black"/>
              </a:solidFill>
              <a:latin typeface="Arial"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0465"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5F2F62F5-1299-4C44-903D-84084DAE2A5B}" type="slidenum">
              <a:rPr lang="en-US" smtClean="0">
                <a:solidFill>
                  <a:srgbClr val="000000"/>
                </a:solidFill>
                <a:latin typeface="Times" pitchFamily="18" charset="0"/>
                <a:ea typeface="ＭＳ Ｐゴシック"/>
                <a:cs typeface="ＭＳ Ｐゴシック"/>
              </a:rPr>
              <a:pPr/>
              <a:t>6</a:t>
            </a:fld>
            <a:endParaRPr lang="en-US" smtClean="0">
              <a:solidFill>
                <a:srgbClr val="000000"/>
              </a:solidFill>
              <a:latin typeface="Times" pitchFamily="18" charset="0"/>
              <a:ea typeface="ＭＳ Ｐゴシック"/>
              <a:cs typeface="ＭＳ Ｐゴシック"/>
            </a:endParaRPr>
          </a:p>
        </p:txBody>
      </p:sp>
      <p:sp>
        <p:nvSpPr>
          <p:cNvPr id="190466" name="Slide Image Placeholder 1"/>
          <p:cNvSpPr>
            <a:spLocks noGrp="1" noRot="1" noChangeAspect="1" noTextEdit="1"/>
          </p:cNvSpPr>
          <p:nvPr>
            <p:ph type="sldImg"/>
          </p:nvPr>
        </p:nvSpPr>
        <p:spPr bwMode="auto">
          <a:xfrm>
            <a:off x="1181100" y="696913"/>
            <a:ext cx="4648200" cy="3486150"/>
          </a:xfrm>
          <a:noFill/>
          <a:ln>
            <a:solidFill>
              <a:srgbClr val="000000"/>
            </a:solidFill>
            <a:miter lim="800000"/>
            <a:headEnd/>
            <a:tailEnd/>
          </a:ln>
        </p:spPr>
      </p:sp>
      <p:sp>
        <p:nvSpPr>
          <p:cNvPr id="190467"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latin typeface="Times" pitchFamily="18" charset="0"/>
              <a:ea typeface="ＭＳ Ｐゴシック"/>
              <a:cs typeface="ＭＳ Ｐゴシック"/>
            </a:endParaRPr>
          </a:p>
        </p:txBody>
      </p:sp>
      <p:sp>
        <p:nvSpPr>
          <p:cNvPr id="190468" name="Slide Number Placeholder 3"/>
          <p:cNvSpPr txBox="1">
            <a:spLocks noGrp="1"/>
          </p:cNvSpPr>
          <p:nvPr/>
        </p:nvSpPr>
        <p:spPr bwMode="auto">
          <a:xfrm>
            <a:off x="3970938" y="8829967"/>
            <a:ext cx="3037840" cy="464820"/>
          </a:xfrm>
          <a:prstGeom prst="rect">
            <a:avLst/>
          </a:prstGeom>
          <a:noFill/>
          <a:ln w="9525">
            <a:noFill/>
            <a:miter lim="800000"/>
            <a:headEnd/>
            <a:tailEnd/>
          </a:ln>
        </p:spPr>
        <p:txBody>
          <a:bodyPr lIns="93160" tIns="46581" rIns="93160" bIns="46581" anchor="b"/>
          <a:lstStyle/>
          <a:p>
            <a:pPr algn="r" fontAlgn="base">
              <a:spcBef>
                <a:spcPct val="0"/>
              </a:spcBef>
              <a:spcAft>
                <a:spcPct val="0"/>
              </a:spcAft>
            </a:pPr>
            <a:fld id="{D186E5FB-798B-4B9A-B839-17E9F8C33490}" type="slidenum">
              <a:rPr lang="en-US" sz="1200">
                <a:solidFill>
                  <a:srgbClr val="000000"/>
                </a:solidFill>
              </a:rPr>
              <a:pPr algn="r" fontAlgn="base">
                <a:spcBef>
                  <a:spcPct val="0"/>
                </a:spcBef>
                <a:spcAft>
                  <a:spcPct val="0"/>
                </a:spcAft>
              </a:pPr>
              <a:t>6</a:t>
            </a:fld>
            <a:endParaRPr lang="en-US" sz="1200" dirty="0">
              <a:solidFill>
                <a:srgbClr val="000000"/>
              </a:solidFil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2513"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8C48CC60-A0E3-44E8-A3E1-430A7B95DBF0}" type="slidenum">
              <a:rPr lang="en-US" smtClean="0">
                <a:solidFill>
                  <a:srgbClr val="000000"/>
                </a:solidFill>
                <a:latin typeface="Times" pitchFamily="18" charset="0"/>
                <a:ea typeface="ＭＳ Ｐゴシック"/>
                <a:cs typeface="ＭＳ Ｐゴシック"/>
              </a:rPr>
              <a:pPr/>
              <a:t>7</a:t>
            </a:fld>
            <a:endParaRPr lang="en-US" smtClean="0">
              <a:solidFill>
                <a:srgbClr val="000000"/>
              </a:solidFill>
              <a:latin typeface="Times" pitchFamily="18" charset="0"/>
              <a:ea typeface="ＭＳ Ｐゴシック"/>
              <a:cs typeface="ＭＳ Ｐゴシック"/>
            </a:endParaRPr>
          </a:p>
        </p:txBody>
      </p:sp>
      <p:sp>
        <p:nvSpPr>
          <p:cNvPr id="192514" name="Slide Image Placeholder 1"/>
          <p:cNvSpPr>
            <a:spLocks noGrp="1" noRot="1" noChangeAspect="1" noTextEdit="1"/>
          </p:cNvSpPr>
          <p:nvPr>
            <p:ph type="sldImg"/>
          </p:nvPr>
        </p:nvSpPr>
        <p:spPr bwMode="auto">
          <a:xfrm>
            <a:off x="1181100" y="696913"/>
            <a:ext cx="4648200" cy="3486150"/>
          </a:xfrm>
          <a:noFill/>
          <a:ln>
            <a:solidFill>
              <a:srgbClr val="000000"/>
            </a:solidFill>
            <a:miter lim="800000"/>
            <a:headEnd/>
            <a:tailEnd/>
          </a:ln>
        </p:spPr>
      </p:sp>
      <p:sp>
        <p:nvSpPr>
          <p:cNvPr id="192515"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latin typeface="Times" pitchFamily="18" charset="0"/>
              <a:ea typeface="ＭＳ Ｐゴシック"/>
              <a:cs typeface="ＭＳ Ｐゴシック"/>
            </a:endParaRPr>
          </a:p>
        </p:txBody>
      </p:sp>
      <p:sp>
        <p:nvSpPr>
          <p:cNvPr id="192516" name="Slide Number Placeholder 3"/>
          <p:cNvSpPr txBox="1">
            <a:spLocks noGrp="1"/>
          </p:cNvSpPr>
          <p:nvPr/>
        </p:nvSpPr>
        <p:spPr bwMode="auto">
          <a:xfrm>
            <a:off x="3970938" y="8829967"/>
            <a:ext cx="3037840" cy="464820"/>
          </a:xfrm>
          <a:prstGeom prst="rect">
            <a:avLst/>
          </a:prstGeom>
          <a:noFill/>
          <a:ln w="9525">
            <a:noFill/>
            <a:miter lim="800000"/>
            <a:headEnd/>
            <a:tailEnd/>
          </a:ln>
        </p:spPr>
        <p:txBody>
          <a:bodyPr lIns="93160" tIns="46581" rIns="93160" bIns="46581" anchor="b"/>
          <a:lstStyle/>
          <a:p>
            <a:pPr algn="r" fontAlgn="base">
              <a:spcBef>
                <a:spcPct val="0"/>
              </a:spcBef>
              <a:spcAft>
                <a:spcPct val="0"/>
              </a:spcAft>
            </a:pPr>
            <a:fld id="{07394F70-1FE1-4516-991F-0DA01FC6AF38}" type="slidenum">
              <a:rPr lang="en-US" sz="1200">
                <a:solidFill>
                  <a:srgbClr val="000000"/>
                </a:solidFill>
              </a:rPr>
              <a:pPr algn="r" fontAlgn="base">
                <a:spcBef>
                  <a:spcPct val="0"/>
                </a:spcBef>
                <a:spcAft>
                  <a:spcPct val="0"/>
                </a:spcAft>
              </a:pPr>
              <a:t>7</a:t>
            </a:fld>
            <a:endParaRPr lang="en-US" sz="1200" dirty="0">
              <a:solidFill>
                <a:srgbClr val="000000"/>
              </a:solidFil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61"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FD3E006C-62FD-44FA-B957-EC56CF87DA2D}" type="slidenum">
              <a:rPr lang="en-US" smtClean="0">
                <a:solidFill>
                  <a:srgbClr val="000000"/>
                </a:solidFill>
                <a:latin typeface="Times" pitchFamily="18" charset="0"/>
                <a:ea typeface="ＭＳ Ｐゴシック"/>
                <a:cs typeface="ＭＳ Ｐゴシック"/>
              </a:rPr>
              <a:pPr/>
              <a:t>8</a:t>
            </a:fld>
            <a:endParaRPr lang="en-US" smtClean="0">
              <a:solidFill>
                <a:srgbClr val="000000"/>
              </a:solidFill>
              <a:latin typeface="Times" pitchFamily="18" charset="0"/>
              <a:ea typeface="ＭＳ Ｐゴシック"/>
              <a:cs typeface="ＭＳ Ｐゴシック"/>
            </a:endParaRPr>
          </a:p>
        </p:txBody>
      </p:sp>
      <p:sp>
        <p:nvSpPr>
          <p:cNvPr id="194562" name="Slide Image Placeholder 1"/>
          <p:cNvSpPr>
            <a:spLocks noGrp="1" noRot="1" noChangeAspect="1" noTextEdit="1"/>
          </p:cNvSpPr>
          <p:nvPr>
            <p:ph type="sldImg"/>
          </p:nvPr>
        </p:nvSpPr>
        <p:spPr bwMode="auto">
          <a:xfrm>
            <a:off x="1181100" y="696913"/>
            <a:ext cx="4648200" cy="3486150"/>
          </a:xfrm>
          <a:noFill/>
          <a:ln>
            <a:solidFill>
              <a:srgbClr val="000000"/>
            </a:solidFill>
            <a:miter lim="800000"/>
            <a:headEnd/>
            <a:tailEnd/>
          </a:ln>
        </p:spPr>
      </p:sp>
      <p:sp>
        <p:nvSpPr>
          <p:cNvPr id="194563"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latin typeface="Times" pitchFamily="18" charset="0"/>
              <a:ea typeface="ＭＳ Ｐゴシック"/>
              <a:cs typeface="ＭＳ Ｐゴシック"/>
            </a:endParaRPr>
          </a:p>
        </p:txBody>
      </p:sp>
      <p:sp>
        <p:nvSpPr>
          <p:cNvPr id="194564" name="Slide Number Placeholder 3"/>
          <p:cNvSpPr txBox="1">
            <a:spLocks noGrp="1"/>
          </p:cNvSpPr>
          <p:nvPr/>
        </p:nvSpPr>
        <p:spPr bwMode="auto">
          <a:xfrm>
            <a:off x="3970938" y="8829967"/>
            <a:ext cx="3037840" cy="464820"/>
          </a:xfrm>
          <a:prstGeom prst="rect">
            <a:avLst/>
          </a:prstGeom>
          <a:noFill/>
          <a:ln w="9525">
            <a:noFill/>
            <a:miter lim="800000"/>
            <a:headEnd/>
            <a:tailEnd/>
          </a:ln>
        </p:spPr>
        <p:txBody>
          <a:bodyPr lIns="93160" tIns="46581" rIns="93160" bIns="46581" anchor="b"/>
          <a:lstStyle/>
          <a:p>
            <a:pPr algn="r" fontAlgn="base">
              <a:spcBef>
                <a:spcPct val="0"/>
              </a:spcBef>
              <a:spcAft>
                <a:spcPct val="0"/>
              </a:spcAft>
            </a:pPr>
            <a:fld id="{A4E6CDBA-F438-41C9-8687-F2C9787869E4}" type="slidenum">
              <a:rPr lang="en-US" sz="1200">
                <a:solidFill>
                  <a:srgbClr val="000000"/>
                </a:solidFill>
              </a:rPr>
              <a:pPr algn="r" fontAlgn="base">
                <a:spcBef>
                  <a:spcPct val="0"/>
                </a:spcBef>
                <a:spcAft>
                  <a:spcPct val="0"/>
                </a:spcAft>
              </a:pPr>
              <a:t>8</a:t>
            </a:fld>
            <a:endParaRPr lang="en-US" sz="1200" dirty="0">
              <a:solidFill>
                <a:srgbClr val="000000"/>
              </a:solidFil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609"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DA7C9BE0-9C37-4E21-8EE0-2C58729AF990}" type="slidenum">
              <a:rPr lang="en-US" smtClean="0">
                <a:solidFill>
                  <a:srgbClr val="000000"/>
                </a:solidFill>
                <a:latin typeface="Times" pitchFamily="18" charset="0"/>
                <a:ea typeface="ＭＳ Ｐゴシック"/>
                <a:cs typeface="ＭＳ Ｐゴシック"/>
              </a:rPr>
              <a:pPr/>
              <a:t>9</a:t>
            </a:fld>
            <a:endParaRPr lang="en-US" smtClean="0">
              <a:solidFill>
                <a:srgbClr val="000000"/>
              </a:solidFill>
              <a:latin typeface="Times" pitchFamily="18" charset="0"/>
              <a:ea typeface="ＭＳ Ｐゴシック"/>
              <a:cs typeface="ＭＳ Ｐゴシック"/>
            </a:endParaRPr>
          </a:p>
        </p:txBody>
      </p:sp>
      <p:sp>
        <p:nvSpPr>
          <p:cNvPr id="196610" name="Slide Image Placeholder 1"/>
          <p:cNvSpPr>
            <a:spLocks noGrp="1" noRot="1" noChangeAspect="1" noTextEdit="1"/>
          </p:cNvSpPr>
          <p:nvPr>
            <p:ph type="sldImg"/>
          </p:nvPr>
        </p:nvSpPr>
        <p:spPr bwMode="auto">
          <a:xfrm>
            <a:off x="1181100" y="696913"/>
            <a:ext cx="4648200" cy="3486150"/>
          </a:xfrm>
          <a:noFill/>
          <a:ln>
            <a:solidFill>
              <a:srgbClr val="000000"/>
            </a:solidFill>
            <a:miter lim="800000"/>
            <a:headEnd/>
            <a:tailEnd/>
          </a:ln>
        </p:spPr>
      </p:sp>
      <p:sp>
        <p:nvSpPr>
          <p:cNvPr id="196611"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latin typeface="Times" pitchFamily="18" charset="0"/>
              <a:ea typeface="ＭＳ Ｐゴシック"/>
              <a:cs typeface="ＭＳ Ｐゴシック"/>
            </a:endParaRPr>
          </a:p>
        </p:txBody>
      </p:sp>
      <p:sp>
        <p:nvSpPr>
          <p:cNvPr id="196612" name="Slide Number Placeholder 3"/>
          <p:cNvSpPr txBox="1">
            <a:spLocks noGrp="1"/>
          </p:cNvSpPr>
          <p:nvPr/>
        </p:nvSpPr>
        <p:spPr bwMode="auto">
          <a:xfrm>
            <a:off x="3970938" y="8829967"/>
            <a:ext cx="3037840" cy="464820"/>
          </a:xfrm>
          <a:prstGeom prst="rect">
            <a:avLst/>
          </a:prstGeom>
          <a:noFill/>
          <a:ln w="9525">
            <a:noFill/>
            <a:miter lim="800000"/>
            <a:headEnd/>
            <a:tailEnd/>
          </a:ln>
        </p:spPr>
        <p:txBody>
          <a:bodyPr lIns="93160" tIns="46581" rIns="93160" bIns="46581" anchor="b"/>
          <a:lstStyle/>
          <a:p>
            <a:pPr algn="r" fontAlgn="base">
              <a:spcBef>
                <a:spcPct val="0"/>
              </a:spcBef>
              <a:spcAft>
                <a:spcPct val="0"/>
              </a:spcAft>
            </a:pPr>
            <a:fld id="{3A735F55-2326-45DB-B017-D8AF01138462}" type="slidenum">
              <a:rPr lang="en-US" sz="1200">
                <a:solidFill>
                  <a:srgbClr val="000000"/>
                </a:solidFill>
              </a:rPr>
              <a:pPr algn="r" fontAlgn="base">
                <a:spcBef>
                  <a:spcPct val="0"/>
                </a:spcBef>
                <a:spcAft>
                  <a:spcPct val="0"/>
                </a:spcAft>
              </a:pPr>
              <a:t>9</a:t>
            </a:fld>
            <a:endParaRPr lang="en-US" sz="1200" dirty="0">
              <a:solidFill>
                <a:srgbClr val="000000"/>
              </a:solidFil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657"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9E991385-F67A-49B6-B76C-5E45B6C07DC7}" type="slidenum">
              <a:rPr lang="en-US" smtClean="0">
                <a:solidFill>
                  <a:srgbClr val="000000"/>
                </a:solidFill>
                <a:latin typeface="Times" pitchFamily="18" charset="0"/>
                <a:ea typeface="ＭＳ Ｐゴシック"/>
                <a:cs typeface="ＭＳ Ｐゴシック"/>
              </a:rPr>
              <a:pPr/>
              <a:t>10</a:t>
            </a:fld>
            <a:endParaRPr lang="en-US" smtClean="0">
              <a:solidFill>
                <a:srgbClr val="000000"/>
              </a:solidFill>
              <a:latin typeface="Times" pitchFamily="18" charset="0"/>
              <a:ea typeface="ＭＳ Ｐゴシック"/>
              <a:cs typeface="ＭＳ Ｐゴシック"/>
            </a:endParaRPr>
          </a:p>
        </p:txBody>
      </p:sp>
      <p:sp>
        <p:nvSpPr>
          <p:cNvPr id="198658" name="Slide Image Placeholder 1"/>
          <p:cNvSpPr>
            <a:spLocks noGrp="1" noRot="1" noChangeAspect="1" noTextEdit="1"/>
          </p:cNvSpPr>
          <p:nvPr>
            <p:ph type="sldImg"/>
          </p:nvPr>
        </p:nvSpPr>
        <p:spPr bwMode="auto">
          <a:xfrm>
            <a:off x="1181100" y="696913"/>
            <a:ext cx="4648200" cy="3486150"/>
          </a:xfrm>
          <a:noFill/>
          <a:ln>
            <a:solidFill>
              <a:srgbClr val="000000"/>
            </a:solidFill>
            <a:miter lim="800000"/>
            <a:headEnd/>
            <a:tailEnd/>
          </a:ln>
        </p:spPr>
      </p:sp>
      <p:sp>
        <p:nvSpPr>
          <p:cNvPr id="198659"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latin typeface="Times" pitchFamily="18" charset="0"/>
              <a:ea typeface="ＭＳ Ｐゴシック"/>
              <a:cs typeface="ＭＳ Ｐゴシック"/>
            </a:endParaRPr>
          </a:p>
        </p:txBody>
      </p:sp>
      <p:sp>
        <p:nvSpPr>
          <p:cNvPr id="198660" name="Slide Number Placeholder 3"/>
          <p:cNvSpPr txBox="1">
            <a:spLocks noGrp="1"/>
          </p:cNvSpPr>
          <p:nvPr/>
        </p:nvSpPr>
        <p:spPr bwMode="auto">
          <a:xfrm>
            <a:off x="3970938" y="8829967"/>
            <a:ext cx="3037840" cy="464820"/>
          </a:xfrm>
          <a:prstGeom prst="rect">
            <a:avLst/>
          </a:prstGeom>
          <a:noFill/>
          <a:ln w="9525">
            <a:noFill/>
            <a:miter lim="800000"/>
            <a:headEnd/>
            <a:tailEnd/>
          </a:ln>
        </p:spPr>
        <p:txBody>
          <a:bodyPr lIns="93160" tIns="46581" rIns="93160" bIns="46581" anchor="b"/>
          <a:lstStyle/>
          <a:p>
            <a:pPr algn="r" fontAlgn="base">
              <a:spcBef>
                <a:spcPct val="0"/>
              </a:spcBef>
              <a:spcAft>
                <a:spcPct val="0"/>
              </a:spcAft>
            </a:pPr>
            <a:fld id="{BA27ED41-720E-4914-A908-25D4F37F98B5}" type="slidenum">
              <a:rPr lang="en-US" sz="1200">
                <a:solidFill>
                  <a:srgbClr val="000000"/>
                </a:solidFill>
              </a:rPr>
              <a:pPr algn="r" fontAlgn="base">
                <a:spcBef>
                  <a:spcPct val="0"/>
                </a:spcBef>
                <a:spcAft>
                  <a:spcPct val="0"/>
                </a:spcAft>
              </a:pPr>
              <a:t>10</a:t>
            </a:fld>
            <a:endParaRPr lang="en-US" sz="1200" dirty="0">
              <a:solidFill>
                <a:srgbClr val="000000"/>
              </a:solidFill>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788351A-599E-4AD8-810F-500A0E131379}" type="slidenum">
              <a:rPr lang="en-US" smtClean="0"/>
              <a:t>22</a:t>
            </a:fld>
            <a:endParaRPr lang="en-US" dirty="0"/>
          </a:p>
        </p:txBody>
      </p:sp>
    </p:spTree>
    <p:extLst>
      <p:ext uri="{BB962C8B-B14F-4D97-AF65-F5344CB8AC3E}">
        <p14:creationId xmlns:p14="http://schemas.microsoft.com/office/powerpoint/2010/main" val="21959235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78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dirty="0" smtClean="0">
              <a:latin typeface="Arial" charset="0"/>
            </a:endParaRPr>
          </a:p>
        </p:txBody>
      </p:sp>
      <p:sp>
        <p:nvSpPr>
          <p:cNvPr id="7782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Calibri" pitchFamily="34" charset="0"/>
              </a:defRPr>
            </a:lvl1pPr>
            <a:lvl2pPr marL="757066" indent="-291179" eaLnBrk="0" hangingPunct="0">
              <a:defRPr>
                <a:solidFill>
                  <a:schemeClr val="tx1"/>
                </a:solidFill>
                <a:latin typeface="Calibri" pitchFamily="34" charset="0"/>
              </a:defRPr>
            </a:lvl2pPr>
            <a:lvl3pPr marL="1164717" indent="-232943" eaLnBrk="0" hangingPunct="0">
              <a:defRPr>
                <a:solidFill>
                  <a:schemeClr val="tx1"/>
                </a:solidFill>
                <a:latin typeface="Calibri" pitchFamily="34" charset="0"/>
              </a:defRPr>
            </a:lvl3pPr>
            <a:lvl4pPr marL="1630604" indent="-232943" eaLnBrk="0" hangingPunct="0">
              <a:defRPr>
                <a:solidFill>
                  <a:schemeClr val="tx1"/>
                </a:solidFill>
                <a:latin typeface="Calibri" pitchFamily="34" charset="0"/>
              </a:defRPr>
            </a:lvl4pPr>
            <a:lvl5pPr marL="2096491" indent="-232943" eaLnBrk="0" hangingPunct="0">
              <a:defRPr>
                <a:solidFill>
                  <a:schemeClr val="tx1"/>
                </a:solidFill>
                <a:latin typeface="Calibri" pitchFamily="34" charset="0"/>
              </a:defRPr>
            </a:lvl5pPr>
            <a:lvl6pPr marL="2562377" indent="-232943" eaLnBrk="0" fontAlgn="base" hangingPunct="0">
              <a:spcBef>
                <a:spcPct val="0"/>
              </a:spcBef>
              <a:spcAft>
                <a:spcPct val="0"/>
              </a:spcAft>
              <a:defRPr>
                <a:solidFill>
                  <a:schemeClr val="tx1"/>
                </a:solidFill>
                <a:latin typeface="Calibri" pitchFamily="34" charset="0"/>
              </a:defRPr>
            </a:lvl6pPr>
            <a:lvl7pPr marL="3028264" indent="-232943" eaLnBrk="0" fontAlgn="base" hangingPunct="0">
              <a:spcBef>
                <a:spcPct val="0"/>
              </a:spcBef>
              <a:spcAft>
                <a:spcPct val="0"/>
              </a:spcAft>
              <a:defRPr>
                <a:solidFill>
                  <a:schemeClr val="tx1"/>
                </a:solidFill>
                <a:latin typeface="Calibri" pitchFamily="34" charset="0"/>
              </a:defRPr>
            </a:lvl7pPr>
            <a:lvl8pPr marL="3494151" indent="-232943" eaLnBrk="0" fontAlgn="base" hangingPunct="0">
              <a:spcBef>
                <a:spcPct val="0"/>
              </a:spcBef>
              <a:spcAft>
                <a:spcPct val="0"/>
              </a:spcAft>
              <a:defRPr>
                <a:solidFill>
                  <a:schemeClr val="tx1"/>
                </a:solidFill>
                <a:latin typeface="Calibri" pitchFamily="34" charset="0"/>
              </a:defRPr>
            </a:lvl8pPr>
            <a:lvl9pPr marL="3960038" indent="-232943" eaLnBrk="0" fontAlgn="base" hangingPunct="0">
              <a:spcBef>
                <a:spcPct val="0"/>
              </a:spcBef>
              <a:spcAft>
                <a:spcPct val="0"/>
              </a:spcAft>
              <a:defRPr>
                <a:solidFill>
                  <a:schemeClr val="tx1"/>
                </a:solidFill>
                <a:latin typeface="Calibri" pitchFamily="34" charset="0"/>
              </a:defRPr>
            </a:lvl9pPr>
          </a:lstStyle>
          <a:p>
            <a:pPr eaLnBrk="1" hangingPunct="1"/>
            <a:fld id="{84B4D9C7-16A6-47A0-8781-006CCA7A0666}" type="slidenum">
              <a:rPr lang="en-US">
                <a:solidFill>
                  <a:prstClr val="black"/>
                </a:solidFill>
                <a:latin typeface="Arial" charset="0"/>
              </a:rPr>
              <a:pPr eaLnBrk="1" hangingPunct="1"/>
              <a:t>24</a:t>
            </a:fld>
            <a:endParaRPr lang="en-US" dirty="0">
              <a:solidFill>
                <a:prstClr val="black"/>
              </a:solidFill>
              <a:latin typeface="Arial"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78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dirty="0" smtClean="0">
              <a:latin typeface="Arial" charset="0"/>
            </a:endParaRPr>
          </a:p>
        </p:txBody>
      </p:sp>
      <p:sp>
        <p:nvSpPr>
          <p:cNvPr id="7782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Calibri" pitchFamily="34" charset="0"/>
              </a:defRPr>
            </a:lvl1pPr>
            <a:lvl2pPr marL="757066" indent="-291179" eaLnBrk="0" hangingPunct="0">
              <a:defRPr>
                <a:solidFill>
                  <a:schemeClr val="tx1"/>
                </a:solidFill>
                <a:latin typeface="Calibri" pitchFamily="34" charset="0"/>
              </a:defRPr>
            </a:lvl2pPr>
            <a:lvl3pPr marL="1164717" indent="-232943" eaLnBrk="0" hangingPunct="0">
              <a:defRPr>
                <a:solidFill>
                  <a:schemeClr val="tx1"/>
                </a:solidFill>
                <a:latin typeface="Calibri" pitchFamily="34" charset="0"/>
              </a:defRPr>
            </a:lvl3pPr>
            <a:lvl4pPr marL="1630604" indent="-232943" eaLnBrk="0" hangingPunct="0">
              <a:defRPr>
                <a:solidFill>
                  <a:schemeClr val="tx1"/>
                </a:solidFill>
                <a:latin typeface="Calibri" pitchFamily="34" charset="0"/>
              </a:defRPr>
            </a:lvl4pPr>
            <a:lvl5pPr marL="2096491" indent="-232943" eaLnBrk="0" hangingPunct="0">
              <a:defRPr>
                <a:solidFill>
                  <a:schemeClr val="tx1"/>
                </a:solidFill>
                <a:latin typeface="Calibri" pitchFamily="34" charset="0"/>
              </a:defRPr>
            </a:lvl5pPr>
            <a:lvl6pPr marL="2562377" indent="-232943" eaLnBrk="0" fontAlgn="base" hangingPunct="0">
              <a:spcBef>
                <a:spcPct val="0"/>
              </a:spcBef>
              <a:spcAft>
                <a:spcPct val="0"/>
              </a:spcAft>
              <a:defRPr>
                <a:solidFill>
                  <a:schemeClr val="tx1"/>
                </a:solidFill>
                <a:latin typeface="Calibri" pitchFamily="34" charset="0"/>
              </a:defRPr>
            </a:lvl6pPr>
            <a:lvl7pPr marL="3028264" indent="-232943" eaLnBrk="0" fontAlgn="base" hangingPunct="0">
              <a:spcBef>
                <a:spcPct val="0"/>
              </a:spcBef>
              <a:spcAft>
                <a:spcPct val="0"/>
              </a:spcAft>
              <a:defRPr>
                <a:solidFill>
                  <a:schemeClr val="tx1"/>
                </a:solidFill>
                <a:latin typeface="Calibri" pitchFamily="34" charset="0"/>
              </a:defRPr>
            </a:lvl7pPr>
            <a:lvl8pPr marL="3494151" indent="-232943" eaLnBrk="0" fontAlgn="base" hangingPunct="0">
              <a:spcBef>
                <a:spcPct val="0"/>
              </a:spcBef>
              <a:spcAft>
                <a:spcPct val="0"/>
              </a:spcAft>
              <a:defRPr>
                <a:solidFill>
                  <a:schemeClr val="tx1"/>
                </a:solidFill>
                <a:latin typeface="Calibri" pitchFamily="34" charset="0"/>
              </a:defRPr>
            </a:lvl8pPr>
            <a:lvl9pPr marL="3960038" indent="-232943" eaLnBrk="0" fontAlgn="base" hangingPunct="0">
              <a:spcBef>
                <a:spcPct val="0"/>
              </a:spcBef>
              <a:spcAft>
                <a:spcPct val="0"/>
              </a:spcAft>
              <a:defRPr>
                <a:solidFill>
                  <a:schemeClr val="tx1"/>
                </a:solidFill>
                <a:latin typeface="Calibri" pitchFamily="34" charset="0"/>
              </a:defRPr>
            </a:lvl9pPr>
          </a:lstStyle>
          <a:p>
            <a:pPr eaLnBrk="1" hangingPunct="1"/>
            <a:fld id="{84B4D9C7-16A6-47A0-8781-006CCA7A0666}" type="slidenum">
              <a:rPr lang="en-US">
                <a:solidFill>
                  <a:prstClr val="black"/>
                </a:solidFill>
                <a:latin typeface="Arial" charset="0"/>
              </a:rPr>
              <a:pPr eaLnBrk="1" hangingPunct="1"/>
              <a:t>25</a:t>
            </a:fld>
            <a:endParaRPr lang="en-US" dirty="0">
              <a:solidFill>
                <a:prstClr val="black"/>
              </a:solidFill>
              <a:latin typeface="Arial"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788351A-599E-4AD8-810F-500A0E131379}" type="slidenum">
              <a:rPr lang="en-US" smtClean="0"/>
              <a:t>26</a:t>
            </a:fld>
            <a:endParaRPr lang="en-US" dirty="0"/>
          </a:p>
        </p:txBody>
      </p:sp>
    </p:spTree>
    <p:extLst>
      <p:ext uri="{BB962C8B-B14F-4D97-AF65-F5344CB8AC3E}">
        <p14:creationId xmlns:p14="http://schemas.microsoft.com/office/powerpoint/2010/main" val="25687990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788351A-599E-4AD8-810F-500A0E131379}" type="slidenum">
              <a:rPr lang="en-US" smtClean="0"/>
              <a:t>27</a:t>
            </a:fld>
            <a:endParaRPr lang="en-US" dirty="0"/>
          </a:p>
        </p:txBody>
      </p:sp>
    </p:spTree>
    <p:extLst>
      <p:ext uri="{BB962C8B-B14F-4D97-AF65-F5344CB8AC3E}">
        <p14:creationId xmlns:p14="http://schemas.microsoft.com/office/powerpoint/2010/main" val="34417548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dirty="0" smtClean="0">
              <a:latin typeface="Arial" charset="0"/>
            </a:endParaRPr>
          </a:p>
        </p:txBody>
      </p:sp>
      <p:sp>
        <p:nvSpPr>
          <p:cNvPr id="81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Calibri" pitchFamily="34" charset="0"/>
              </a:defRPr>
            </a:lvl1pPr>
            <a:lvl2pPr marL="757066" indent="-291179" eaLnBrk="0" hangingPunct="0">
              <a:defRPr>
                <a:solidFill>
                  <a:schemeClr val="tx1"/>
                </a:solidFill>
                <a:latin typeface="Calibri" pitchFamily="34" charset="0"/>
              </a:defRPr>
            </a:lvl2pPr>
            <a:lvl3pPr marL="1164717" indent="-232943" eaLnBrk="0" hangingPunct="0">
              <a:defRPr>
                <a:solidFill>
                  <a:schemeClr val="tx1"/>
                </a:solidFill>
                <a:latin typeface="Calibri" pitchFamily="34" charset="0"/>
              </a:defRPr>
            </a:lvl3pPr>
            <a:lvl4pPr marL="1630604" indent="-232943" eaLnBrk="0" hangingPunct="0">
              <a:defRPr>
                <a:solidFill>
                  <a:schemeClr val="tx1"/>
                </a:solidFill>
                <a:latin typeface="Calibri" pitchFamily="34" charset="0"/>
              </a:defRPr>
            </a:lvl4pPr>
            <a:lvl5pPr marL="2096491" indent="-232943" eaLnBrk="0" hangingPunct="0">
              <a:defRPr>
                <a:solidFill>
                  <a:schemeClr val="tx1"/>
                </a:solidFill>
                <a:latin typeface="Calibri" pitchFamily="34" charset="0"/>
              </a:defRPr>
            </a:lvl5pPr>
            <a:lvl6pPr marL="2562377" indent="-232943" eaLnBrk="0" fontAlgn="base" hangingPunct="0">
              <a:spcBef>
                <a:spcPct val="0"/>
              </a:spcBef>
              <a:spcAft>
                <a:spcPct val="0"/>
              </a:spcAft>
              <a:defRPr>
                <a:solidFill>
                  <a:schemeClr val="tx1"/>
                </a:solidFill>
                <a:latin typeface="Calibri" pitchFamily="34" charset="0"/>
              </a:defRPr>
            </a:lvl6pPr>
            <a:lvl7pPr marL="3028264" indent="-232943" eaLnBrk="0" fontAlgn="base" hangingPunct="0">
              <a:spcBef>
                <a:spcPct val="0"/>
              </a:spcBef>
              <a:spcAft>
                <a:spcPct val="0"/>
              </a:spcAft>
              <a:defRPr>
                <a:solidFill>
                  <a:schemeClr val="tx1"/>
                </a:solidFill>
                <a:latin typeface="Calibri" pitchFamily="34" charset="0"/>
              </a:defRPr>
            </a:lvl7pPr>
            <a:lvl8pPr marL="3494151" indent="-232943" eaLnBrk="0" fontAlgn="base" hangingPunct="0">
              <a:spcBef>
                <a:spcPct val="0"/>
              </a:spcBef>
              <a:spcAft>
                <a:spcPct val="0"/>
              </a:spcAft>
              <a:defRPr>
                <a:solidFill>
                  <a:schemeClr val="tx1"/>
                </a:solidFill>
                <a:latin typeface="Calibri" pitchFamily="34" charset="0"/>
              </a:defRPr>
            </a:lvl8pPr>
            <a:lvl9pPr marL="3960038" indent="-232943" eaLnBrk="0" fontAlgn="base" hangingPunct="0">
              <a:spcBef>
                <a:spcPct val="0"/>
              </a:spcBef>
              <a:spcAft>
                <a:spcPct val="0"/>
              </a:spcAft>
              <a:defRPr>
                <a:solidFill>
                  <a:schemeClr val="tx1"/>
                </a:solidFill>
                <a:latin typeface="Calibri" pitchFamily="34" charset="0"/>
              </a:defRPr>
            </a:lvl9pPr>
          </a:lstStyle>
          <a:p>
            <a:pPr eaLnBrk="1" hangingPunct="1"/>
            <a:fld id="{3BA0E67E-892F-4386-A2C4-8BCB3CF0193B}" type="slidenum">
              <a:rPr lang="en-US" smtClean="0">
                <a:solidFill>
                  <a:prstClr val="black"/>
                </a:solidFill>
                <a:latin typeface="Arial" charset="0"/>
              </a:rPr>
              <a:pPr eaLnBrk="1" hangingPunct="1"/>
              <a:t>28</a:t>
            </a:fld>
            <a:endParaRPr lang="en-US" dirty="0" smtClean="0">
              <a:solidFill>
                <a:prstClr val="black"/>
              </a:solidFill>
              <a:latin typeface="Arial"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E1E13414-CB3C-4EE8-B9B7-4F98C1E38CC2}" type="slidenum">
              <a:rPr lang="en-US">
                <a:solidFill>
                  <a:srgbClr val="000000"/>
                </a:solidFill>
              </a:rPr>
              <a:pPr/>
              <a:t>31</a:t>
            </a:fld>
            <a:endParaRPr lang="en-US">
              <a:solidFill>
                <a:srgbClr val="000000"/>
              </a:solidFill>
            </a:endParaRPr>
          </a:p>
        </p:txBody>
      </p:sp>
      <p:sp>
        <p:nvSpPr>
          <p:cNvPr id="155651" name="Rectangle 2"/>
          <p:cNvSpPr>
            <a:spLocks noGrp="1" noRot="1" noChangeAspect="1" noChangeArrowheads="1" noTextEdit="1"/>
          </p:cNvSpPr>
          <p:nvPr>
            <p:ph type="sldImg"/>
          </p:nvPr>
        </p:nvSpPr>
        <p:spPr bwMode="auto">
          <a:xfrm>
            <a:off x="1181100" y="696913"/>
            <a:ext cx="4648200" cy="3486150"/>
          </a:xfrm>
          <a:noFill/>
          <a:ln>
            <a:solidFill>
              <a:srgbClr val="000000"/>
            </a:solidFill>
            <a:miter lim="800000"/>
            <a:headEnd/>
            <a:tailEnd/>
          </a:ln>
        </p:spPr>
      </p:sp>
      <p:sp>
        <p:nvSpPr>
          <p:cNvPr id="155652"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r>
              <a:rPr lang="en-US" smtClean="0"/>
              <a:t>Cocodrie is in the lower left corner of the image.</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788351A-599E-4AD8-810F-500A0E131379}" type="slidenum">
              <a:rPr lang="en-US" smtClean="0"/>
              <a:t>33</a:t>
            </a:fld>
            <a:endParaRPr lang="en-US" dirty="0"/>
          </a:p>
        </p:txBody>
      </p:sp>
    </p:spTree>
    <p:extLst>
      <p:ext uri="{BB962C8B-B14F-4D97-AF65-F5344CB8AC3E}">
        <p14:creationId xmlns:p14="http://schemas.microsoft.com/office/powerpoint/2010/main" val="383621024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Introduction to Coastal Master Plan.</a:t>
            </a:r>
            <a:endParaRPr lang="en-US" dirty="0"/>
          </a:p>
        </p:txBody>
      </p:sp>
      <p:sp>
        <p:nvSpPr>
          <p:cNvPr id="4" name="Slide Number Placeholder 3"/>
          <p:cNvSpPr>
            <a:spLocks noGrp="1"/>
          </p:cNvSpPr>
          <p:nvPr>
            <p:ph type="sldNum" sz="quarter" idx="10"/>
          </p:nvPr>
        </p:nvSpPr>
        <p:spPr/>
        <p:txBody>
          <a:bodyPr/>
          <a:lstStyle/>
          <a:p>
            <a:fld id="{9CF92D39-75AF-41CB-83E9-FCCCAF306632}" type="slidenum">
              <a:rPr lang="en-US" smtClean="0">
                <a:solidFill>
                  <a:prstClr val="black"/>
                </a:solidFill>
              </a:rPr>
              <a:pPr/>
              <a:t>42</a:t>
            </a:fld>
            <a:endParaRPr lang="en-US" dirty="0">
              <a:solidFill>
                <a:prstClr val="black"/>
              </a:solidFill>
            </a:endParaRPr>
          </a:p>
        </p:txBody>
      </p:sp>
    </p:spTree>
    <p:extLst>
      <p:ext uri="{BB962C8B-B14F-4D97-AF65-F5344CB8AC3E}">
        <p14:creationId xmlns:p14="http://schemas.microsoft.com/office/powerpoint/2010/main" val="346388194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27138" y="233363"/>
            <a:ext cx="4630737" cy="3475037"/>
          </a:xfrm>
        </p:spPr>
      </p:sp>
      <p:sp>
        <p:nvSpPr>
          <p:cNvPr id="3" name="Notes Placeholder 2"/>
          <p:cNvSpPr>
            <a:spLocks noGrp="1"/>
          </p:cNvSpPr>
          <p:nvPr>
            <p:ph type="body" idx="1"/>
          </p:nvPr>
        </p:nvSpPr>
        <p:spPr>
          <a:xfrm>
            <a:off x="933339" y="4173943"/>
            <a:ext cx="5140538" cy="5250871"/>
          </a:xfrm>
        </p:spPr>
        <p:txBody>
          <a:bodyPr/>
          <a:lstStyle/>
          <a:p>
            <a:pPr lvl="0"/>
            <a:r>
              <a:rPr lang="en-US" dirty="0" smtClean="0"/>
              <a:t>When considering risk reduction projects,</a:t>
            </a:r>
            <a:r>
              <a:rPr lang="en-US" baseline="0" dirty="0" smtClean="0"/>
              <a:t> there are also two key</a:t>
            </a:r>
            <a:r>
              <a:rPr lang="en-US" dirty="0" smtClean="0"/>
              <a:t> types of options. </a:t>
            </a:r>
            <a:r>
              <a:rPr lang="en-US" dirty="0"/>
              <a:t>T</a:t>
            </a:r>
            <a:r>
              <a:rPr lang="en-US" baseline="0" dirty="0" smtClean="0"/>
              <a:t>he first type can be described as </a:t>
            </a:r>
            <a:r>
              <a:rPr lang="en-US" dirty="0" smtClean="0"/>
              <a:t>“structural” protection, using  large public infrastructure investments, including levees, floodwalls, gates, and pumps, to keep water out of populated areas. For example, this image shows a</a:t>
            </a:r>
            <a:r>
              <a:rPr lang="en-US" baseline="0" dirty="0" smtClean="0"/>
              <a:t> floodgate and pumping complex connected to a levee, with a drainage canal behind [point] feeding the pumps.</a:t>
            </a:r>
          </a:p>
          <a:p>
            <a:pPr lvl="0"/>
            <a:endParaRPr lang="en-US" dirty="0" smtClean="0"/>
          </a:p>
          <a:p>
            <a:pPr lvl="0"/>
            <a:r>
              <a:rPr lang="en-US" dirty="0" smtClean="0"/>
              <a:t>Structural protection projects vary</a:t>
            </a:r>
            <a:r>
              <a:rPr lang="en-US" baseline="0" dirty="0" smtClean="0"/>
              <a:t> in cost depending on the size of the area targeted for protection, height of the barriers or pumping rate sought, and complexity of the system. </a:t>
            </a:r>
            <a:endParaRPr lang="en-US" dirty="0" smtClean="0"/>
          </a:p>
          <a:p>
            <a:pPr lvl="0"/>
            <a:endParaRPr lang="en-US" dirty="0" smtClean="0"/>
          </a:p>
          <a:p>
            <a:pPr lvl="0"/>
            <a:r>
              <a:rPr lang="en-US" dirty="0" smtClean="0"/>
              <a:t>For perspective, the U.S. Army Corps of Engineers spent $15 billion to improve the New Orleans protection system after Hurricane Katrina.</a:t>
            </a:r>
          </a:p>
          <a:p>
            <a:pPr lvl="0"/>
            <a:endParaRPr lang="en-US" dirty="0" smtClean="0"/>
          </a:p>
        </p:txBody>
      </p:sp>
    </p:spTree>
    <p:extLst>
      <p:ext uri="{BB962C8B-B14F-4D97-AF65-F5344CB8AC3E}">
        <p14:creationId xmlns:p14="http://schemas.microsoft.com/office/powerpoint/2010/main" val="192735701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27138" y="233363"/>
            <a:ext cx="4630737" cy="3475037"/>
          </a:xfrm>
        </p:spPr>
      </p:sp>
      <p:sp>
        <p:nvSpPr>
          <p:cNvPr id="3" name="Notes Placeholder 2"/>
          <p:cNvSpPr>
            <a:spLocks noGrp="1"/>
          </p:cNvSpPr>
          <p:nvPr>
            <p:ph type="body" idx="1"/>
          </p:nvPr>
        </p:nvSpPr>
        <p:spPr>
          <a:xfrm>
            <a:off x="933339" y="4162051"/>
            <a:ext cx="5140538" cy="5262762"/>
          </a:xfrm>
        </p:spPr>
        <p:txBody>
          <a:bodyPr/>
          <a:lstStyle/>
          <a:p>
            <a:pPr lvl="0"/>
            <a:r>
              <a:rPr lang="en-US" dirty="0" smtClean="0"/>
              <a:t>Damages</a:t>
            </a:r>
            <a:r>
              <a:rPr lang="en-US" baseline="0" dirty="0" smtClean="0"/>
              <a:t> from flooding can also be reduced by making individual structures less vulnerable to flood damage. These investments, called somewhat confusingly by the Corps of Engineers “non-structural” risk reduction—this is Corps speak, because if it’s not a levee they’ve built, it’s not structural--can include:</a:t>
            </a:r>
            <a:endParaRPr lang="en-US" dirty="0" smtClean="0"/>
          </a:p>
          <a:p>
            <a:pPr lvl="1"/>
            <a:r>
              <a:rPr lang="en-US" dirty="0" smtClean="0"/>
              <a:t>Raising homes</a:t>
            </a:r>
            <a:endParaRPr lang="en-US" dirty="0"/>
          </a:p>
          <a:p>
            <a:pPr lvl="1"/>
            <a:r>
              <a:rPr lang="en-US" dirty="0" err="1"/>
              <a:t>Floodproofing</a:t>
            </a:r>
            <a:r>
              <a:rPr lang="en-US" dirty="0"/>
              <a:t> of the first </a:t>
            </a:r>
            <a:r>
              <a:rPr lang="en-US" dirty="0" smtClean="0"/>
              <a:t>floor for homes or businesses</a:t>
            </a:r>
            <a:endParaRPr lang="en-US" dirty="0"/>
          </a:p>
          <a:p>
            <a:pPr lvl="1"/>
            <a:r>
              <a:rPr lang="en-US" dirty="0" smtClean="0"/>
              <a:t>Buying out homeowners</a:t>
            </a:r>
            <a:r>
              <a:rPr lang="en-US" baseline="0" dirty="0" smtClean="0"/>
              <a:t> in very high risk areas</a:t>
            </a:r>
          </a:p>
          <a:p>
            <a:pPr marL="114550" lvl="1"/>
            <a:endParaRPr lang="en-US" dirty="0"/>
          </a:p>
          <a:p>
            <a:pPr marL="114550" lvl="1"/>
            <a:r>
              <a:rPr lang="en-US" baseline="0" dirty="0" smtClean="0"/>
              <a:t>The cost to raise a </a:t>
            </a:r>
            <a:r>
              <a:rPr lang="en-US" dirty="0" smtClean="0"/>
              <a:t>1,600 sq. ft. house, for example,</a:t>
            </a:r>
            <a:r>
              <a:rPr lang="en-US" baseline="0" dirty="0" smtClean="0"/>
              <a:t> ranges from </a:t>
            </a:r>
            <a:r>
              <a:rPr lang="en-US" dirty="0" smtClean="0"/>
              <a:t>$46,000 – $170,000.</a:t>
            </a:r>
          </a:p>
          <a:p>
            <a:pPr lvl="1"/>
            <a:endParaRPr lang="en-US" dirty="0"/>
          </a:p>
        </p:txBody>
      </p:sp>
    </p:spTree>
    <p:extLst>
      <p:ext uri="{BB962C8B-B14F-4D97-AF65-F5344CB8AC3E}">
        <p14:creationId xmlns:p14="http://schemas.microsoft.com/office/powerpoint/2010/main" val="192735701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smtClean="0">
                <a:ea typeface="ＭＳ Ｐゴシック" pitchFamily="-96" charset="-128"/>
              </a:rPr>
              <a:t>Let me begin by describing briefly what the Planning Tool is. The Planning Tool is a computer program custom designed by our team to perform three major tasks.</a:t>
            </a:r>
          </a:p>
          <a:p>
            <a:pPr eaLnBrk="1" hangingPunct="1">
              <a:spcBef>
                <a:spcPct val="0"/>
              </a:spcBef>
            </a:pPr>
            <a:endParaRPr lang="en-US" dirty="0" smtClean="0">
              <a:ea typeface="ＭＳ Ｐゴシック" pitchFamily="-96" charset="-128"/>
            </a:endParaRPr>
          </a:p>
          <a:p>
            <a:pPr eaLnBrk="1" hangingPunct="1">
              <a:spcBef>
                <a:spcPct val="0"/>
              </a:spcBef>
            </a:pPr>
            <a:r>
              <a:rPr lang="en-US" dirty="0" smtClean="0">
                <a:ea typeface="ＭＳ Ｐゴシック" pitchFamily="-96" charset="-128"/>
              </a:rPr>
              <a:t>First, is assimilates information about the large amount of information generated by the systems models</a:t>
            </a:r>
          </a:p>
          <a:p>
            <a:pPr eaLnBrk="1" hangingPunct="1">
              <a:spcBef>
                <a:spcPct val="0"/>
              </a:spcBef>
            </a:pPr>
            <a:endParaRPr lang="en-US" dirty="0" smtClean="0">
              <a:ea typeface="ＭＳ Ｐゴシック" pitchFamily="-96" charset="-128"/>
            </a:endParaRPr>
          </a:p>
          <a:p>
            <a:endParaRPr lang="en-US" dirty="0"/>
          </a:p>
        </p:txBody>
      </p:sp>
      <p:sp>
        <p:nvSpPr>
          <p:cNvPr id="4" name="Slide Number Placeholder 3"/>
          <p:cNvSpPr>
            <a:spLocks noGrp="1"/>
          </p:cNvSpPr>
          <p:nvPr>
            <p:ph type="sldNum" sz="quarter" idx="10"/>
          </p:nvPr>
        </p:nvSpPr>
        <p:spPr/>
        <p:txBody>
          <a:bodyPr/>
          <a:lstStyle/>
          <a:p>
            <a:fld id="{9CF92D39-75AF-41CB-83E9-FCCCAF306632}" type="slidenum">
              <a:rPr lang="en-US" smtClean="0">
                <a:solidFill>
                  <a:prstClr val="black"/>
                </a:solidFill>
              </a:rPr>
              <a:pPr/>
              <a:t>63</a:t>
            </a:fld>
            <a:endParaRPr lang="en-US" dirty="0">
              <a:solidFill>
                <a:prstClr val="black"/>
              </a:solidFill>
            </a:endParaRPr>
          </a:p>
        </p:txBody>
      </p:sp>
    </p:spTree>
    <p:extLst>
      <p:ext uri="{BB962C8B-B14F-4D97-AF65-F5344CB8AC3E}">
        <p14:creationId xmlns:p14="http://schemas.microsoft.com/office/powerpoint/2010/main" val="322366880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14350">
              <a:defRPr/>
            </a:pPr>
            <a:r>
              <a:rPr lang="en-US" dirty="0" smtClean="0">
                <a:solidFill>
                  <a:schemeClr val="bg1"/>
                </a:solidFill>
              </a:rPr>
              <a:t>Dave, I suggest that when you brief the blue stars you say something like “Notice that they are clustered along the Mississippi River and [where ever those 3-4 on the coast are]” or something obvious like that.</a:t>
            </a:r>
          </a:p>
          <a:p>
            <a:endParaRPr lang="en-US" dirty="0"/>
          </a:p>
        </p:txBody>
      </p:sp>
      <p:sp>
        <p:nvSpPr>
          <p:cNvPr id="4" name="Slide Number Placeholder 3"/>
          <p:cNvSpPr>
            <a:spLocks noGrp="1"/>
          </p:cNvSpPr>
          <p:nvPr>
            <p:ph type="sldNum" sz="quarter" idx="10"/>
          </p:nvPr>
        </p:nvSpPr>
        <p:spPr/>
        <p:txBody>
          <a:bodyPr/>
          <a:lstStyle/>
          <a:p>
            <a:fld id="{9CF92D39-75AF-41CB-83E9-FCCCAF306632}" type="slidenum">
              <a:rPr lang="en-US" smtClean="0">
                <a:solidFill>
                  <a:prstClr val="black"/>
                </a:solidFill>
              </a:rPr>
              <a:pPr/>
              <a:t>67</a:t>
            </a:fld>
            <a:endParaRPr lang="en-US" dirty="0">
              <a:solidFill>
                <a:prstClr val="black"/>
              </a:solidFill>
            </a:endParaRPr>
          </a:p>
        </p:txBody>
      </p:sp>
    </p:spTree>
    <p:extLst>
      <p:ext uri="{BB962C8B-B14F-4D97-AF65-F5344CB8AC3E}">
        <p14:creationId xmlns:p14="http://schemas.microsoft.com/office/powerpoint/2010/main" val="323897928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788351A-599E-4AD8-810F-500A0E131379}" type="slidenum">
              <a:rPr lang="en-US" smtClean="0"/>
              <a:t>70</a:t>
            </a:fld>
            <a:endParaRPr lang="en-US" dirty="0"/>
          </a:p>
        </p:txBody>
      </p:sp>
    </p:spTree>
    <p:extLst>
      <p:ext uri="{BB962C8B-B14F-4D97-AF65-F5344CB8AC3E}">
        <p14:creationId xmlns:p14="http://schemas.microsoft.com/office/powerpoint/2010/main" val="378391730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14350">
              <a:defRPr/>
            </a:pPr>
            <a:r>
              <a:rPr lang="en-US" dirty="0" smtClean="0"/>
              <a:t>it will be important to be clear that when you say risk reduction, you're referring to property damage, not lives lost.</a:t>
            </a:r>
          </a:p>
          <a:p>
            <a:endParaRPr lang="en-US" dirty="0"/>
          </a:p>
        </p:txBody>
      </p:sp>
      <p:sp>
        <p:nvSpPr>
          <p:cNvPr id="4" name="Slide Number Placeholder 3"/>
          <p:cNvSpPr>
            <a:spLocks noGrp="1"/>
          </p:cNvSpPr>
          <p:nvPr>
            <p:ph type="sldNum" sz="quarter" idx="10"/>
          </p:nvPr>
        </p:nvSpPr>
        <p:spPr/>
        <p:txBody>
          <a:bodyPr/>
          <a:lstStyle/>
          <a:p>
            <a:fld id="{9CF92D39-75AF-41CB-83E9-FCCCAF306632}" type="slidenum">
              <a:rPr lang="en-US" smtClean="0">
                <a:solidFill>
                  <a:prstClr val="black"/>
                </a:solidFill>
              </a:rPr>
              <a:pPr/>
              <a:t>73</a:t>
            </a:fld>
            <a:endParaRPr lang="en-US" dirty="0">
              <a:solidFill>
                <a:prstClr val="black"/>
              </a:solidFill>
            </a:endParaRPr>
          </a:p>
        </p:txBody>
      </p:sp>
    </p:spTree>
    <p:extLst>
      <p:ext uri="{BB962C8B-B14F-4D97-AF65-F5344CB8AC3E}">
        <p14:creationId xmlns:p14="http://schemas.microsoft.com/office/powerpoint/2010/main" val="164784223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CF92D39-75AF-41CB-83E9-FCCCAF306632}" type="slidenum">
              <a:rPr lang="en-US" smtClean="0">
                <a:solidFill>
                  <a:prstClr val="black"/>
                </a:solidFill>
              </a:rPr>
              <a:pPr/>
              <a:t>74</a:t>
            </a:fld>
            <a:endParaRPr lang="en-US" dirty="0">
              <a:solidFill>
                <a:prstClr val="black"/>
              </a:solidFill>
            </a:endParaRPr>
          </a:p>
        </p:txBody>
      </p:sp>
    </p:spTree>
    <p:extLst>
      <p:ext uri="{BB962C8B-B14F-4D97-AF65-F5344CB8AC3E}">
        <p14:creationId xmlns:p14="http://schemas.microsoft.com/office/powerpoint/2010/main" val="383159511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5B47CFE6-A09B-4851-AD61-94858E65DB9A}" type="slidenum">
              <a:rPr lang="en-US" smtClean="0"/>
              <a:pPr>
                <a:defRPr/>
              </a:pPr>
              <a:t>89</a:t>
            </a:fld>
            <a:endParaRPr lang="en-US" dirty="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788351A-599E-4AD8-810F-500A0E131379}" type="slidenum">
              <a:rPr lang="en-US" smtClean="0"/>
              <a:t>94</a:t>
            </a:fld>
            <a:endParaRPr lang="en-US" dirty="0"/>
          </a:p>
        </p:txBody>
      </p:sp>
    </p:spTree>
    <p:extLst>
      <p:ext uri="{BB962C8B-B14F-4D97-AF65-F5344CB8AC3E}">
        <p14:creationId xmlns:p14="http://schemas.microsoft.com/office/powerpoint/2010/main" val="354262780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Introduction </a:t>
            </a:r>
            <a:r>
              <a:rPr lang="en-US" smtClean="0"/>
              <a:t>to Coastal Master Plan.</a:t>
            </a:r>
            <a:endParaRPr lang="en-US" dirty="0"/>
          </a:p>
        </p:txBody>
      </p:sp>
      <p:sp>
        <p:nvSpPr>
          <p:cNvPr id="4" name="Slide Number Placeholder 3"/>
          <p:cNvSpPr>
            <a:spLocks noGrp="1"/>
          </p:cNvSpPr>
          <p:nvPr>
            <p:ph type="sldNum" sz="quarter" idx="10"/>
          </p:nvPr>
        </p:nvSpPr>
        <p:spPr/>
        <p:txBody>
          <a:bodyPr/>
          <a:lstStyle/>
          <a:p>
            <a:fld id="{9CF92D39-75AF-41CB-83E9-FCCCAF306632}" type="slidenum">
              <a:rPr lang="en-US" smtClean="0">
                <a:solidFill>
                  <a:prstClr val="black"/>
                </a:solidFill>
              </a:rPr>
              <a:pPr/>
              <a:t>96</a:t>
            </a:fld>
            <a:endParaRPr lang="en-US" dirty="0">
              <a:solidFill>
                <a:prstClr val="black"/>
              </a:solidFill>
            </a:endParaRPr>
          </a:p>
        </p:txBody>
      </p:sp>
    </p:spTree>
    <p:extLst>
      <p:ext uri="{BB962C8B-B14F-4D97-AF65-F5344CB8AC3E}">
        <p14:creationId xmlns:p14="http://schemas.microsoft.com/office/powerpoint/2010/main" val="346388194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dirty="0" smtClean="0">
              <a:latin typeface="Arial" charset="0"/>
            </a:endParaRPr>
          </a:p>
        </p:txBody>
      </p:sp>
      <p:sp>
        <p:nvSpPr>
          <p:cNvPr id="122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Calibri" pitchFamily="34" charset="0"/>
              </a:defRPr>
            </a:lvl1pPr>
            <a:lvl2pPr marL="742909" indent="-285734" eaLnBrk="0" hangingPunct="0">
              <a:defRPr>
                <a:solidFill>
                  <a:schemeClr val="tx1"/>
                </a:solidFill>
                <a:latin typeface="Calibri" pitchFamily="34" charset="0"/>
              </a:defRPr>
            </a:lvl2pPr>
            <a:lvl3pPr marL="1142937" indent="-228587" eaLnBrk="0" hangingPunct="0">
              <a:defRPr>
                <a:solidFill>
                  <a:schemeClr val="tx1"/>
                </a:solidFill>
                <a:latin typeface="Calibri" pitchFamily="34" charset="0"/>
              </a:defRPr>
            </a:lvl3pPr>
            <a:lvl4pPr marL="1600111" indent="-228587" eaLnBrk="0" hangingPunct="0">
              <a:defRPr>
                <a:solidFill>
                  <a:schemeClr val="tx1"/>
                </a:solidFill>
                <a:latin typeface="Calibri" pitchFamily="34" charset="0"/>
              </a:defRPr>
            </a:lvl4pPr>
            <a:lvl5pPr marL="2057287" indent="-228587" eaLnBrk="0" hangingPunct="0">
              <a:defRPr>
                <a:solidFill>
                  <a:schemeClr val="tx1"/>
                </a:solidFill>
                <a:latin typeface="Calibri" pitchFamily="34" charset="0"/>
              </a:defRPr>
            </a:lvl5pPr>
            <a:lvl6pPr marL="2514461" indent="-228587" eaLnBrk="0" fontAlgn="base" hangingPunct="0">
              <a:spcBef>
                <a:spcPct val="0"/>
              </a:spcBef>
              <a:spcAft>
                <a:spcPct val="0"/>
              </a:spcAft>
              <a:defRPr>
                <a:solidFill>
                  <a:schemeClr val="tx1"/>
                </a:solidFill>
                <a:latin typeface="Calibri" pitchFamily="34" charset="0"/>
              </a:defRPr>
            </a:lvl6pPr>
            <a:lvl7pPr marL="2971635" indent="-228587" eaLnBrk="0" fontAlgn="base" hangingPunct="0">
              <a:spcBef>
                <a:spcPct val="0"/>
              </a:spcBef>
              <a:spcAft>
                <a:spcPct val="0"/>
              </a:spcAft>
              <a:defRPr>
                <a:solidFill>
                  <a:schemeClr val="tx1"/>
                </a:solidFill>
                <a:latin typeface="Calibri" pitchFamily="34" charset="0"/>
              </a:defRPr>
            </a:lvl7pPr>
            <a:lvl8pPr marL="3428811" indent="-228587" eaLnBrk="0" fontAlgn="base" hangingPunct="0">
              <a:spcBef>
                <a:spcPct val="0"/>
              </a:spcBef>
              <a:spcAft>
                <a:spcPct val="0"/>
              </a:spcAft>
              <a:defRPr>
                <a:solidFill>
                  <a:schemeClr val="tx1"/>
                </a:solidFill>
                <a:latin typeface="Calibri" pitchFamily="34" charset="0"/>
              </a:defRPr>
            </a:lvl8pPr>
            <a:lvl9pPr marL="3885985" indent="-228587" eaLnBrk="0" fontAlgn="base" hangingPunct="0">
              <a:spcBef>
                <a:spcPct val="0"/>
              </a:spcBef>
              <a:spcAft>
                <a:spcPct val="0"/>
              </a:spcAft>
              <a:defRPr>
                <a:solidFill>
                  <a:schemeClr val="tx1"/>
                </a:solidFill>
                <a:latin typeface="Calibri" pitchFamily="34" charset="0"/>
              </a:defRPr>
            </a:lvl9pPr>
          </a:lstStyle>
          <a:p>
            <a:pPr eaLnBrk="1" hangingPunct="1"/>
            <a:fld id="{C48C3EAB-ADC5-4C35-B2A1-1C0B5056E130}" type="slidenum">
              <a:rPr lang="en-US">
                <a:solidFill>
                  <a:prstClr val="black"/>
                </a:solidFill>
                <a:latin typeface="Arial" charset="0"/>
              </a:rPr>
              <a:pPr eaLnBrk="1" hangingPunct="1"/>
              <a:t>97</a:t>
            </a:fld>
            <a:endParaRPr lang="en-US" dirty="0">
              <a:solidFill>
                <a:prstClr val="black"/>
              </a:solidFill>
              <a:latin typeface="Arial" charset="0"/>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dirty="0" smtClean="0">
              <a:latin typeface="Arial" charset="0"/>
            </a:endParaRPr>
          </a:p>
        </p:txBody>
      </p:sp>
      <p:sp>
        <p:nvSpPr>
          <p:cNvPr id="122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Calibri" pitchFamily="34" charset="0"/>
              </a:defRPr>
            </a:lvl1pPr>
            <a:lvl2pPr marL="742909" indent="-285734" eaLnBrk="0" hangingPunct="0">
              <a:defRPr>
                <a:solidFill>
                  <a:schemeClr val="tx1"/>
                </a:solidFill>
                <a:latin typeface="Calibri" pitchFamily="34" charset="0"/>
              </a:defRPr>
            </a:lvl2pPr>
            <a:lvl3pPr marL="1142937" indent="-228587" eaLnBrk="0" hangingPunct="0">
              <a:defRPr>
                <a:solidFill>
                  <a:schemeClr val="tx1"/>
                </a:solidFill>
                <a:latin typeface="Calibri" pitchFamily="34" charset="0"/>
              </a:defRPr>
            </a:lvl3pPr>
            <a:lvl4pPr marL="1600111" indent="-228587" eaLnBrk="0" hangingPunct="0">
              <a:defRPr>
                <a:solidFill>
                  <a:schemeClr val="tx1"/>
                </a:solidFill>
                <a:latin typeface="Calibri" pitchFamily="34" charset="0"/>
              </a:defRPr>
            </a:lvl4pPr>
            <a:lvl5pPr marL="2057287" indent="-228587" eaLnBrk="0" hangingPunct="0">
              <a:defRPr>
                <a:solidFill>
                  <a:schemeClr val="tx1"/>
                </a:solidFill>
                <a:latin typeface="Calibri" pitchFamily="34" charset="0"/>
              </a:defRPr>
            </a:lvl5pPr>
            <a:lvl6pPr marL="2514461" indent="-228587" eaLnBrk="0" fontAlgn="base" hangingPunct="0">
              <a:spcBef>
                <a:spcPct val="0"/>
              </a:spcBef>
              <a:spcAft>
                <a:spcPct val="0"/>
              </a:spcAft>
              <a:defRPr>
                <a:solidFill>
                  <a:schemeClr val="tx1"/>
                </a:solidFill>
                <a:latin typeface="Calibri" pitchFamily="34" charset="0"/>
              </a:defRPr>
            </a:lvl6pPr>
            <a:lvl7pPr marL="2971635" indent="-228587" eaLnBrk="0" fontAlgn="base" hangingPunct="0">
              <a:spcBef>
                <a:spcPct val="0"/>
              </a:spcBef>
              <a:spcAft>
                <a:spcPct val="0"/>
              </a:spcAft>
              <a:defRPr>
                <a:solidFill>
                  <a:schemeClr val="tx1"/>
                </a:solidFill>
                <a:latin typeface="Calibri" pitchFamily="34" charset="0"/>
              </a:defRPr>
            </a:lvl7pPr>
            <a:lvl8pPr marL="3428811" indent="-228587" eaLnBrk="0" fontAlgn="base" hangingPunct="0">
              <a:spcBef>
                <a:spcPct val="0"/>
              </a:spcBef>
              <a:spcAft>
                <a:spcPct val="0"/>
              </a:spcAft>
              <a:defRPr>
                <a:solidFill>
                  <a:schemeClr val="tx1"/>
                </a:solidFill>
                <a:latin typeface="Calibri" pitchFamily="34" charset="0"/>
              </a:defRPr>
            </a:lvl8pPr>
            <a:lvl9pPr marL="3885985" indent="-228587" eaLnBrk="0" fontAlgn="base" hangingPunct="0">
              <a:spcBef>
                <a:spcPct val="0"/>
              </a:spcBef>
              <a:spcAft>
                <a:spcPct val="0"/>
              </a:spcAft>
              <a:defRPr>
                <a:solidFill>
                  <a:schemeClr val="tx1"/>
                </a:solidFill>
                <a:latin typeface="Calibri" pitchFamily="34" charset="0"/>
              </a:defRPr>
            </a:lvl9pPr>
          </a:lstStyle>
          <a:p>
            <a:pPr eaLnBrk="1" hangingPunct="1"/>
            <a:fld id="{C48C3EAB-ADC5-4C35-B2A1-1C0B5056E130}" type="slidenum">
              <a:rPr lang="en-US">
                <a:solidFill>
                  <a:prstClr val="black"/>
                </a:solidFill>
                <a:latin typeface="Arial" charset="0"/>
              </a:rPr>
              <a:pPr eaLnBrk="1" hangingPunct="1"/>
              <a:t>98</a:t>
            </a:fld>
            <a:endParaRPr lang="en-US" dirty="0">
              <a:solidFill>
                <a:prstClr val="black"/>
              </a:solidFill>
              <a:latin typeface="Arial" charset="0"/>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Calibri" pitchFamily="34" charset="0"/>
              </a:defRPr>
            </a:lvl1pPr>
            <a:lvl2pPr marL="757066" indent="-291179" eaLnBrk="0" hangingPunct="0">
              <a:defRPr>
                <a:solidFill>
                  <a:schemeClr val="tx1"/>
                </a:solidFill>
                <a:latin typeface="Calibri" pitchFamily="34" charset="0"/>
              </a:defRPr>
            </a:lvl2pPr>
            <a:lvl3pPr marL="1164717" indent="-232943" eaLnBrk="0" hangingPunct="0">
              <a:defRPr>
                <a:solidFill>
                  <a:schemeClr val="tx1"/>
                </a:solidFill>
                <a:latin typeface="Calibri" pitchFamily="34" charset="0"/>
              </a:defRPr>
            </a:lvl3pPr>
            <a:lvl4pPr marL="1630604" indent="-232943" eaLnBrk="0" hangingPunct="0">
              <a:defRPr>
                <a:solidFill>
                  <a:schemeClr val="tx1"/>
                </a:solidFill>
                <a:latin typeface="Calibri" pitchFamily="34" charset="0"/>
              </a:defRPr>
            </a:lvl4pPr>
            <a:lvl5pPr marL="2096491" indent="-232943" eaLnBrk="0" hangingPunct="0">
              <a:defRPr>
                <a:solidFill>
                  <a:schemeClr val="tx1"/>
                </a:solidFill>
                <a:latin typeface="Calibri" pitchFamily="34" charset="0"/>
              </a:defRPr>
            </a:lvl5pPr>
            <a:lvl6pPr marL="2562377" indent="-232943" eaLnBrk="0" fontAlgn="base" hangingPunct="0">
              <a:spcBef>
                <a:spcPct val="0"/>
              </a:spcBef>
              <a:spcAft>
                <a:spcPct val="0"/>
              </a:spcAft>
              <a:defRPr>
                <a:solidFill>
                  <a:schemeClr val="tx1"/>
                </a:solidFill>
                <a:latin typeface="Calibri" pitchFamily="34" charset="0"/>
              </a:defRPr>
            </a:lvl6pPr>
            <a:lvl7pPr marL="3028264" indent="-232943" eaLnBrk="0" fontAlgn="base" hangingPunct="0">
              <a:spcBef>
                <a:spcPct val="0"/>
              </a:spcBef>
              <a:spcAft>
                <a:spcPct val="0"/>
              </a:spcAft>
              <a:defRPr>
                <a:solidFill>
                  <a:schemeClr val="tx1"/>
                </a:solidFill>
                <a:latin typeface="Calibri" pitchFamily="34" charset="0"/>
              </a:defRPr>
            </a:lvl7pPr>
            <a:lvl8pPr marL="3494151" indent="-232943" eaLnBrk="0" fontAlgn="base" hangingPunct="0">
              <a:spcBef>
                <a:spcPct val="0"/>
              </a:spcBef>
              <a:spcAft>
                <a:spcPct val="0"/>
              </a:spcAft>
              <a:defRPr>
                <a:solidFill>
                  <a:schemeClr val="tx1"/>
                </a:solidFill>
                <a:latin typeface="Calibri" pitchFamily="34" charset="0"/>
              </a:defRPr>
            </a:lvl8pPr>
            <a:lvl9pPr marL="3960038" indent="-232943" eaLnBrk="0" fontAlgn="base" hangingPunct="0">
              <a:spcBef>
                <a:spcPct val="0"/>
              </a:spcBef>
              <a:spcAft>
                <a:spcPct val="0"/>
              </a:spcAft>
              <a:defRPr>
                <a:solidFill>
                  <a:schemeClr val="tx1"/>
                </a:solidFill>
                <a:latin typeface="Calibri" pitchFamily="34" charset="0"/>
              </a:defRPr>
            </a:lvl9pPr>
          </a:lstStyle>
          <a:p>
            <a:pPr eaLnBrk="1" fontAlgn="base" hangingPunct="1">
              <a:spcBef>
                <a:spcPct val="0"/>
              </a:spcBef>
              <a:spcAft>
                <a:spcPct val="0"/>
              </a:spcAft>
            </a:pPr>
            <a:fld id="{60CD2109-36B0-4DB8-ABCD-5ED601EF20B0}" type="slidenum">
              <a:rPr lang="en-US" smtClean="0">
                <a:latin typeface="Arial" charset="0"/>
              </a:rPr>
              <a:pPr eaLnBrk="1" fontAlgn="base" hangingPunct="1">
                <a:spcBef>
                  <a:spcPct val="0"/>
                </a:spcBef>
                <a:spcAft>
                  <a:spcPct val="0"/>
                </a:spcAft>
              </a:pPr>
              <a:t>99</a:t>
            </a:fld>
            <a:endParaRPr lang="en-US" smtClean="0">
              <a:latin typeface="Arial" charset="0"/>
            </a:endParaRPr>
          </a:p>
        </p:txBody>
      </p:sp>
      <p:sp>
        <p:nvSpPr>
          <p:cNvPr id="45060" name="Notes Placeholder 4"/>
          <p:cNvSpPr>
            <a:spLocks noGrp="1"/>
          </p:cNvSpPr>
          <p:nvPr/>
        </p:nvSpPr>
        <p:spPr bwMode="auto">
          <a:xfrm>
            <a:off x="701040" y="4415790"/>
            <a:ext cx="5608320" cy="41833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3177" tIns="46589" rIns="93177" bIns="46589"/>
          <a:lstStyle/>
          <a:p>
            <a:pPr eaLnBrk="0" hangingPunct="0">
              <a:spcBef>
                <a:spcPct val="30000"/>
              </a:spcBef>
            </a:pPr>
            <a:endParaRPr lang="en-US" sz="1200">
              <a:latin typeface="Arial" charset="0"/>
            </a:endParaRPr>
          </a:p>
        </p:txBody>
      </p:sp>
      <p:sp>
        <p:nvSpPr>
          <p:cNvPr id="45061" name="Notes Placeholder 5"/>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smtClean="0">
                <a:latin typeface="Arial" charset="0"/>
              </a:rPr>
              <a:t>13 Under Construction </a:t>
            </a:r>
          </a:p>
          <a:p>
            <a:r>
              <a:rPr lang="en-US" smtClean="0">
                <a:latin typeface="Arial" charset="0"/>
              </a:rPr>
              <a:t>20 Completed</a:t>
            </a: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smtClean="0">
              <a:latin typeface="Arial" charset="0"/>
            </a:endParaRPr>
          </a:p>
        </p:txBody>
      </p:sp>
      <p:sp>
        <p:nvSpPr>
          <p:cNvPr id="4710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Calibri" pitchFamily="34" charset="0"/>
              </a:defRPr>
            </a:lvl1pPr>
            <a:lvl2pPr marL="757066" indent="-291179" eaLnBrk="0" hangingPunct="0">
              <a:defRPr>
                <a:solidFill>
                  <a:schemeClr val="tx1"/>
                </a:solidFill>
                <a:latin typeface="Calibri" pitchFamily="34" charset="0"/>
              </a:defRPr>
            </a:lvl2pPr>
            <a:lvl3pPr marL="1164717" indent="-232943" eaLnBrk="0" hangingPunct="0">
              <a:defRPr>
                <a:solidFill>
                  <a:schemeClr val="tx1"/>
                </a:solidFill>
                <a:latin typeface="Calibri" pitchFamily="34" charset="0"/>
              </a:defRPr>
            </a:lvl3pPr>
            <a:lvl4pPr marL="1630604" indent="-232943" eaLnBrk="0" hangingPunct="0">
              <a:defRPr>
                <a:solidFill>
                  <a:schemeClr val="tx1"/>
                </a:solidFill>
                <a:latin typeface="Calibri" pitchFamily="34" charset="0"/>
              </a:defRPr>
            </a:lvl4pPr>
            <a:lvl5pPr marL="2096491" indent="-232943" eaLnBrk="0" hangingPunct="0">
              <a:defRPr>
                <a:solidFill>
                  <a:schemeClr val="tx1"/>
                </a:solidFill>
                <a:latin typeface="Calibri" pitchFamily="34" charset="0"/>
              </a:defRPr>
            </a:lvl5pPr>
            <a:lvl6pPr marL="2562377" indent="-232943" eaLnBrk="0" fontAlgn="base" hangingPunct="0">
              <a:spcBef>
                <a:spcPct val="0"/>
              </a:spcBef>
              <a:spcAft>
                <a:spcPct val="0"/>
              </a:spcAft>
              <a:defRPr>
                <a:solidFill>
                  <a:schemeClr val="tx1"/>
                </a:solidFill>
                <a:latin typeface="Calibri" pitchFamily="34" charset="0"/>
              </a:defRPr>
            </a:lvl6pPr>
            <a:lvl7pPr marL="3028264" indent="-232943" eaLnBrk="0" fontAlgn="base" hangingPunct="0">
              <a:spcBef>
                <a:spcPct val="0"/>
              </a:spcBef>
              <a:spcAft>
                <a:spcPct val="0"/>
              </a:spcAft>
              <a:defRPr>
                <a:solidFill>
                  <a:schemeClr val="tx1"/>
                </a:solidFill>
                <a:latin typeface="Calibri" pitchFamily="34" charset="0"/>
              </a:defRPr>
            </a:lvl7pPr>
            <a:lvl8pPr marL="3494151" indent="-232943" eaLnBrk="0" fontAlgn="base" hangingPunct="0">
              <a:spcBef>
                <a:spcPct val="0"/>
              </a:spcBef>
              <a:spcAft>
                <a:spcPct val="0"/>
              </a:spcAft>
              <a:defRPr>
                <a:solidFill>
                  <a:schemeClr val="tx1"/>
                </a:solidFill>
                <a:latin typeface="Calibri" pitchFamily="34" charset="0"/>
              </a:defRPr>
            </a:lvl8pPr>
            <a:lvl9pPr marL="3960038" indent="-232943" eaLnBrk="0" fontAlgn="base" hangingPunct="0">
              <a:spcBef>
                <a:spcPct val="0"/>
              </a:spcBef>
              <a:spcAft>
                <a:spcPct val="0"/>
              </a:spcAft>
              <a:defRPr>
                <a:solidFill>
                  <a:schemeClr val="tx1"/>
                </a:solidFill>
                <a:latin typeface="Calibri" pitchFamily="34" charset="0"/>
              </a:defRPr>
            </a:lvl9pPr>
          </a:lstStyle>
          <a:p>
            <a:pPr eaLnBrk="1" fontAlgn="base" hangingPunct="1">
              <a:spcBef>
                <a:spcPct val="0"/>
              </a:spcBef>
              <a:spcAft>
                <a:spcPct val="0"/>
              </a:spcAft>
            </a:pPr>
            <a:fld id="{86EAE830-B48F-493C-9FB4-099B84E4CB91}" type="slidenum">
              <a:rPr lang="en-US" smtClean="0">
                <a:solidFill>
                  <a:srgbClr val="000000"/>
                </a:solidFill>
                <a:latin typeface="Arial" charset="0"/>
              </a:rPr>
              <a:pPr eaLnBrk="1" fontAlgn="base" hangingPunct="1">
                <a:spcBef>
                  <a:spcPct val="0"/>
                </a:spcBef>
                <a:spcAft>
                  <a:spcPct val="0"/>
                </a:spcAft>
              </a:pPr>
              <a:t>102</a:t>
            </a:fld>
            <a:endParaRPr lang="en-US" smtClean="0">
              <a:solidFill>
                <a:srgbClr val="000000"/>
              </a:solidFill>
              <a:latin typeface="Arial" charset="0"/>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smtClean="0">
                <a:latin typeface="Arial" charset="0"/>
              </a:rPr>
              <a:t>WCC consists of navigable floodgate, a pumping station, floodwalls, water control structures, foreshore protection and an earthen levee.  </a:t>
            </a:r>
          </a:p>
          <a:p>
            <a:pPr marL="174708" indent="-174708">
              <a:spcBef>
                <a:spcPct val="0"/>
              </a:spcBef>
              <a:buFont typeface="Arial" panose="020B0604020202020204" pitchFamily="34" charset="0"/>
              <a:buChar char="•"/>
            </a:pPr>
            <a:r>
              <a:rPr lang="en-US" dirty="0" smtClean="0">
                <a:latin typeface="Arial" charset="0"/>
              </a:rPr>
              <a:t>Project required dredging of the Algiers Canal, as well as the realignment of Bayou Road.</a:t>
            </a:r>
          </a:p>
          <a:p>
            <a:pPr marL="174708" indent="-174708">
              <a:spcBef>
                <a:spcPct val="0"/>
              </a:spcBef>
              <a:buFont typeface="Arial" panose="020B0604020202020204" pitchFamily="34" charset="0"/>
              <a:buChar char="•"/>
            </a:pPr>
            <a:r>
              <a:rPr lang="en-US" dirty="0" smtClean="0">
                <a:latin typeface="Arial" charset="0"/>
              </a:rPr>
              <a:t>The complex significantly reduces the risk to a large area of the west bank by removing 26 miles of levees, floodwalls and a gate and pumping stations along Harvey and Algiers canals from the direct impacts of storm surge.</a:t>
            </a:r>
          </a:p>
          <a:p>
            <a:pPr marL="174708" indent="-174708">
              <a:spcBef>
                <a:spcPct val="0"/>
              </a:spcBef>
              <a:buFont typeface="Arial" panose="020B0604020202020204" pitchFamily="34" charset="0"/>
              <a:buChar char="•"/>
            </a:pPr>
            <a:r>
              <a:rPr lang="en-US" dirty="0" smtClean="0">
                <a:latin typeface="Arial" charset="0"/>
              </a:rPr>
              <a:t>WCC features a 19,140 </a:t>
            </a:r>
            <a:r>
              <a:rPr lang="en-US" dirty="0" err="1" smtClean="0">
                <a:latin typeface="Arial" charset="0"/>
              </a:rPr>
              <a:t>cfs</a:t>
            </a:r>
            <a:r>
              <a:rPr lang="en-US" dirty="0" smtClean="0">
                <a:latin typeface="Arial" charset="0"/>
              </a:rPr>
              <a:t> pumping station – consists of 11 x 1740 </a:t>
            </a:r>
            <a:r>
              <a:rPr lang="en-US" dirty="0" err="1" smtClean="0">
                <a:latin typeface="Arial" charset="0"/>
              </a:rPr>
              <a:t>cfs</a:t>
            </a:r>
            <a:r>
              <a:rPr lang="en-US" dirty="0" smtClean="0">
                <a:latin typeface="Arial" charset="0"/>
              </a:rPr>
              <a:t> flower pot pumps.</a:t>
            </a:r>
          </a:p>
          <a:p>
            <a:pPr marL="174708" indent="-174708">
              <a:spcBef>
                <a:spcPct val="0"/>
              </a:spcBef>
              <a:buFont typeface="Arial" panose="020B0604020202020204" pitchFamily="34" charset="0"/>
              <a:buChar char="•"/>
            </a:pPr>
            <a:r>
              <a:rPr lang="en-US" dirty="0" smtClean="0">
                <a:latin typeface="Arial" charset="0"/>
              </a:rPr>
              <a:t>225 foot navigable floodgate</a:t>
            </a:r>
          </a:p>
          <a:p>
            <a:pPr marL="174708" indent="-174708">
              <a:spcBef>
                <a:spcPct val="0"/>
              </a:spcBef>
              <a:buFont typeface="Arial" panose="020B0604020202020204" pitchFamily="34" charset="0"/>
              <a:buChar char="•"/>
            </a:pPr>
            <a:r>
              <a:rPr lang="en-US" dirty="0" smtClean="0">
                <a:latin typeface="Arial" charset="0"/>
              </a:rPr>
              <a:t>4200 foot Concrete T-wall along the edge of Bayou aux </a:t>
            </a:r>
            <a:r>
              <a:rPr lang="en-US" dirty="0" err="1" smtClean="0">
                <a:latin typeface="Arial" charset="0"/>
              </a:rPr>
              <a:t>Carpes</a:t>
            </a:r>
            <a:r>
              <a:rPr lang="en-US" dirty="0" smtClean="0">
                <a:latin typeface="Arial" charset="0"/>
              </a:rPr>
              <a:t> CWA 404© wetlands </a:t>
            </a:r>
          </a:p>
          <a:p>
            <a:pPr marL="174708" indent="-174708">
              <a:spcBef>
                <a:spcPct val="0"/>
              </a:spcBef>
              <a:buFont typeface="Arial" panose="020B0604020202020204" pitchFamily="34" charset="0"/>
              <a:buChar char="•"/>
            </a:pPr>
            <a:r>
              <a:rPr lang="en-US" dirty="0" smtClean="0">
                <a:latin typeface="Arial" charset="0"/>
              </a:rPr>
              <a:t>Water Control Structure</a:t>
            </a:r>
          </a:p>
          <a:p>
            <a:pPr marL="174708" indent="-174708">
              <a:spcBef>
                <a:spcPct val="0"/>
              </a:spcBef>
              <a:buFont typeface="Arial" panose="020B0604020202020204" pitchFamily="34" charset="0"/>
              <a:buChar char="•"/>
            </a:pPr>
            <a:r>
              <a:rPr lang="en-US" dirty="0" smtClean="0">
                <a:latin typeface="Arial" charset="0"/>
              </a:rPr>
              <a:t>Levee and East Bayou Road Realignment</a:t>
            </a:r>
          </a:p>
          <a:p>
            <a:pPr marL="174708" indent="-174708">
              <a:spcBef>
                <a:spcPct val="0"/>
              </a:spcBef>
              <a:buFont typeface="Arial" panose="020B0604020202020204" pitchFamily="34" charset="0"/>
              <a:buChar char="•"/>
            </a:pPr>
            <a:r>
              <a:rPr lang="en-US" dirty="0" smtClean="0">
                <a:latin typeface="Arial" charset="0"/>
              </a:rPr>
              <a:t>Environmental and Mitigation Augmentations</a:t>
            </a:r>
          </a:p>
          <a:p>
            <a:pPr marL="174708" indent="-174708">
              <a:spcBef>
                <a:spcPct val="0"/>
              </a:spcBef>
              <a:buFont typeface="Arial" panose="020B0604020202020204" pitchFamily="34" charset="0"/>
              <a:buChar char="•"/>
            </a:pPr>
            <a:r>
              <a:rPr lang="en-US" dirty="0" smtClean="0">
                <a:latin typeface="Arial" charset="0"/>
              </a:rPr>
              <a:t>Foreshore Protection</a:t>
            </a:r>
          </a:p>
          <a:p>
            <a:pPr marL="174708" indent="-174708">
              <a:spcBef>
                <a:spcPct val="0"/>
              </a:spcBef>
              <a:buFont typeface="Arial" panose="020B0604020202020204" pitchFamily="34" charset="0"/>
              <a:buChar char="•"/>
            </a:pPr>
            <a:r>
              <a:rPr lang="en-US" dirty="0" smtClean="0">
                <a:latin typeface="Arial" charset="0"/>
              </a:rPr>
              <a:t>Algiers Canal Dredging</a:t>
            </a:r>
          </a:p>
          <a:p>
            <a:endParaRPr lang="en-US" dirty="0"/>
          </a:p>
        </p:txBody>
      </p:sp>
      <p:sp>
        <p:nvSpPr>
          <p:cNvPr id="4" name="Slide Number Placeholder 3"/>
          <p:cNvSpPr>
            <a:spLocks noGrp="1"/>
          </p:cNvSpPr>
          <p:nvPr>
            <p:ph type="sldNum" sz="quarter" idx="10"/>
          </p:nvPr>
        </p:nvSpPr>
        <p:spPr/>
        <p:txBody>
          <a:bodyPr/>
          <a:lstStyle/>
          <a:p>
            <a:fld id="{9CF92D39-75AF-41CB-83E9-FCCCAF306632}" type="slidenum">
              <a:rPr lang="en-US" smtClean="0"/>
              <a:t>111</a:t>
            </a:fld>
            <a:endParaRPr lang="en-US" dirty="0"/>
          </a:p>
        </p:txBody>
      </p:sp>
    </p:spTree>
    <p:extLst>
      <p:ext uri="{BB962C8B-B14F-4D97-AF65-F5344CB8AC3E}">
        <p14:creationId xmlns:p14="http://schemas.microsoft.com/office/powerpoint/2010/main" val="7240579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4708" indent="-174708">
              <a:spcBef>
                <a:spcPct val="0"/>
              </a:spcBef>
              <a:buFont typeface="Arial" panose="020B0604020202020204" pitchFamily="34" charset="0"/>
              <a:buChar char="•"/>
            </a:pPr>
            <a:r>
              <a:rPr lang="en-US" dirty="0" smtClean="0">
                <a:latin typeface="Arial" charset="0"/>
              </a:rPr>
              <a:t>August 2005, the 28-foot storm surge generated by Hurricane Katrina overwhelmed large portions of New Orleans existing flood control systems and collapsed a 4,000 foot long section of floodwall along the LA IHNC.</a:t>
            </a:r>
          </a:p>
          <a:p>
            <a:pPr marL="174708" indent="-174708">
              <a:spcBef>
                <a:spcPct val="0"/>
              </a:spcBef>
              <a:buFont typeface="Arial" panose="020B0604020202020204" pitchFamily="34" charset="0"/>
              <a:buChar char="•"/>
            </a:pPr>
            <a:r>
              <a:rPr lang="en-US" dirty="0" smtClean="0">
                <a:latin typeface="Arial" charset="0"/>
              </a:rPr>
              <a:t>The result – nearly 15 feet of floodwaters in many neighborhoods and an affected area of over 90,000 square miles.</a:t>
            </a:r>
          </a:p>
          <a:p>
            <a:pPr marL="174708" indent="-174708">
              <a:spcBef>
                <a:spcPct val="0"/>
              </a:spcBef>
              <a:buFont typeface="Arial" panose="020B0604020202020204" pitchFamily="34" charset="0"/>
              <a:buChar char="•"/>
            </a:pPr>
            <a:r>
              <a:rPr lang="en-US" dirty="0" smtClean="0">
                <a:latin typeface="Arial" charset="0"/>
              </a:rPr>
              <a:t>Corps of Engineers awarded a contract to Shaw Environment and Infrastructure where Tetra Tech and Ben </a:t>
            </a:r>
            <a:r>
              <a:rPr lang="en-US" dirty="0" err="1" smtClean="0">
                <a:latin typeface="Arial" charset="0"/>
              </a:rPr>
              <a:t>Gerwick</a:t>
            </a:r>
            <a:r>
              <a:rPr lang="en-US" dirty="0" smtClean="0">
                <a:latin typeface="Arial" charset="0"/>
              </a:rPr>
              <a:t> served as a part of the </a:t>
            </a:r>
            <a:r>
              <a:rPr lang="en-US" dirty="0" err="1" smtClean="0">
                <a:latin typeface="Arial" charset="0"/>
              </a:rPr>
              <a:t>joinnt</a:t>
            </a:r>
            <a:r>
              <a:rPr lang="en-US" dirty="0" smtClean="0">
                <a:latin typeface="Arial" charset="0"/>
              </a:rPr>
              <a:t> venture.</a:t>
            </a:r>
          </a:p>
          <a:p>
            <a:pPr marL="174708" indent="-174708">
              <a:spcBef>
                <a:spcPct val="0"/>
              </a:spcBef>
              <a:buFont typeface="Arial" panose="020B0604020202020204" pitchFamily="34" charset="0"/>
              <a:buChar char="•"/>
            </a:pPr>
            <a:r>
              <a:rPr lang="en-US" dirty="0" smtClean="0">
                <a:latin typeface="Arial" charset="0"/>
              </a:rPr>
              <a:t>The surge barrier is the largest civil works design-build project in Corps’’ history.</a:t>
            </a:r>
          </a:p>
          <a:p>
            <a:pPr marL="174708" indent="-174708">
              <a:spcBef>
                <a:spcPct val="0"/>
              </a:spcBef>
              <a:buFont typeface="Arial" panose="020B0604020202020204" pitchFamily="34" charset="0"/>
              <a:buChar char="•"/>
            </a:pPr>
            <a:r>
              <a:rPr lang="en-US" dirty="0" smtClean="0">
                <a:latin typeface="Arial" charset="0"/>
              </a:rPr>
              <a:t>Consists of three gates that allow vessel passage through the 10,000 foot, 26-foot high concrete barrier wall and a complete floodwall closure of the MRGO. </a:t>
            </a:r>
          </a:p>
          <a:p>
            <a:pPr marL="174708" indent="-174708">
              <a:spcBef>
                <a:spcPct val="0"/>
              </a:spcBef>
              <a:buFont typeface="Arial" panose="020B0604020202020204" pitchFamily="34" charset="0"/>
              <a:buChar char="•"/>
            </a:pPr>
            <a:r>
              <a:rPr lang="en-US" dirty="0" smtClean="0">
                <a:latin typeface="Arial" charset="0"/>
              </a:rPr>
              <a:t>In total, the concrete barrier wall stretches for 1.8 miles across the MRGO and Golden Triangle marsh.  It also consists of a bypass barge gate and a flood control sector gate (each 150 feet wide) at the GIWW and a 56-foot wide vertical lift gate at Bayou </a:t>
            </a:r>
            <a:r>
              <a:rPr lang="en-US" dirty="0" err="1" smtClean="0">
                <a:latin typeface="Arial" charset="0"/>
              </a:rPr>
              <a:t>Bienvenue</a:t>
            </a:r>
            <a:r>
              <a:rPr lang="en-US" dirty="0" smtClean="0">
                <a:latin typeface="Arial" charset="0"/>
              </a:rPr>
              <a:t>.  </a:t>
            </a:r>
          </a:p>
          <a:p>
            <a:pPr marL="174708" indent="-174708">
              <a:spcBef>
                <a:spcPct val="0"/>
              </a:spcBef>
              <a:buFont typeface="Arial" panose="020B0604020202020204" pitchFamily="34" charset="0"/>
              <a:buChar char="•"/>
            </a:pPr>
            <a:r>
              <a:rPr lang="en-US" dirty="0" smtClean="0">
                <a:latin typeface="Arial" charset="0"/>
              </a:rPr>
              <a:t>The surge barrier has floodwall tie-ins to the New Orleans east risk reduction system on the north end and the St. Bernard risk reduction system on the south end.  The entire structure is at an elevation of 25 and 26 fee above sea level. </a:t>
            </a:r>
            <a:endParaRPr lang="en-US" dirty="0"/>
          </a:p>
        </p:txBody>
      </p:sp>
      <p:sp>
        <p:nvSpPr>
          <p:cNvPr id="4" name="Slide Number Placeholder 3"/>
          <p:cNvSpPr>
            <a:spLocks noGrp="1"/>
          </p:cNvSpPr>
          <p:nvPr>
            <p:ph type="sldNum" sz="quarter" idx="10"/>
          </p:nvPr>
        </p:nvSpPr>
        <p:spPr/>
        <p:txBody>
          <a:bodyPr/>
          <a:lstStyle/>
          <a:p>
            <a:fld id="{9CF92D39-75AF-41CB-83E9-FCCCAF306632}" type="slidenum">
              <a:rPr lang="en-US" smtClean="0"/>
              <a:t>113</a:t>
            </a:fld>
            <a:endParaRPr lang="en-US" dirty="0"/>
          </a:p>
        </p:txBody>
      </p:sp>
    </p:spTree>
    <p:extLst>
      <p:ext uri="{BB962C8B-B14F-4D97-AF65-F5344CB8AC3E}">
        <p14:creationId xmlns:p14="http://schemas.microsoft.com/office/powerpoint/2010/main" val="320310051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smtClean="0">
              <a:latin typeface="Arial" charset="0"/>
            </a:endParaRPr>
          </a:p>
        </p:txBody>
      </p:sp>
      <p:sp>
        <p:nvSpPr>
          <p:cNvPr id="573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Calibri" pitchFamily="34" charset="0"/>
              </a:defRPr>
            </a:lvl1pPr>
            <a:lvl2pPr marL="757066" indent="-291179" eaLnBrk="0" hangingPunct="0">
              <a:defRPr>
                <a:solidFill>
                  <a:schemeClr val="tx1"/>
                </a:solidFill>
                <a:latin typeface="Calibri" pitchFamily="34" charset="0"/>
              </a:defRPr>
            </a:lvl2pPr>
            <a:lvl3pPr marL="1164717" indent="-232943" eaLnBrk="0" hangingPunct="0">
              <a:defRPr>
                <a:solidFill>
                  <a:schemeClr val="tx1"/>
                </a:solidFill>
                <a:latin typeface="Calibri" pitchFamily="34" charset="0"/>
              </a:defRPr>
            </a:lvl3pPr>
            <a:lvl4pPr marL="1630604" indent="-232943" eaLnBrk="0" hangingPunct="0">
              <a:defRPr>
                <a:solidFill>
                  <a:schemeClr val="tx1"/>
                </a:solidFill>
                <a:latin typeface="Calibri" pitchFamily="34" charset="0"/>
              </a:defRPr>
            </a:lvl4pPr>
            <a:lvl5pPr marL="2096491" indent="-232943" eaLnBrk="0" hangingPunct="0">
              <a:defRPr>
                <a:solidFill>
                  <a:schemeClr val="tx1"/>
                </a:solidFill>
                <a:latin typeface="Calibri" pitchFamily="34" charset="0"/>
              </a:defRPr>
            </a:lvl5pPr>
            <a:lvl6pPr marL="2562377" indent="-232943" eaLnBrk="0" fontAlgn="base" hangingPunct="0">
              <a:spcBef>
                <a:spcPct val="0"/>
              </a:spcBef>
              <a:spcAft>
                <a:spcPct val="0"/>
              </a:spcAft>
              <a:defRPr>
                <a:solidFill>
                  <a:schemeClr val="tx1"/>
                </a:solidFill>
                <a:latin typeface="Calibri" pitchFamily="34" charset="0"/>
              </a:defRPr>
            </a:lvl6pPr>
            <a:lvl7pPr marL="3028264" indent="-232943" eaLnBrk="0" fontAlgn="base" hangingPunct="0">
              <a:spcBef>
                <a:spcPct val="0"/>
              </a:spcBef>
              <a:spcAft>
                <a:spcPct val="0"/>
              </a:spcAft>
              <a:defRPr>
                <a:solidFill>
                  <a:schemeClr val="tx1"/>
                </a:solidFill>
                <a:latin typeface="Calibri" pitchFamily="34" charset="0"/>
              </a:defRPr>
            </a:lvl7pPr>
            <a:lvl8pPr marL="3494151" indent="-232943" eaLnBrk="0" fontAlgn="base" hangingPunct="0">
              <a:spcBef>
                <a:spcPct val="0"/>
              </a:spcBef>
              <a:spcAft>
                <a:spcPct val="0"/>
              </a:spcAft>
              <a:defRPr>
                <a:solidFill>
                  <a:schemeClr val="tx1"/>
                </a:solidFill>
                <a:latin typeface="Calibri" pitchFamily="34" charset="0"/>
              </a:defRPr>
            </a:lvl8pPr>
            <a:lvl9pPr marL="3960038" indent="-232943" eaLnBrk="0" fontAlgn="base" hangingPunct="0">
              <a:spcBef>
                <a:spcPct val="0"/>
              </a:spcBef>
              <a:spcAft>
                <a:spcPct val="0"/>
              </a:spcAft>
              <a:defRPr>
                <a:solidFill>
                  <a:schemeClr val="tx1"/>
                </a:solidFill>
                <a:latin typeface="Calibri" pitchFamily="34" charset="0"/>
              </a:defRPr>
            </a:lvl9pPr>
          </a:lstStyle>
          <a:p>
            <a:pPr eaLnBrk="1" fontAlgn="base" hangingPunct="1">
              <a:spcBef>
                <a:spcPct val="0"/>
              </a:spcBef>
              <a:spcAft>
                <a:spcPct val="0"/>
              </a:spcAft>
            </a:pPr>
            <a:fld id="{1D332150-1607-4CF0-8609-6C7CBC1C2A5E}" type="slidenum">
              <a:rPr lang="en-US" smtClean="0">
                <a:solidFill>
                  <a:srgbClr val="000000"/>
                </a:solidFill>
                <a:latin typeface="Arial" charset="0"/>
              </a:rPr>
              <a:pPr eaLnBrk="1" fontAlgn="base" hangingPunct="1">
                <a:spcBef>
                  <a:spcPct val="0"/>
                </a:spcBef>
                <a:spcAft>
                  <a:spcPct val="0"/>
                </a:spcAft>
              </a:pPr>
              <a:t>114</a:t>
            </a:fld>
            <a:endParaRPr lang="en-US" smtClean="0">
              <a:solidFill>
                <a:srgbClr val="000000"/>
              </a:solidFill>
              <a:latin typeface="Arial" charset="0"/>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p:cNvSpPr>
            <a:spLocks noGrp="1"/>
          </p:cNvSpPr>
          <p:nvPr>
            <p:ph type="body" idx="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defRPr/>
            </a:pPr>
            <a:r>
              <a:rPr lang="en-US" altLang="en-US" dirty="0" smtClean="0">
                <a:latin typeface="Arial" charset="0"/>
              </a:rPr>
              <a:t>42 projects that will begin or continue construction in FY 2016</a:t>
            </a:r>
          </a:p>
          <a:p>
            <a:pPr marL="174708" indent="-174708">
              <a:spcBef>
                <a:spcPct val="0"/>
              </a:spcBef>
              <a:buFontTx/>
              <a:buChar char="-"/>
              <a:defRPr/>
            </a:pPr>
            <a:r>
              <a:rPr lang="en-US" altLang="en-US" dirty="0" smtClean="0">
                <a:latin typeface="Arial" charset="0"/>
              </a:rPr>
              <a:t>17 protection</a:t>
            </a:r>
          </a:p>
          <a:p>
            <a:pPr marL="174708" indent="-174708">
              <a:spcBef>
                <a:spcPct val="0"/>
              </a:spcBef>
              <a:buFontTx/>
              <a:buChar char="-"/>
              <a:defRPr/>
            </a:pPr>
            <a:r>
              <a:rPr lang="en-US" altLang="en-US" dirty="0" smtClean="0">
                <a:latin typeface="Arial" charset="0"/>
              </a:rPr>
              <a:t>24 restoration</a:t>
            </a:r>
          </a:p>
          <a:p>
            <a:pPr marL="174708" indent="-174708">
              <a:spcBef>
                <a:spcPct val="0"/>
              </a:spcBef>
              <a:buFontTx/>
              <a:buChar char="-"/>
              <a:defRPr/>
            </a:pPr>
            <a:r>
              <a:rPr lang="en-US" altLang="en-US" dirty="0" smtClean="0">
                <a:latin typeface="Arial" charset="0"/>
              </a:rPr>
              <a:t>1 infrastructure</a:t>
            </a:r>
          </a:p>
          <a:p>
            <a:pPr eaLnBrk="1" hangingPunct="1">
              <a:spcBef>
                <a:spcPct val="0"/>
              </a:spcBef>
              <a:defRPr/>
            </a:pPr>
            <a:endParaRPr lang="en-US" altLang="en-US" dirty="0" smtClean="0">
              <a:latin typeface="Arial" charset="0"/>
            </a:endParaRPr>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Calibri" pitchFamily="34" charset="0"/>
              </a:defRPr>
            </a:lvl1pPr>
            <a:lvl2pPr marL="757066" indent="-291179" eaLnBrk="0" hangingPunct="0">
              <a:defRPr>
                <a:solidFill>
                  <a:schemeClr val="tx1"/>
                </a:solidFill>
                <a:latin typeface="Calibri" pitchFamily="34" charset="0"/>
              </a:defRPr>
            </a:lvl2pPr>
            <a:lvl3pPr marL="1164717" indent="-232943" eaLnBrk="0" hangingPunct="0">
              <a:defRPr>
                <a:solidFill>
                  <a:schemeClr val="tx1"/>
                </a:solidFill>
                <a:latin typeface="Calibri" pitchFamily="34" charset="0"/>
              </a:defRPr>
            </a:lvl3pPr>
            <a:lvl4pPr marL="1630604" indent="-232943" eaLnBrk="0" hangingPunct="0">
              <a:defRPr>
                <a:solidFill>
                  <a:schemeClr val="tx1"/>
                </a:solidFill>
                <a:latin typeface="Calibri" pitchFamily="34" charset="0"/>
              </a:defRPr>
            </a:lvl4pPr>
            <a:lvl5pPr marL="2096491" indent="-232943" eaLnBrk="0" hangingPunct="0">
              <a:defRPr>
                <a:solidFill>
                  <a:schemeClr val="tx1"/>
                </a:solidFill>
                <a:latin typeface="Calibri" pitchFamily="34" charset="0"/>
              </a:defRPr>
            </a:lvl5pPr>
            <a:lvl6pPr marL="2562377" indent="-232943" eaLnBrk="0" fontAlgn="base" hangingPunct="0">
              <a:spcBef>
                <a:spcPct val="0"/>
              </a:spcBef>
              <a:spcAft>
                <a:spcPct val="0"/>
              </a:spcAft>
              <a:defRPr>
                <a:solidFill>
                  <a:schemeClr val="tx1"/>
                </a:solidFill>
                <a:latin typeface="Calibri" pitchFamily="34" charset="0"/>
              </a:defRPr>
            </a:lvl6pPr>
            <a:lvl7pPr marL="3028264" indent="-232943" eaLnBrk="0" fontAlgn="base" hangingPunct="0">
              <a:spcBef>
                <a:spcPct val="0"/>
              </a:spcBef>
              <a:spcAft>
                <a:spcPct val="0"/>
              </a:spcAft>
              <a:defRPr>
                <a:solidFill>
                  <a:schemeClr val="tx1"/>
                </a:solidFill>
                <a:latin typeface="Calibri" pitchFamily="34" charset="0"/>
              </a:defRPr>
            </a:lvl7pPr>
            <a:lvl8pPr marL="3494151" indent="-232943" eaLnBrk="0" fontAlgn="base" hangingPunct="0">
              <a:spcBef>
                <a:spcPct val="0"/>
              </a:spcBef>
              <a:spcAft>
                <a:spcPct val="0"/>
              </a:spcAft>
              <a:defRPr>
                <a:solidFill>
                  <a:schemeClr val="tx1"/>
                </a:solidFill>
                <a:latin typeface="Calibri" pitchFamily="34" charset="0"/>
              </a:defRPr>
            </a:lvl8pPr>
            <a:lvl9pPr marL="3960038" indent="-232943" eaLnBrk="0" fontAlgn="base" hangingPunct="0">
              <a:spcBef>
                <a:spcPct val="0"/>
              </a:spcBef>
              <a:spcAft>
                <a:spcPct val="0"/>
              </a:spcAft>
              <a:defRPr>
                <a:solidFill>
                  <a:schemeClr val="tx1"/>
                </a:solidFill>
                <a:latin typeface="Calibri" pitchFamily="34" charset="0"/>
              </a:defRPr>
            </a:lvl9pPr>
          </a:lstStyle>
          <a:p>
            <a:pPr eaLnBrk="1" fontAlgn="base" hangingPunct="1">
              <a:spcBef>
                <a:spcPct val="0"/>
              </a:spcBef>
              <a:spcAft>
                <a:spcPct val="0"/>
              </a:spcAft>
            </a:pPr>
            <a:fld id="{48208038-9DAA-47ED-8BAD-0069A11DB5C8}" type="slidenum">
              <a:rPr lang="en-US" altLang="en-US" smtClean="0">
                <a:latin typeface="Arial" charset="0"/>
              </a:rPr>
              <a:pPr eaLnBrk="1" fontAlgn="base" hangingPunct="1">
                <a:spcBef>
                  <a:spcPct val="0"/>
                </a:spcBef>
                <a:spcAft>
                  <a:spcPct val="0"/>
                </a:spcAft>
              </a:pPr>
              <a:t>115</a:t>
            </a:fld>
            <a:endParaRPr lang="en-US" altLang="en-US" smtClean="0">
              <a:latin typeface="Arial" charset="0"/>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97D9FB7-2499-429C-88BC-3AE9ABFD7886}" type="slidenum">
              <a:rPr lang="en-US" smtClean="0"/>
              <a:t>121</a:t>
            </a:fld>
            <a:endParaRPr lang="en-US" dirty="0"/>
          </a:p>
        </p:txBody>
      </p:sp>
    </p:spTree>
    <p:extLst>
      <p:ext uri="{BB962C8B-B14F-4D97-AF65-F5344CB8AC3E}">
        <p14:creationId xmlns:p14="http://schemas.microsoft.com/office/powerpoint/2010/main" val="337871746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F10EDFA-68F9-4638-B5B9-FFA2821CF18C}" type="slidenum">
              <a:rPr lang="en-US" smtClean="0">
                <a:solidFill>
                  <a:prstClr val="black"/>
                </a:solidFill>
              </a:rPr>
              <a:pPr/>
              <a:t>126</a:t>
            </a:fld>
            <a:endParaRPr lang="en-US" dirty="0">
              <a:solidFill>
                <a:prstClr val="black"/>
              </a:solidFill>
            </a:endParaRPr>
          </a:p>
        </p:txBody>
      </p:sp>
    </p:spTree>
    <p:extLst>
      <p:ext uri="{BB962C8B-B14F-4D97-AF65-F5344CB8AC3E}">
        <p14:creationId xmlns:p14="http://schemas.microsoft.com/office/powerpoint/2010/main" val="66076557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33" indent="-171433">
              <a:buFont typeface="Arial" panose="020B0604020202020204" pitchFamily="34" charset="0"/>
              <a:buChar char="•"/>
            </a:pPr>
            <a:r>
              <a:rPr lang="en-US" dirty="0"/>
              <a:t>Expanded geographic study area inland from the coast</a:t>
            </a:r>
          </a:p>
          <a:p>
            <a:pPr marL="171433" indent="-171433">
              <a:buFont typeface="Arial" panose="020B0604020202020204" pitchFamily="34" charset="0"/>
              <a:buChar char="•"/>
            </a:pPr>
            <a:r>
              <a:rPr lang="en-US" dirty="0"/>
              <a:t>Increased spatial resolution from the previous census block level to a 1 km grid area or smaller</a:t>
            </a:r>
          </a:p>
          <a:p>
            <a:endParaRPr lang="en-US" dirty="0"/>
          </a:p>
          <a:p>
            <a:pPr lvl="0"/>
            <a:r>
              <a:rPr lang="en-US" dirty="0" smtClean="0"/>
              <a:t>Update from 2000 to 2010 census blocks to estimate assets at risk;</a:t>
            </a:r>
          </a:p>
          <a:p>
            <a:pPr lvl="0"/>
            <a:r>
              <a:rPr lang="en-US" dirty="0" smtClean="0"/>
              <a:t>Incorporate additional relevant 2010 census data (e.g., median household income);</a:t>
            </a:r>
          </a:p>
          <a:p>
            <a:pPr lvl="0"/>
            <a:r>
              <a:rPr lang="en-US" dirty="0" smtClean="0"/>
              <a:t>Develop new damage estimates for critical infrastructure (e.g., ports, refineries) based on new data obtained from the federal Homeland Security Infrastructure Program (HSIP Gold);</a:t>
            </a:r>
          </a:p>
          <a:p>
            <a:pPr lvl="0"/>
            <a:r>
              <a:rPr lang="en-US" dirty="0" smtClean="0"/>
              <a:t>Estimate asset locations at higher resolution than census block using 1 km LandScan population distribution data (Bright et al., 2012); and</a:t>
            </a:r>
          </a:p>
          <a:p>
            <a:pPr lvl="0"/>
            <a:r>
              <a:rPr lang="en-US" dirty="0" smtClean="0"/>
              <a:t>Develop revised 50-year economic growth scenarios for coastal Louisiana.</a:t>
            </a:r>
          </a:p>
          <a:p>
            <a:pPr eaLnBrk="1" hangingPunct="1">
              <a:spcBef>
                <a:spcPct val="0"/>
              </a:spcBef>
            </a:pPr>
            <a:endParaRPr lang="en-US" dirty="0" smtClean="0">
              <a:ea typeface="ＭＳ Ｐゴシック" pitchFamily="-96" charset="-128"/>
            </a:endParaRPr>
          </a:p>
          <a:p>
            <a:pPr marL="171433" indent="-171433" defTabSz="914308">
              <a:spcBef>
                <a:spcPct val="0"/>
              </a:spcBef>
              <a:buFont typeface="Arial" panose="020B0604020202020204" pitchFamily="34" charset="0"/>
              <a:buChar char="•"/>
              <a:defRPr/>
            </a:pPr>
            <a:r>
              <a:rPr lang="en-US" dirty="0"/>
              <a:t>Use of a wider range of storms, including the 10- and 25-year storms to identify more damages and benefits from proposed mitigation measures</a:t>
            </a:r>
          </a:p>
          <a:p>
            <a:endParaRPr lang="en-US" dirty="0"/>
          </a:p>
        </p:txBody>
      </p:sp>
      <p:sp>
        <p:nvSpPr>
          <p:cNvPr id="4" name="Slide Number Placeholder 3"/>
          <p:cNvSpPr>
            <a:spLocks noGrp="1"/>
          </p:cNvSpPr>
          <p:nvPr>
            <p:ph type="sldNum" sz="quarter" idx="10"/>
          </p:nvPr>
        </p:nvSpPr>
        <p:spPr/>
        <p:txBody>
          <a:bodyPr/>
          <a:lstStyle/>
          <a:p>
            <a:fld id="{9CF92D39-75AF-41CB-83E9-FCCCAF306632}" type="slidenum">
              <a:rPr lang="en-US" smtClean="0">
                <a:solidFill>
                  <a:prstClr val="black"/>
                </a:solidFill>
              </a:rPr>
              <a:pPr/>
              <a:t>128</a:t>
            </a:fld>
            <a:endParaRPr lang="en-US" dirty="0">
              <a:solidFill>
                <a:prstClr val="black"/>
              </a:solidFill>
            </a:endParaRPr>
          </a:p>
        </p:txBody>
      </p:sp>
    </p:spTree>
    <p:extLst>
      <p:ext uri="{BB962C8B-B14F-4D97-AF65-F5344CB8AC3E}">
        <p14:creationId xmlns:p14="http://schemas.microsoft.com/office/powerpoint/2010/main" val="422346478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14308">
              <a:defRPr/>
            </a:pPr>
            <a:r>
              <a:rPr lang="en-US" dirty="0" smtClean="0">
                <a:ea typeface="ＭＳ Ｐゴシック" pitchFamily="-96" charset="-128"/>
              </a:rPr>
              <a:t>How can uncertainty in interior</a:t>
            </a:r>
            <a:r>
              <a:rPr lang="en-US" baseline="0" dirty="0" smtClean="0">
                <a:ea typeface="ＭＳ Ｐゴシック" pitchFamily="-96" charset="-128"/>
              </a:rPr>
              <a:t> DEM elevations be treated since it is not independent from the flood depths, via stage-storage curves?</a:t>
            </a:r>
            <a:endParaRPr lang="en-US" dirty="0" smtClean="0">
              <a:ea typeface="ＭＳ Ｐゴシック" pitchFamily="-96" charset="-128"/>
            </a:endParaRPr>
          </a:p>
          <a:p>
            <a:endParaRPr lang="en-US" dirty="0"/>
          </a:p>
        </p:txBody>
      </p:sp>
      <p:sp>
        <p:nvSpPr>
          <p:cNvPr id="4" name="Slide Number Placeholder 3"/>
          <p:cNvSpPr>
            <a:spLocks noGrp="1"/>
          </p:cNvSpPr>
          <p:nvPr>
            <p:ph type="sldNum" sz="quarter" idx="10"/>
          </p:nvPr>
        </p:nvSpPr>
        <p:spPr/>
        <p:txBody>
          <a:bodyPr/>
          <a:lstStyle/>
          <a:p>
            <a:fld id="{9CF92D39-75AF-41CB-83E9-FCCCAF306632}" type="slidenum">
              <a:rPr lang="en-US" smtClean="0">
                <a:solidFill>
                  <a:prstClr val="black"/>
                </a:solidFill>
              </a:rPr>
              <a:pPr/>
              <a:t>130</a:t>
            </a:fld>
            <a:endParaRPr lang="en-US" dirty="0">
              <a:solidFill>
                <a:prstClr val="black"/>
              </a:solidFill>
            </a:endParaRPr>
          </a:p>
        </p:txBody>
      </p:sp>
    </p:spTree>
    <p:extLst>
      <p:ext uri="{BB962C8B-B14F-4D97-AF65-F5344CB8AC3E}">
        <p14:creationId xmlns:p14="http://schemas.microsoft.com/office/powerpoint/2010/main" val="213267611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smtClean="0">
                <a:ea typeface="ＭＳ Ｐゴシック" pitchFamily="-96" charset="-128"/>
              </a:rPr>
              <a:t>MS: Additional</a:t>
            </a:r>
            <a:r>
              <a:rPr lang="en-US" baseline="0" dirty="0" smtClean="0">
                <a:ea typeface="ＭＳ Ｐゴシック" pitchFamily="-96" charset="-128"/>
              </a:rPr>
              <a:t> 13K points</a:t>
            </a:r>
          </a:p>
          <a:p>
            <a:pPr eaLnBrk="1" hangingPunct="1">
              <a:spcBef>
                <a:spcPct val="0"/>
              </a:spcBef>
            </a:pPr>
            <a:r>
              <a:rPr lang="en-US" baseline="0" dirty="0" smtClean="0">
                <a:ea typeface="ＭＳ Ｐゴシック" pitchFamily="-96" charset="-128"/>
              </a:rPr>
              <a:t>TX: Additional 9.4K points</a:t>
            </a:r>
            <a:endParaRPr lang="en-US" dirty="0" smtClean="0">
              <a:ea typeface="ＭＳ Ｐゴシック" pitchFamily="-96" charset="-128"/>
            </a:endParaRPr>
          </a:p>
          <a:p>
            <a:endParaRPr lang="en-US" dirty="0"/>
          </a:p>
        </p:txBody>
      </p:sp>
      <p:sp>
        <p:nvSpPr>
          <p:cNvPr id="4" name="Slide Number Placeholder 3"/>
          <p:cNvSpPr>
            <a:spLocks noGrp="1"/>
          </p:cNvSpPr>
          <p:nvPr>
            <p:ph type="sldNum" sz="quarter" idx="10"/>
          </p:nvPr>
        </p:nvSpPr>
        <p:spPr/>
        <p:txBody>
          <a:bodyPr/>
          <a:lstStyle/>
          <a:p>
            <a:fld id="{9CF92D39-75AF-41CB-83E9-FCCCAF306632}" type="slidenum">
              <a:rPr lang="en-US" smtClean="0">
                <a:solidFill>
                  <a:prstClr val="black"/>
                </a:solidFill>
              </a:rPr>
              <a:pPr/>
              <a:t>131</a:t>
            </a:fld>
            <a:endParaRPr lang="en-US" dirty="0">
              <a:solidFill>
                <a:prstClr val="black"/>
              </a:solidFill>
            </a:endParaRPr>
          </a:p>
        </p:txBody>
      </p:sp>
    </p:spTree>
    <p:extLst>
      <p:ext uri="{BB962C8B-B14F-4D97-AF65-F5344CB8AC3E}">
        <p14:creationId xmlns:p14="http://schemas.microsoft.com/office/powerpoint/2010/main" val="213267611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CF92D39-75AF-41CB-83E9-FCCCAF306632}" type="slidenum">
              <a:rPr lang="en-US" smtClean="0"/>
              <a:t>132</a:t>
            </a:fld>
            <a:endParaRPr lang="en-US" dirty="0"/>
          </a:p>
        </p:txBody>
      </p:sp>
    </p:spTree>
    <p:extLst>
      <p:ext uri="{BB962C8B-B14F-4D97-AF65-F5344CB8AC3E}">
        <p14:creationId xmlns:p14="http://schemas.microsoft.com/office/powerpoint/2010/main" val="88101008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jpe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4.jp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15.jpeg"/></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jpeg"/><Relationship Id="rId1" Type="http://schemas.openxmlformats.org/officeDocument/2006/relationships/slideMaster" Target="../slideMasters/slideMaster2.xml"/><Relationship Id="rId4" Type="http://schemas.openxmlformats.org/officeDocument/2006/relationships/image" Target="../media/image2.png"/></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2.xml"/><Relationship Id="rId4" Type="http://schemas.openxmlformats.org/officeDocument/2006/relationships/image" Target="../media/image16.png"/></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2.xml"/><Relationship Id="rId4" Type="http://schemas.openxmlformats.org/officeDocument/2006/relationships/image" Target="../media/image16.png"/></Relationships>
</file>

<file path=ppt/slideLayouts/_rels/slideLayout6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4.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2_Title Slide Generic">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722313" y="4406900"/>
            <a:ext cx="7772400" cy="1362075"/>
          </a:xfrm>
        </p:spPr>
        <p:txBody>
          <a:bodyPr anchor="t"/>
          <a:lstStyle>
            <a:lvl1pPr algn="l">
              <a:defRPr sz="4000" b="1" cap="all"/>
            </a:lvl1pPr>
          </a:lstStyle>
          <a:p>
            <a:r>
              <a:rPr lang="en-US" dirty="0" smtClean="0"/>
              <a:t>Slideshow Title</a:t>
            </a:r>
            <a:endParaRPr lang="en-US" dirty="0"/>
          </a:p>
        </p:txBody>
      </p:sp>
      <p:sp>
        <p:nvSpPr>
          <p:cNvPr id="3" name="Text Placeholder 2"/>
          <p:cNvSpPr>
            <a:spLocks noGrp="1"/>
          </p:cNvSpPr>
          <p:nvPr>
            <p:ph type="body" idx="1" hasCustomPrompt="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smtClean="0"/>
              <a:t>Presentation Subtitle</a:t>
            </a:r>
          </a:p>
        </p:txBody>
      </p:sp>
      <p:sp>
        <p:nvSpPr>
          <p:cNvPr id="10" name="Picture Placeholder 2"/>
          <p:cNvSpPr>
            <a:spLocks noGrp="1"/>
          </p:cNvSpPr>
          <p:nvPr>
            <p:ph type="pic" idx="10"/>
          </p:nvPr>
        </p:nvSpPr>
        <p:spPr>
          <a:xfrm>
            <a:off x="0" y="683845"/>
            <a:ext cx="9144000" cy="284796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US" dirty="0"/>
          </a:p>
        </p:txBody>
      </p:sp>
      <p:sp>
        <p:nvSpPr>
          <p:cNvPr id="14" name="Text Placeholder 13"/>
          <p:cNvSpPr>
            <a:spLocks noGrp="1"/>
          </p:cNvSpPr>
          <p:nvPr>
            <p:ph type="body" sz="quarter" idx="11" hasCustomPrompt="1"/>
          </p:nvPr>
        </p:nvSpPr>
        <p:spPr>
          <a:xfrm>
            <a:off x="1354207" y="6330117"/>
            <a:ext cx="6474717" cy="410655"/>
          </a:xfrm>
        </p:spPr>
        <p:txBody>
          <a:bodyPr>
            <a:normAutofit/>
          </a:bodyPr>
          <a:lstStyle>
            <a:lvl1pPr marL="0" indent="0" algn="ctr">
              <a:buNone/>
              <a:defRPr sz="1800" b="1">
                <a:solidFill>
                  <a:srgbClr val="FFFFFF"/>
                </a:solidFill>
                <a:latin typeface="+mn-lt"/>
              </a:defRPr>
            </a:lvl1pPr>
          </a:lstStyle>
          <a:p>
            <a:pPr lvl="0"/>
            <a:r>
              <a:rPr lang="en-US" dirty="0" smtClean="0"/>
              <a:t>Presenter Name | Presentation Date</a:t>
            </a:r>
            <a:endParaRPr lang="en-US" dirty="0"/>
          </a:p>
        </p:txBody>
      </p:sp>
      <p:sp>
        <p:nvSpPr>
          <p:cNvPr id="9" name="Rectangle 8"/>
          <p:cNvSpPr/>
          <p:nvPr userDrawn="1"/>
        </p:nvSpPr>
        <p:spPr>
          <a:xfrm>
            <a:off x="0" y="-1"/>
            <a:ext cx="9144000" cy="683847"/>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r>
              <a:rPr lang="en-US" dirty="0">
                <a:solidFill>
                  <a:srgbClr val="5C82B4"/>
                </a:solidFill>
              </a:rPr>
              <a:t>2017 COASTAL MASTER PLAN</a:t>
            </a:r>
          </a:p>
        </p:txBody>
      </p:sp>
      <p:pic>
        <p:nvPicPr>
          <p:cNvPr id="13" name="Picture 12" descr="CPRA_circle_logo.png"/>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7924512" y="61543"/>
            <a:ext cx="570201" cy="570201"/>
          </a:xfrm>
          <a:prstGeom prst="rect">
            <a:avLst/>
          </a:prstGeom>
        </p:spPr>
      </p:pic>
      <p:pic>
        <p:nvPicPr>
          <p:cNvPr id="15" name="Picture 14" descr="Seal_of_Louisiana_2010.png"/>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722313" y="71031"/>
            <a:ext cx="541174" cy="541174"/>
          </a:xfrm>
          <a:prstGeom prst="rect">
            <a:avLst/>
          </a:prstGeom>
        </p:spPr>
      </p:pic>
    </p:spTree>
    <p:extLst>
      <p:ext uri="{BB962C8B-B14F-4D97-AF65-F5344CB8AC3E}">
        <p14:creationId xmlns:p14="http://schemas.microsoft.com/office/powerpoint/2010/main" val="27340848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lide Option 1">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0" y="-1"/>
            <a:ext cx="9144000" cy="3531811"/>
          </a:xfrm>
          <a:prstGeom prst="rect">
            <a:avLst/>
          </a:prstGeom>
        </p:spPr>
      </p:pic>
      <p:sp>
        <p:nvSpPr>
          <p:cNvPr id="11" name="Rectangle 10"/>
          <p:cNvSpPr/>
          <p:nvPr userDrawn="1"/>
        </p:nvSpPr>
        <p:spPr>
          <a:xfrm>
            <a:off x="0" y="-1"/>
            <a:ext cx="9144000" cy="683847"/>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r>
              <a:rPr lang="en-US" dirty="0">
                <a:solidFill>
                  <a:srgbClr val="5C82B4"/>
                </a:solidFill>
              </a:rPr>
              <a:t>2017 COASTAL MASTER PLAN</a:t>
            </a:r>
          </a:p>
        </p:txBody>
      </p:sp>
      <p:sp>
        <p:nvSpPr>
          <p:cNvPr id="2" name="Title 1"/>
          <p:cNvSpPr>
            <a:spLocks noGrp="1"/>
          </p:cNvSpPr>
          <p:nvPr>
            <p:ph type="title" hasCustomPrompt="1"/>
          </p:nvPr>
        </p:nvSpPr>
        <p:spPr>
          <a:xfrm>
            <a:off x="722313" y="4406901"/>
            <a:ext cx="7772400" cy="1260122"/>
          </a:xfrm>
        </p:spPr>
        <p:txBody>
          <a:bodyPr anchor="t"/>
          <a:lstStyle>
            <a:lvl1pPr algn="l">
              <a:defRPr sz="4000" b="1" cap="all"/>
            </a:lvl1pPr>
          </a:lstStyle>
          <a:p>
            <a:r>
              <a:rPr lang="en-US" dirty="0" smtClean="0"/>
              <a:t>Slideshow Title</a:t>
            </a:r>
            <a:br>
              <a:rPr lang="en-US" dirty="0" smtClean="0"/>
            </a:br>
            <a:r>
              <a:rPr lang="en-US" dirty="0" smtClean="0"/>
              <a:t/>
            </a:r>
            <a:br>
              <a:rPr lang="en-US" dirty="0" smtClean="0"/>
            </a:br>
            <a:endParaRPr lang="en-US" dirty="0"/>
          </a:p>
        </p:txBody>
      </p:sp>
      <p:sp>
        <p:nvSpPr>
          <p:cNvPr id="3" name="Text Placeholder 2"/>
          <p:cNvSpPr>
            <a:spLocks noGrp="1"/>
          </p:cNvSpPr>
          <p:nvPr>
            <p:ph type="body" idx="1" hasCustomPrompt="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smtClean="0"/>
              <a:t>Presentation Subtitle</a:t>
            </a:r>
          </a:p>
        </p:txBody>
      </p:sp>
      <p:pic>
        <p:nvPicPr>
          <p:cNvPr id="9" name="Picture 8" descr="CPRA_circle_logo.png"/>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7924512" y="61543"/>
            <a:ext cx="570201" cy="570201"/>
          </a:xfrm>
          <a:prstGeom prst="rect">
            <a:avLst/>
          </a:prstGeom>
        </p:spPr>
      </p:pic>
      <p:pic>
        <p:nvPicPr>
          <p:cNvPr id="10" name="Picture 9" descr="Seal_of_Louisiana_2010.png"/>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722313" y="71031"/>
            <a:ext cx="541174" cy="541174"/>
          </a:xfrm>
          <a:prstGeom prst="rect">
            <a:avLst/>
          </a:prstGeom>
        </p:spPr>
      </p:pic>
      <p:sp>
        <p:nvSpPr>
          <p:cNvPr id="8" name="Text Placeholder 13"/>
          <p:cNvSpPr>
            <a:spLocks noGrp="1"/>
          </p:cNvSpPr>
          <p:nvPr>
            <p:ph type="body" sz="quarter" idx="11" hasCustomPrompt="1"/>
          </p:nvPr>
        </p:nvSpPr>
        <p:spPr>
          <a:xfrm>
            <a:off x="1354207" y="6330117"/>
            <a:ext cx="6474717" cy="410655"/>
          </a:xfrm>
        </p:spPr>
        <p:txBody>
          <a:bodyPr>
            <a:normAutofit/>
          </a:bodyPr>
          <a:lstStyle>
            <a:lvl1pPr marL="0" indent="0" algn="ctr">
              <a:buNone/>
              <a:defRPr sz="1800" b="1">
                <a:solidFill>
                  <a:srgbClr val="FFFFFF"/>
                </a:solidFill>
                <a:latin typeface="+mn-lt"/>
              </a:defRPr>
            </a:lvl1pPr>
          </a:lstStyle>
          <a:p>
            <a:pPr lvl="0"/>
            <a:r>
              <a:rPr lang="en-US" dirty="0" smtClean="0"/>
              <a:t>Presenter Name | Presentation Date</a:t>
            </a:r>
            <a:endParaRPr lang="en-US" dirty="0"/>
          </a:p>
        </p:txBody>
      </p:sp>
    </p:spTree>
    <p:extLst>
      <p:ext uri="{BB962C8B-B14F-4D97-AF65-F5344CB8AC3E}">
        <p14:creationId xmlns:p14="http://schemas.microsoft.com/office/powerpoint/2010/main" val="712560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Slide Option 2">
    <p:spTree>
      <p:nvGrpSpPr>
        <p:cNvPr id="1" name=""/>
        <p:cNvGrpSpPr/>
        <p:nvPr/>
      </p:nvGrpSpPr>
      <p:grpSpPr>
        <a:xfrm>
          <a:off x="0" y="0"/>
          <a:ext cx="0" cy="0"/>
          <a:chOff x="0" y="0"/>
          <a:chExt cx="0" cy="0"/>
        </a:xfrm>
      </p:grpSpPr>
      <p:pic>
        <p:nvPicPr>
          <p:cNvPr id="4" name="Picture 3" descr="Shell Island Restore 3.jpg"/>
          <p:cNvPicPr>
            <a:picLocks noChangeAspect="1"/>
          </p:cNvPicPr>
          <p:nvPr userDrawn="1"/>
        </p:nvPicPr>
        <p:blipFill rotWithShape="1">
          <a:blip r:embed="rId2">
            <a:extLst>
              <a:ext uri="{28A0092B-C50C-407E-A947-70E740481C1C}">
                <a14:useLocalDpi xmlns:a14="http://schemas.microsoft.com/office/drawing/2010/main" val="0"/>
              </a:ext>
            </a:extLst>
          </a:blip>
          <a:srcRect t="29185" b="20352"/>
          <a:stretch/>
        </p:blipFill>
        <p:spPr>
          <a:xfrm>
            <a:off x="0" y="71030"/>
            <a:ext cx="9144000" cy="3460779"/>
          </a:xfrm>
          <a:prstGeom prst="rect">
            <a:avLst/>
          </a:prstGeom>
        </p:spPr>
      </p:pic>
      <p:sp>
        <p:nvSpPr>
          <p:cNvPr id="2" name="Title 1"/>
          <p:cNvSpPr>
            <a:spLocks noGrp="1"/>
          </p:cNvSpPr>
          <p:nvPr>
            <p:ph type="title" hasCustomPrompt="1"/>
          </p:nvPr>
        </p:nvSpPr>
        <p:spPr>
          <a:xfrm>
            <a:off x="722313" y="4406900"/>
            <a:ext cx="7772400" cy="1362075"/>
          </a:xfrm>
        </p:spPr>
        <p:txBody>
          <a:bodyPr anchor="t"/>
          <a:lstStyle>
            <a:lvl1pPr algn="l">
              <a:defRPr sz="4000" b="1" cap="all"/>
            </a:lvl1pPr>
          </a:lstStyle>
          <a:p>
            <a:r>
              <a:rPr lang="en-US" dirty="0" smtClean="0"/>
              <a:t>Slideshow Title</a:t>
            </a:r>
            <a:endParaRPr lang="en-US" dirty="0"/>
          </a:p>
        </p:txBody>
      </p:sp>
      <p:sp>
        <p:nvSpPr>
          <p:cNvPr id="3" name="Text Placeholder 2"/>
          <p:cNvSpPr>
            <a:spLocks noGrp="1"/>
          </p:cNvSpPr>
          <p:nvPr>
            <p:ph type="body" idx="1" hasCustomPrompt="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smtClean="0"/>
              <a:t>Presentation Subtitle</a:t>
            </a:r>
          </a:p>
        </p:txBody>
      </p:sp>
      <p:sp>
        <p:nvSpPr>
          <p:cNvPr id="9" name="Text Placeholder 13"/>
          <p:cNvSpPr>
            <a:spLocks noGrp="1"/>
          </p:cNvSpPr>
          <p:nvPr>
            <p:ph type="body" sz="quarter" idx="11" hasCustomPrompt="1"/>
          </p:nvPr>
        </p:nvSpPr>
        <p:spPr>
          <a:xfrm>
            <a:off x="1354207" y="6330117"/>
            <a:ext cx="6474717" cy="410655"/>
          </a:xfrm>
        </p:spPr>
        <p:txBody>
          <a:bodyPr>
            <a:normAutofit/>
          </a:bodyPr>
          <a:lstStyle>
            <a:lvl1pPr marL="0" indent="0" algn="ctr">
              <a:buNone/>
              <a:defRPr sz="1800" b="1">
                <a:solidFill>
                  <a:srgbClr val="FFFFFF"/>
                </a:solidFill>
                <a:latin typeface="+mn-lt"/>
              </a:defRPr>
            </a:lvl1pPr>
          </a:lstStyle>
          <a:p>
            <a:pPr lvl="0"/>
            <a:r>
              <a:rPr lang="en-US" dirty="0" smtClean="0"/>
              <a:t>Presenter Name | Presentation Date</a:t>
            </a:r>
            <a:endParaRPr lang="en-US" dirty="0"/>
          </a:p>
        </p:txBody>
      </p:sp>
      <p:sp>
        <p:nvSpPr>
          <p:cNvPr id="12" name="Rectangle 11"/>
          <p:cNvSpPr/>
          <p:nvPr userDrawn="1"/>
        </p:nvSpPr>
        <p:spPr>
          <a:xfrm>
            <a:off x="0" y="-1"/>
            <a:ext cx="9144000" cy="683847"/>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r>
              <a:rPr lang="en-US" dirty="0">
                <a:solidFill>
                  <a:srgbClr val="5C82B4"/>
                </a:solidFill>
              </a:rPr>
              <a:t>2017 COASTAL MASTER PLAN</a:t>
            </a:r>
          </a:p>
        </p:txBody>
      </p:sp>
      <p:pic>
        <p:nvPicPr>
          <p:cNvPr id="13" name="Picture 12" descr="CPRA_circle_logo.png"/>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7924512" y="61543"/>
            <a:ext cx="570201" cy="570201"/>
          </a:xfrm>
          <a:prstGeom prst="rect">
            <a:avLst/>
          </a:prstGeom>
        </p:spPr>
      </p:pic>
      <p:pic>
        <p:nvPicPr>
          <p:cNvPr id="15" name="Picture 14" descr="Seal_of_Louisiana_2010.png"/>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722313" y="71031"/>
            <a:ext cx="541174" cy="541174"/>
          </a:xfrm>
          <a:prstGeom prst="rect">
            <a:avLst/>
          </a:prstGeom>
        </p:spPr>
      </p:pic>
    </p:spTree>
    <p:extLst>
      <p:ext uri="{BB962C8B-B14F-4D97-AF65-F5344CB8AC3E}">
        <p14:creationId xmlns:p14="http://schemas.microsoft.com/office/powerpoint/2010/main" val="25400666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Section Title Solid Color">
    <p:spTree>
      <p:nvGrpSpPr>
        <p:cNvPr id="1" name=""/>
        <p:cNvGrpSpPr/>
        <p:nvPr/>
      </p:nvGrpSpPr>
      <p:grpSpPr>
        <a:xfrm>
          <a:off x="0" y="0"/>
          <a:ext cx="0" cy="0"/>
          <a:chOff x="0" y="0"/>
          <a:chExt cx="0" cy="0"/>
        </a:xfrm>
      </p:grpSpPr>
      <p:sp>
        <p:nvSpPr>
          <p:cNvPr id="7" name="Rectangle 6"/>
          <p:cNvSpPr/>
          <p:nvPr userDrawn="1"/>
        </p:nvSpPr>
        <p:spPr>
          <a:xfrm>
            <a:off x="0" y="-1"/>
            <a:ext cx="9144000" cy="4767987"/>
          </a:xfrm>
          <a:prstGeom prst="rect">
            <a:avLst/>
          </a:prstGeom>
          <a:solidFill>
            <a:schemeClr val="accent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dirty="0">
              <a:solidFill>
                <a:prstClr val="white"/>
              </a:solidFill>
            </a:endParaRPr>
          </a:p>
        </p:txBody>
      </p:sp>
      <p:sp>
        <p:nvSpPr>
          <p:cNvPr id="2" name="Title 1"/>
          <p:cNvSpPr>
            <a:spLocks noGrp="1"/>
          </p:cNvSpPr>
          <p:nvPr>
            <p:ph type="ctrTitle" hasCustomPrompt="1"/>
          </p:nvPr>
        </p:nvSpPr>
        <p:spPr>
          <a:xfrm>
            <a:off x="685800" y="3297962"/>
            <a:ext cx="7772400" cy="1470025"/>
          </a:xfrm>
        </p:spPr>
        <p:txBody>
          <a:bodyPr/>
          <a:lstStyle>
            <a:lvl1pPr>
              <a:defRPr>
                <a:solidFill>
                  <a:srgbClr val="FFFFFF"/>
                </a:solidFill>
              </a:defRPr>
            </a:lvl1pPr>
          </a:lstStyle>
          <a:p>
            <a:r>
              <a:rPr lang="en-US" dirty="0" smtClean="0"/>
              <a:t>Section title</a:t>
            </a:r>
            <a:endParaRPr lang="en-US" dirty="0"/>
          </a:p>
        </p:txBody>
      </p:sp>
      <p:sp>
        <p:nvSpPr>
          <p:cNvPr id="3" name="Subtitle 2"/>
          <p:cNvSpPr>
            <a:spLocks noGrp="1"/>
          </p:cNvSpPr>
          <p:nvPr>
            <p:ph type="subTitle" idx="1" hasCustomPrompt="1"/>
          </p:nvPr>
        </p:nvSpPr>
        <p:spPr>
          <a:xfrm>
            <a:off x="685800" y="5053737"/>
            <a:ext cx="6400800" cy="671291"/>
          </a:xfrm>
        </p:spPr>
        <p:txBody>
          <a:bodyPr/>
          <a:lstStyle>
            <a:lvl1pPr marL="0" indent="0" algn="l">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Section subtitle</a:t>
            </a:r>
            <a:endParaRPr lang="en-US" dirty="0"/>
          </a:p>
        </p:txBody>
      </p:sp>
      <p:sp>
        <p:nvSpPr>
          <p:cNvPr id="6" name="Slide Number Placeholder 5"/>
          <p:cNvSpPr>
            <a:spLocks noGrp="1"/>
          </p:cNvSpPr>
          <p:nvPr>
            <p:ph type="sldNum" sz="quarter" idx="12"/>
          </p:nvPr>
        </p:nvSpPr>
        <p:spPr/>
        <p:txBody>
          <a:bodyPr/>
          <a:lstStyle/>
          <a:p>
            <a:fld id="{0580405D-A643-224E-BD86-D482C39E2277}" type="slidenum">
              <a:rPr lang="en-US" smtClean="0"/>
              <a:pPr/>
              <a:t>‹#›</a:t>
            </a:fld>
            <a:endParaRPr lang="en-US" dirty="0"/>
          </a:p>
        </p:txBody>
      </p:sp>
      <p:sp>
        <p:nvSpPr>
          <p:cNvPr id="8" name="Footer Placeholder 4"/>
          <p:cNvSpPr>
            <a:spLocks noGrp="1"/>
          </p:cNvSpPr>
          <p:nvPr>
            <p:ph type="ftr" sz="quarter" idx="11"/>
          </p:nvPr>
        </p:nvSpPr>
        <p:spPr>
          <a:xfrm>
            <a:off x="457200" y="6356189"/>
            <a:ext cx="3704492" cy="365125"/>
          </a:xfrm>
          <a:prstGeom prst="rect">
            <a:avLst/>
          </a:prstGeom>
        </p:spPr>
        <p:txBody>
          <a:bodyPr/>
          <a:lstStyle/>
          <a:p>
            <a:r>
              <a:rPr lang="en-US" smtClean="0"/>
              <a:t>2017 Coastal Master Plan </a:t>
            </a:r>
            <a:endParaRPr lang="en-US" dirty="0"/>
          </a:p>
        </p:txBody>
      </p:sp>
    </p:spTree>
    <p:extLst>
      <p:ext uri="{BB962C8B-B14F-4D97-AF65-F5344CB8AC3E}">
        <p14:creationId xmlns:p14="http://schemas.microsoft.com/office/powerpoint/2010/main" val="26690868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Section Title Generic">
    <p:spTree>
      <p:nvGrpSpPr>
        <p:cNvPr id="1" name=""/>
        <p:cNvGrpSpPr/>
        <p:nvPr/>
      </p:nvGrpSpPr>
      <p:grpSpPr>
        <a:xfrm>
          <a:off x="0" y="0"/>
          <a:ext cx="0" cy="0"/>
          <a:chOff x="0" y="0"/>
          <a:chExt cx="0" cy="0"/>
        </a:xfrm>
      </p:grpSpPr>
      <p:sp>
        <p:nvSpPr>
          <p:cNvPr id="12" name="Picture Placeholder 11"/>
          <p:cNvSpPr>
            <a:spLocks noGrp="1"/>
          </p:cNvSpPr>
          <p:nvPr>
            <p:ph type="pic" sz="quarter" idx="13"/>
          </p:nvPr>
        </p:nvSpPr>
        <p:spPr>
          <a:xfrm>
            <a:off x="0" y="0"/>
            <a:ext cx="9144000" cy="4767263"/>
          </a:xfrm>
        </p:spPr>
        <p:txBody>
          <a:bodyPr/>
          <a:lstStyle/>
          <a:p>
            <a:r>
              <a:rPr lang="en-US" dirty="0" smtClean="0"/>
              <a:t>Click icon to add picture</a:t>
            </a:r>
            <a:endParaRPr lang="en-US" dirty="0"/>
          </a:p>
        </p:txBody>
      </p:sp>
      <p:sp>
        <p:nvSpPr>
          <p:cNvPr id="2" name="Title 1"/>
          <p:cNvSpPr>
            <a:spLocks noGrp="1"/>
          </p:cNvSpPr>
          <p:nvPr>
            <p:ph type="ctrTitle" hasCustomPrompt="1"/>
          </p:nvPr>
        </p:nvSpPr>
        <p:spPr>
          <a:xfrm>
            <a:off x="685800" y="3297962"/>
            <a:ext cx="7772400" cy="1470025"/>
          </a:xfrm>
        </p:spPr>
        <p:txBody>
          <a:bodyPr/>
          <a:lstStyle>
            <a:lvl1pPr>
              <a:defRPr>
                <a:solidFill>
                  <a:schemeClr val="tx1"/>
                </a:solidFill>
              </a:defRPr>
            </a:lvl1pPr>
          </a:lstStyle>
          <a:p>
            <a:r>
              <a:rPr lang="en-US" dirty="0" smtClean="0"/>
              <a:t>Section title</a:t>
            </a:r>
            <a:endParaRPr lang="en-US" dirty="0"/>
          </a:p>
        </p:txBody>
      </p:sp>
      <p:sp>
        <p:nvSpPr>
          <p:cNvPr id="3" name="Subtitle 2"/>
          <p:cNvSpPr>
            <a:spLocks noGrp="1"/>
          </p:cNvSpPr>
          <p:nvPr>
            <p:ph type="subTitle" idx="1" hasCustomPrompt="1"/>
          </p:nvPr>
        </p:nvSpPr>
        <p:spPr>
          <a:xfrm>
            <a:off x="685800" y="5053737"/>
            <a:ext cx="6400800" cy="671291"/>
          </a:xfrm>
        </p:spPr>
        <p:txBody>
          <a:bodyPr/>
          <a:lstStyle>
            <a:lvl1pPr marL="0" indent="0" algn="l">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Section subtitle</a:t>
            </a:r>
            <a:endParaRPr lang="en-US" dirty="0"/>
          </a:p>
        </p:txBody>
      </p:sp>
      <p:sp>
        <p:nvSpPr>
          <p:cNvPr id="6" name="Slide Number Placeholder 5"/>
          <p:cNvSpPr>
            <a:spLocks noGrp="1"/>
          </p:cNvSpPr>
          <p:nvPr>
            <p:ph type="sldNum" sz="quarter" idx="12"/>
          </p:nvPr>
        </p:nvSpPr>
        <p:spPr/>
        <p:txBody>
          <a:bodyPr/>
          <a:lstStyle/>
          <a:p>
            <a:fld id="{0580405D-A643-224E-BD86-D482C39E2277}" type="slidenum">
              <a:rPr lang="en-US" smtClean="0"/>
              <a:pPr/>
              <a:t>‹#›</a:t>
            </a:fld>
            <a:endParaRPr lang="en-US" dirty="0"/>
          </a:p>
        </p:txBody>
      </p:sp>
      <p:sp>
        <p:nvSpPr>
          <p:cNvPr id="8" name="Footer Placeholder 4"/>
          <p:cNvSpPr>
            <a:spLocks noGrp="1"/>
          </p:cNvSpPr>
          <p:nvPr>
            <p:ph type="ftr" sz="quarter" idx="11"/>
          </p:nvPr>
        </p:nvSpPr>
        <p:spPr>
          <a:xfrm>
            <a:off x="457200" y="6356189"/>
            <a:ext cx="3704492" cy="365125"/>
          </a:xfrm>
          <a:prstGeom prst="rect">
            <a:avLst/>
          </a:prstGeom>
        </p:spPr>
        <p:txBody>
          <a:bodyPr/>
          <a:lstStyle/>
          <a:p>
            <a:r>
              <a:rPr lang="en-US" smtClean="0"/>
              <a:t>2017 Coastal Master Plan </a:t>
            </a:r>
            <a:endParaRPr lang="en-US" dirty="0"/>
          </a:p>
        </p:txBody>
      </p:sp>
    </p:spTree>
    <p:extLst>
      <p:ext uri="{BB962C8B-B14F-4D97-AF65-F5344CB8AC3E}">
        <p14:creationId xmlns:p14="http://schemas.microsoft.com/office/powerpoint/2010/main" val="37645161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Section Title Option 1">
    <p:spTree>
      <p:nvGrpSpPr>
        <p:cNvPr id="1" name=""/>
        <p:cNvGrpSpPr/>
        <p:nvPr/>
      </p:nvGrpSpPr>
      <p:grpSpPr>
        <a:xfrm>
          <a:off x="0" y="0"/>
          <a:ext cx="0" cy="0"/>
          <a:chOff x="0" y="0"/>
          <a:chExt cx="0" cy="0"/>
        </a:xfrm>
      </p:grpSpPr>
      <p:pic>
        <p:nvPicPr>
          <p:cNvPr id="8" name="Picture 7"/>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0" y="-1"/>
            <a:ext cx="9144000" cy="4767987"/>
          </a:xfrm>
          <a:prstGeom prst="rect">
            <a:avLst/>
          </a:prstGeom>
        </p:spPr>
      </p:pic>
      <p:sp>
        <p:nvSpPr>
          <p:cNvPr id="2" name="Title 1"/>
          <p:cNvSpPr>
            <a:spLocks noGrp="1"/>
          </p:cNvSpPr>
          <p:nvPr>
            <p:ph type="ctrTitle" hasCustomPrompt="1"/>
          </p:nvPr>
        </p:nvSpPr>
        <p:spPr>
          <a:xfrm>
            <a:off x="685800" y="3297962"/>
            <a:ext cx="7772400" cy="1470025"/>
          </a:xfrm>
        </p:spPr>
        <p:txBody>
          <a:bodyPr/>
          <a:lstStyle>
            <a:lvl1pPr>
              <a:defRPr>
                <a:solidFill>
                  <a:schemeClr val="tx1"/>
                </a:solidFill>
              </a:defRPr>
            </a:lvl1pPr>
          </a:lstStyle>
          <a:p>
            <a:r>
              <a:rPr lang="en-US" dirty="0" smtClean="0"/>
              <a:t>Section title</a:t>
            </a:r>
            <a:endParaRPr lang="en-US" dirty="0"/>
          </a:p>
        </p:txBody>
      </p:sp>
      <p:sp>
        <p:nvSpPr>
          <p:cNvPr id="6" name="Slide Number Placeholder 5"/>
          <p:cNvSpPr>
            <a:spLocks noGrp="1"/>
          </p:cNvSpPr>
          <p:nvPr>
            <p:ph type="sldNum" sz="quarter" idx="12"/>
          </p:nvPr>
        </p:nvSpPr>
        <p:spPr/>
        <p:txBody>
          <a:bodyPr/>
          <a:lstStyle/>
          <a:p>
            <a:fld id="{0580405D-A643-224E-BD86-D482C39E2277}" type="slidenum">
              <a:rPr lang="en-US" smtClean="0"/>
              <a:pPr/>
              <a:t>‹#›</a:t>
            </a:fld>
            <a:endParaRPr lang="en-US" dirty="0"/>
          </a:p>
        </p:txBody>
      </p:sp>
      <p:sp>
        <p:nvSpPr>
          <p:cNvPr id="9" name="Subtitle 2"/>
          <p:cNvSpPr>
            <a:spLocks noGrp="1"/>
          </p:cNvSpPr>
          <p:nvPr>
            <p:ph type="subTitle" idx="1" hasCustomPrompt="1"/>
          </p:nvPr>
        </p:nvSpPr>
        <p:spPr>
          <a:xfrm>
            <a:off x="685800" y="5053737"/>
            <a:ext cx="6400800" cy="671291"/>
          </a:xfrm>
        </p:spPr>
        <p:txBody>
          <a:bodyPr/>
          <a:lstStyle>
            <a:lvl1pPr marL="0" indent="0" algn="l">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Section subtitle</a:t>
            </a:r>
            <a:endParaRPr lang="en-US" dirty="0"/>
          </a:p>
        </p:txBody>
      </p:sp>
      <p:sp>
        <p:nvSpPr>
          <p:cNvPr id="11" name="Footer Placeholder 4"/>
          <p:cNvSpPr>
            <a:spLocks noGrp="1"/>
          </p:cNvSpPr>
          <p:nvPr>
            <p:ph type="ftr" sz="quarter" idx="11"/>
          </p:nvPr>
        </p:nvSpPr>
        <p:spPr>
          <a:xfrm>
            <a:off x="457200" y="6356189"/>
            <a:ext cx="3704492" cy="365125"/>
          </a:xfrm>
          <a:prstGeom prst="rect">
            <a:avLst/>
          </a:prstGeom>
        </p:spPr>
        <p:txBody>
          <a:bodyPr/>
          <a:lstStyle/>
          <a:p>
            <a:r>
              <a:rPr lang="en-US" smtClean="0"/>
              <a:t>2017 Coastal Master Plan </a:t>
            </a:r>
            <a:endParaRPr lang="en-US" dirty="0"/>
          </a:p>
        </p:txBody>
      </p:sp>
    </p:spTree>
    <p:extLst>
      <p:ext uri="{BB962C8B-B14F-4D97-AF65-F5344CB8AC3E}">
        <p14:creationId xmlns:p14="http://schemas.microsoft.com/office/powerpoint/2010/main" val="25990745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ection Title Option 2">
    <p:spTree>
      <p:nvGrpSpPr>
        <p:cNvPr id="1" name=""/>
        <p:cNvGrpSpPr/>
        <p:nvPr/>
      </p:nvGrpSpPr>
      <p:grpSpPr>
        <a:xfrm>
          <a:off x="0" y="0"/>
          <a:ext cx="0" cy="0"/>
          <a:chOff x="0" y="0"/>
          <a:chExt cx="0" cy="0"/>
        </a:xfrm>
      </p:grpSpPr>
      <p:pic>
        <p:nvPicPr>
          <p:cNvPr id="9" name="Picture 8"/>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0" y="-1"/>
            <a:ext cx="9144000" cy="4767987"/>
          </a:xfrm>
          <a:prstGeom prst="rect">
            <a:avLst/>
          </a:prstGeom>
        </p:spPr>
      </p:pic>
      <p:sp>
        <p:nvSpPr>
          <p:cNvPr id="2" name="Title 1"/>
          <p:cNvSpPr>
            <a:spLocks noGrp="1"/>
          </p:cNvSpPr>
          <p:nvPr>
            <p:ph type="ctrTitle" hasCustomPrompt="1"/>
          </p:nvPr>
        </p:nvSpPr>
        <p:spPr>
          <a:xfrm>
            <a:off x="685800" y="3297962"/>
            <a:ext cx="7772400" cy="1470025"/>
          </a:xfrm>
        </p:spPr>
        <p:txBody>
          <a:bodyPr/>
          <a:lstStyle>
            <a:lvl1pPr>
              <a:defRPr>
                <a:solidFill>
                  <a:schemeClr val="bg1"/>
                </a:solidFill>
              </a:defRPr>
            </a:lvl1pPr>
          </a:lstStyle>
          <a:p>
            <a:r>
              <a:rPr lang="en-US" dirty="0" smtClean="0"/>
              <a:t>Section title</a:t>
            </a:r>
            <a:endParaRPr lang="en-US" dirty="0"/>
          </a:p>
        </p:txBody>
      </p:sp>
      <p:sp>
        <p:nvSpPr>
          <p:cNvPr id="6" name="Slide Number Placeholder 5"/>
          <p:cNvSpPr>
            <a:spLocks noGrp="1"/>
          </p:cNvSpPr>
          <p:nvPr>
            <p:ph type="sldNum" sz="quarter" idx="12"/>
          </p:nvPr>
        </p:nvSpPr>
        <p:spPr/>
        <p:txBody>
          <a:bodyPr/>
          <a:lstStyle/>
          <a:p>
            <a:fld id="{0580405D-A643-224E-BD86-D482C39E2277}" type="slidenum">
              <a:rPr lang="en-US" smtClean="0"/>
              <a:pPr/>
              <a:t>‹#›</a:t>
            </a:fld>
            <a:endParaRPr lang="en-US" dirty="0"/>
          </a:p>
        </p:txBody>
      </p:sp>
      <p:sp>
        <p:nvSpPr>
          <p:cNvPr id="8" name="Subtitle 2"/>
          <p:cNvSpPr>
            <a:spLocks noGrp="1"/>
          </p:cNvSpPr>
          <p:nvPr>
            <p:ph type="subTitle" idx="1" hasCustomPrompt="1"/>
          </p:nvPr>
        </p:nvSpPr>
        <p:spPr>
          <a:xfrm>
            <a:off x="685800" y="5053737"/>
            <a:ext cx="6400800" cy="671291"/>
          </a:xfrm>
        </p:spPr>
        <p:txBody>
          <a:bodyPr/>
          <a:lstStyle>
            <a:lvl1pPr marL="0" indent="0" algn="l">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Section subtitle</a:t>
            </a:r>
            <a:endParaRPr lang="en-US" dirty="0"/>
          </a:p>
        </p:txBody>
      </p:sp>
      <p:sp>
        <p:nvSpPr>
          <p:cNvPr id="11" name="Footer Placeholder 4"/>
          <p:cNvSpPr>
            <a:spLocks noGrp="1"/>
          </p:cNvSpPr>
          <p:nvPr>
            <p:ph type="ftr" sz="quarter" idx="11"/>
          </p:nvPr>
        </p:nvSpPr>
        <p:spPr>
          <a:xfrm>
            <a:off x="457200" y="6356189"/>
            <a:ext cx="3704492" cy="365125"/>
          </a:xfrm>
          <a:prstGeom prst="rect">
            <a:avLst/>
          </a:prstGeom>
        </p:spPr>
        <p:txBody>
          <a:bodyPr/>
          <a:lstStyle/>
          <a:p>
            <a:r>
              <a:rPr lang="en-US" smtClean="0"/>
              <a:t>2017 Coastal Master Plan </a:t>
            </a:r>
            <a:endParaRPr lang="en-US" dirty="0"/>
          </a:p>
        </p:txBody>
      </p:sp>
    </p:spTree>
    <p:extLst>
      <p:ext uri="{BB962C8B-B14F-4D97-AF65-F5344CB8AC3E}">
        <p14:creationId xmlns:p14="http://schemas.microsoft.com/office/powerpoint/2010/main" val="8473961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Section Title Option 3">
    <p:spTree>
      <p:nvGrpSpPr>
        <p:cNvPr id="1" name=""/>
        <p:cNvGrpSpPr/>
        <p:nvPr/>
      </p:nvGrpSpPr>
      <p:grpSpPr>
        <a:xfrm>
          <a:off x="0" y="0"/>
          <a:ext cx="0" cy="0"/>
          <a:chOff x="0" y="0"/>
          <a:chExt cx="0" cy="0"/>
        </a:xfrm>
      </p:grpSpPr>
      <p:pic>
        <p:nvPicPr>
          <p:cNvPr id="3" name="Picture 2" descr="Seabrook Sector Gate Complex.jpg"/>
          <p:cNvPicPr>
            <a:picLocks noChangeAspect="1"/>
          </p:cNvPicPr>
          <p:nvPr userDrawn="1"/>
        </p:nvPicPr>
        <p:blipFill rotWithShape="1">
          <a:blip r:embed="rId2">
            <a:extLst>
              <a:ext uri="{28A0092B-C50C-407E-A947-70E740481C1C}">
                <a14:useLocalDpi xmlns:a14="http://schemas.microsoft.com/office/drawing/2010/main" val="0"/>
              </a:ext>
            </a:extLst>
          </a:blip>
          <a:srcRect t="13734" b="16741"/>
          <a:stretch/>
        </p:blipFill>
        <p:spPr>
          <a:xfrm>
            <a:off x="0" y="0"/>
            <a:ext cx="9144000" cy="4767986"/>
          </a:xfrm>
          <a:prstGeom prst="rect">
            <a:avLst/>
          </a:prstGeom>
        </p:spPr>
      </p:pic>
      <p:sp>
        <p:nvSpPr>
          <p:cNvPr id="2" name="Title 1"/>
          <p:cNvSpPr>
            <a:spLocks noGrp="1"/>
          </p:cNvSpPr>
          <p:nvPr>
            <p:ph type="ctrTitle" hasCustomPrompt="1"/>
          </p:nvPr>
        </p:nvSpPr>
        <p:spPr>
          <a:xfrm>
            <a:off x="685800" y="3297962"/>
            <a:ext cx="7772400" cy="1470025"/>
          </a:xfrm>
        </p:spPr>
        <p:txBody>
          <a:bodyPr/>
          <a:lstStyle>
            <a:lvl1pPr>
              <a:defRPr>
                <a:solidFill>
                  <a:schemeClr val="bg1"/>
                </a:solidFill>
              </a:defRPr>
            </a:lvl1pPr>
          </a:lstStyle>
          <a:p>
            <a:r>
              <a:rPr lang="en-US" dirty="0" smtClean="0"/>
              <a:t>Section title</a:t>
            </a:r>
            <a:endParaRPr lang="en-US" dirty="0"/>
          </a:p>
        </p:txBody>
      </p:sp>
      <p:sp>
        <p:nvSpPr>
          <p:cNvPr id="6" name="Slide Number Placeholder 5"/>
          <p:cNvSpPr>
            <a:spLocks noGrp="1"/>
          </p:cNvSpPr>
          <p:nvPr>
            <p:ph type="sldNum" sz="quarter" idx="12"/>
          </p:nvPr>
        </p:nvSpPr>
        <p:spPr/>
        <p:txBody>
          <a:bodyPr/>
          <a:lstStyle/>
          <a:p>
            <a:fld id="{0580405D-A643-224E-BD86-D482C39E2277}" type="slidenum">
              <a:rPr lang="en-US" smtClean="0"/>
              <a:pPr/>
              <a:t>‹#›</a:t>
            </a:fld>
            <a:endParaRPr lang="en-US" dirty="0"/>
          </a:p>
        </p:txBody>
      </p:sp>
      <p:sp>
        <p:nvSpPr>
          <p:cNvPr id="10" name="Subtitle 2"/>
          <p:cNvSpPr>
            <a:spLocks noGrp="1"/>
          </p:cNvSpPr>
          <p:nvPr>
            <p:ph type="subTitle" idx="1" hasCustomPrompt="1"/>
          </p:nvPr>
        </p:nvSpPr>
        <p:spPr>
          <a:xfrm>
            <a:off x="685800" y="5053737"/>
            <a:ext cx="6400800" cy="671291"/>
          </a:xfrm>
        </p:spPr>
        <p:txBody>
          <a:bodyPr/>
          <a:lstStyle>
            <a:lvl1pPr marL="0" indent="0" algn="l">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Section subtitle</a:t>
            </a:r>
            <a:endParaRPr lang="en-US" dirty="0"/>
          </a:p>
        </p:txBody>
      </p:sp>
      <p:sp>
        <p:nvSpPr>
          <p:cNvPr id="9" name="Footer Placeholder 4"/>
          <p:cNvSpPr>
            <a:spLocks noGrp="1"/>
          </p:cNvSpPr>
          <p:nvPr>
            <p:ph type="ftr" sz="quarter" idx="11"/>
          </p:nvPr>
        </p:nvSpPr>
        <p:spPr>
          <a:xfrm>
            <a:off x="457200" y="6356189"/>
            <a:ext cx="3704492" cy="365125"/>
          </a:xfrm>
          <a:prstGeom prst="rect">
            <a:avLst/>
          </a:prstGeom>
        </p:spPr>
        <p:txBody>
          <a:bodyPr/>
          <a:lstStyle/>
          <a:p>
            <a:r>
              <a:rPr lang="en-US" smtClean="0"/>
              <a:t>2017 Coastal Master Plan </a:t>
            </a:r>
            <a:endParaRPr lang="en-US" dirty="0"/>
          </a:p>
        </p:txBody>
      </p:sp>
    </p:spTree>
    <p:extLst>
      <p:ext uri="{BB962C8B-B14F-4D97-AF65-F5344CB8AC3E}">
        <p14:creationId xmlns:p14="http://schemas.microsoft.com/office/powerpoint/2010/main" val="19838238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Section Title Option 4">
    <p:spTree>
      <p:nvGrpSpPr>
        <p:cNvPr id="1" name=""/>
        <p:cNvGrpSpPr/>
        <p:nvPr/>
      </p:nvGrpSpPr>
      <p:grpSpPr>
        <a:xfrm>
          <a:off x="0" y="0"/>
          <a:ext cx="0" cy="0"/>
          <a:chOff x="0" y="0"/>
          <a:chExt cx="0" cy="0"/>
        </a:xfrm>
      </p:grpSpPr>
      <p:pic>
        <p:nvPicPr>
          <p:cNvPr id="3" name="Picture 2" descr="Franklin Floodgate3.jpg"/>
          <p:cNvPicPr>
            <a:picLocks noChangeAspect="1"/>
          </p:cNvPicPr>
          <p:nvPr userDrawn="1"/>
        </p:nvPicPr>
        <p:blipFill rotWithShape="1">
          <a:blip r:embed="rId2">
            <a:extLst>
              <a:ext uri="{28A0092B-C50C-407E-A947-70E740481C1C}">
                <a14:useLocalDpi xmlns:a14="http://schemas.microsoft.com/office/drawing/2010/main" val="0"/>
              </a:ext>
            </a:extLst>
          </a:blip>
          <a:srcRect t="7316" b="23158"/>
          <a:stretch/>
        </p:blipFill>
        <p:spPr>
          <a:xfrm>
            <a:off x="0" y="0"/>
            <a:ext cx="9144000" cy="4767987"/>
          </a:xfrm>
          <a:prstGeom prst="rect">
            <a:avLst/>
          </a:prstGeom>
        </p:spPr>
      </p:pic>
      <p:sp>
        <p:nvSpPr>
          <p:cNvPr id="2" name="Title 1"/>
          <p:cNvSpPr>
            <a:spLocks noGrp="1"/>
          </p:cNvSpPr>
          <p:nvPr>
            <p:ph type="ctrTitle" hasCustomPrompt="1"/>
          </p:nvPr>
        </p:nvSpPr>
        <p:spPr>
          <a:xfrm>
            <a:off x="685800" y="3297962"/>
            <a:ext cx="7772400" cy="1470025"/>
          </a:xfrm>
        </p:spPr>
        <p:txBody>
          <a:bodyPr/>
          <a:lstStyle>
            <a:lvl1pPr>
              <a:defRPr>
                <a:solidFill>
                  <a:schemeClr val="bg1"/>
                </a:solidFill>
              </a:defRPr>
            </a:lvl1pPr>
          </a:lstStyle>
          <a:p>
            <a:r>
              <a:rPr lang="en-US" dirty="0" smtClean="0"/>
              <a:t>Section title</a:t>
            </a:r>
            <a:endParaRPr lang="en-US" dirty="0"/>
          </a:p>
        </p:txBody>
      </p:sp>
      <p:sp>
        <p:nvSpPr>
          <p:cNvPr id="6" name="Slide Number Placeholder 5"/>
          <p:cNvSpPr>
            <a:spLocks noGrp="1"/>
          </p:cNvSpPr>
          <p:nvPr>
            <p:ph type="sldNum" sz="quarter" idx="12"/>
          </p:nvPr>
        </p:nvSpPr>
        <p:spPr/>
        <p:txBody>
          <a:bodyPr/>
          <a:lstStyle/>
          <a:p>
            <a:fld id="{0580405D-A643-224E-BD86-D482C39E2277}" type="slidenum">
              <a:rPr lang="en-US" smtClean="0"/>
              <a:pPr/>
              <a:t>‹#›</a:t>
            </a:fld>
            <a:endParaRPr lang="en-US" dirty="0"/>
          </a:p>
        </p:txBody>
      </p:sp>
      <p:sp>
        <p:nvSpPr>
          <p:cNvPr id="9" name="Subtitle 2"/>
          <p:cNvSpPr>
            <a:spLocks noGrp="1"/>
          </p:cNvSpPr>
          <p:nvPr>
            <p:ph type="subTitle" idx="1" hasCustomPrompt="1"/>
          </p:nvPr>
        </p:nvSpPr>
        <p:spPr>
          <a:xfrm>
            <a:off x="685800" y="5053737"/>
            <a:ext cx="6400800" cy="671291"/>
          </a:xfrm>
        </p:spPr>
        <p:txBody>
          <a:bodyPr/>
          <a:lstStyle>
            <a:lvl1pPr marL="0" indent="0" algn="l">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Section subtitle</a:t>
            </a:r>
            <a:endParaRPr lang="en-US" dirty="0"/>
          </a:p>
        </p:txBody>
      </p:sp>
      <p:sp>
        <p:nvSpPr>
          <p:cNvPr id="11" name="Footer Placeholder 4"/>
          <p:cNvSpPr>
            <a:spLocks noGrp="1"/>
          </p:cNvSpPr>
          <p:nvPr>
            <p:ph type="ftr" sz="quarter" idx="11"/>
          </p:nvPr>
        </p:nvSpPr>
        <p:spPr>
          <a:xfrm>
            <a:off x="457200" y="6356189"/>
            <a:ext cx="3704492" cy="365125"/>
          </a:xfrm>
          <a:prstGeom prst="rect">
            <a:avLst/>
          </a:prstGeom>
        </p:spPr>
        <p:txBody>
          <a:bodyPr/>
          <a:lstStyle/>
          <a:p>
            <a:r>
              <a:rPr lang="en-US" smtClean="0"/>
              <a:t>2017 Coastal Master Plan </a:t>
            </a:r>
            <a:endParaRPr lang="en-US" dirty="0"/>
          </a:p>
        </p:txBody>
      </p:sp>
    </p:spTree>
    <p:extLst>
      <p:ext uri="{BB962C8B-B14F-4D97-AF65-F5344CB8AC3E}">
        <p14:creationId xmlns:p14="http://schemas.microsoft.com/office/powerpoint/2010/main" val="13007668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ection Title Option 5">
    <p:spTree>
      <p:nvGrpSpPr>
        <p:cNvPr id="1" name=""/>
        <p:cNvGrpSpPr/>
        <p:nvPr/>
      </p:nvGrpSpPr>
      <p:grpSpPr>
        <a:xfrm>
          <a:off x="0" y="0"/>
          <a:ext cx="0" cy="0"/>
          <a:chOff x="0" y="0"/>
          <a:chExt cx="0" cy="0"/>
        </a:xfrm>
      </p:grpSpPr>
      <p:pic>
        <p:nvPicPr>
          <p:cNvPr id="3" name="Picture 2" descr="Cameron Shoreline Restore2.jpg"/>
          <p:cNvPicPr>
            <a:picLocks noChangeAspect="1"/>
          </p:cNvPicPr>
          <p:nvPr userDrawn="1"/>
        </p:nvPicPr>
        <p:blipFill rotWithShape="1">
          <a:blip r:embed="rId2">
            <a:extLst>
              <a:ext uri="{28A0092B-C50C-407E-A947-70E740481C1C}">
                <a14:useLocalDpi xmlns:a14="http://schemas.microsoft.com/office/drawing/2010/main" val="0"/>
              </a:ext>
            </a:extLst>
          </a:blip>
          <a:srcRect t="22469" b="8006"/>
          <a:stretch/>
        </p:blipFill>
        <p:spPr>
          <a:xfrm>
            <a:off x="0" y="0"/>
            <a:ext cx="9144000" cy="4767986"/>
          </a:xfrm>
          <a:prstGeom prst="rect">
            <a:avLst/>
          </a:prstGeom>
        </p:spPr>
      </p:pic>
      <p:sp>
        <p:nvSpPr>
          <p:cNvPr id="2" name="Title 1"/>
          <p:cNvSpPr>
            <a:spLocks noGrp="1"/>
          </p:cNvSpPr>
          <p:nvPr>
            <p:ph type="ctrTitle" hasCustomPrompt="1"/>
          </p:nvPr>
        </p:nvSpPr>
        <p:spPr>
          <a:xfrm>
            <a:off x="685800" y="3297962"/>
            <a:ext cx="7772400" cy="1470025"/>
          </a:xfrm>
        </p:spPr>
        <p:txBody>
          <a:bodyPr/>
          <a:lstStyle>
            <a:lvl1pPr>
              <a:defRPr>
                <a:solidFill>
                  <a:schemeClr val="bg1"/>
                </a:solidFill>
              </a:defRPr>
            </a:lvl1pPr>
          </a:lstStyle>
          <a:p>
            <a:r>
              <a:rPr lang="en-US" dirty="0" smtClean="0"/>
              <a:t>Section title</a:t>
            </a:r>
            <a:endParaRPr lang="en-US" dirty="0"/>
          </a:p>
        </p:txBody>
      </p:sp>
      <p:sp>
        <p:nvSpPr>
          <p:cNvPr id="6" name="Slide Number Placeholder 5"/>
          <p:cNvSpPr>
            <a:spLocks noGrp="1"/>
          </p:cNvSpPr>
          <p:nvPr>
            <p:ph type="sldNum" sz="quarter" idx="12"/>
          </p:nvPr>
        </p:nvSpPr>
        <p:spPr/>
        <p:txBody>
          <a:bodyPr/>
          <a:lstStyle/>
          <a:p>
            <a:fld id="{0580405D-A643-224E-BD86-D482C39E2277}" type="slidenum">
              <a:rPr lang="en-US" smtClean="0"/>
              <a:pPr/>
              <a:t>‹#›</a:t>
            </a:fld>
            <a:endParaRPr lang="en-US" dirty="0"/>
          </a:p>
        </p:txBody>
      </p:sp>
      <p:sp>
        <p:nvSpPr>
          <p:cNvPr id="10" name="Subtitle 2"/>
          <p:cNvSpPr>
            <a:spLocks noGrp="1"/>
          </p:cNvSpPr>
          <p:nvPr>
            <p:ph type="subTitle" idx="1" hasCustomPrompt="1"/>
          </p:nvPr>
        </p:nvSpPr>
        <p:spPr>
          <a:xfrm>
            <a:off x="685800" y="5053737"/>
            <a:ext cx="6400800" cy="671291"/>
          </a:xfrm>
        </p:spPr>
        <p:txBody>
          <a:bodyPr/>
          <a:lstStyle>
            <a:lvl1pPr marL="0" indent="0" algn="l">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Section subtitle</a:t>
            </a:r>
            <a:endParaRPr lang="en-US" dirty="0"/>
          </a:p>
        </p:txBody>
      </p:sp>
      <p:sp>
        <p:nvSpPr>
          <p:cNvPr id="9" name="Footer Placeholder 4"/>
          <p:cNvSpPr>
            <a:spLocks noGrp="1"/>
          </p:cNvSpPr>
          <p:nvPr>
            <p:ph type="ftr" sz="quarter" idx="11"/>
          </p:nvPr>
        </p:nvSpPr>
        <p:spPr>
          <a:xfrm>
            <a:off x="457200" y="6356189"/>
            <a:ext cx="3704492" cy="365125"/>
          </a:xfrm>
          <a:prstGeom prst="rect">
            <a:avLst/>
          </a:prstGeom>
        </p:spPr>
        <p:txBody>
          <a:bodyPr/>
          <a:lstStyle/>
          <a:p>
            <a:r>
              <a:rPr lang="en-US" smtClean="0"/>
              <a:t>2017 Coastal Master Plan </a:t>
            </a:r>
            <a:endParaRPr lang="en-US" dirty="0"/>
          </a:p>
        </p:txBody>
      </p:sp>
    </p:spTree>
    <p:extLst>
      <p:ext uri="{BB962C8B-B14F-4D97-AF65-F5344CB8AC3E}">
        <p14:creationId xmlns:p14="http://schemas.microsoft.com/office/powerpoint/2010/main" val="6665492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ection Title Option 6">
    <p:spTree>
      <p:nvGrpSpPr>
        <p:cNvPr id="1" name=""/>
        <p:cNvGrpSpPr/>
        <p:nvPr/>
      </p:nvGrpSpPr>
      <p:grpSpPr>
        <a:xfrm>
          <a:off x="0" y="0"/>
          <a:ext cx="0" cy="0"/>
          <a:chOff x="0" y="0"/>
          <a:chExt cx="0" cy="0"/>
        </a:xfrm>
      </p:grpSpPr>
      <p:pic>
        <p:nvPicPr>
          <p:cNvPr id="3" name="Picture 2" descr="Cameron Shoreline Restore3.jpg"/>
          <p:cNvPicPr>
            <a:picLocks noChangeAspect="1"/>
          </p:cNvPicPr>
          <p:nvPr userDrawn="1"/>
        </p:nvPicPr>
        <p:blipFill rotWithShape="1">
          <a:blip r:embed="rId2">
            <a:extLst>
              <a:ext uri="{28A0092B-C50C-407E-A947-70E740481C1C}">
                <a14:useLocalDpi xmlns:a14="http://schemas.microsoft.com/office/drawing/2010/main" val="0"/>
              </a:ext>
            </a:extLst>
          </a:blip>
          <a:srcRect t="20989" b="9486"/>
          <a:stretch/>
        </p:blipFill>
        <p:spPr>
          <a:xfrm>
            <a:off x="0" y="0"/>
            <a:ext cx="9144000" cy="4767986"/>
          </a:xfrm>
          <a:prstGeom prst="rect">
            <a:avLst/>
          </a:prstGeom>
        </p:spPr>
      </p:pic>
      <p:sp>
        <p:nvSpPr>
          <p:cNvPr id="2" name="Title 1"/>
          <p:cNvSpPr>
            <a:spLocks noGrp="1"/>
          </p:cNvSpPr>
          <p:nvPr>
            <p:ph type="ctrTitle" hasCustomPrompt="1"/>
          </p:nvPr>
        </p:nvSpPr>
        <p:spPr>
          <a:xfrm>
            <a:off x="685800" y="3297962"/>
            <a:ext cx="7772400" cy="1470025"/>
          </a:xfrm>
        </p:spPr>
        <p:txBody>
          <a:bodyPr/>
          <a:lstStyle>
            <a:lvl1pPr>
              <a:defRPr>
                <a:solidFill>
                  <a:schemeClr val="bg1"/>
                </a:solidFill>
              </a:defRPr>
            </a:lvl1pPr>
          </a:lstStyle>
          <a:p>
            <a:r>
              <a:rPr lang="en-US" dirty="0" smtClean="0"/>
              <a:t>Section title</a:t>
            </a:r>
            <a:endParaRPr lang="en-US" dirty="0"/>
          </a:p>
        </p:txBody>
      </p:sp>
      <p:sp>
        <p:nvSpPr>
          <p:cNvPr id="6" name="Slide Number Placeholder 5"/>
          <p:cNvSpPr>
            <a:spLocks noGrp="1"/>
          </p:cNvSpPr>
          <p:nvPr>
            <p:ph type="sldNum" sz="quarter" idx="12"/>
          </p:nvPr>
        </p:nvSpPr>
        <p:spPr/>
        <p:txBody>
          <a:bodyPr/>
          <a:lstStyle/>
          <a:p>
            <a:fld id="{0580405D-A643-224E-BD86-D482C39E2277}" type="slidenum">
              <a:rPr lang="en-US" smtClean="0"/>
              <a:pPr/>
              <a:t>‹#›</a:t>
            </a:fld>
            <a:endParaRPr lang="en-US" dirty="0"/>
          </a:p>
        </p:txBody>
      </p:sp>
      <p:sp>
        <p:nvSpPr>
          <p:cNvPr id="9" name="Subtitle 2"/>
          <p:cNvSpPr>
            <a:spLocks noGrp="1"/>
          </p:cNvSpPr>
          <p:nvPr>
            <p:ph type="subTitle" idx="1" hasCustomPrompt="1"/>
          </p:nvPr>
        </p:nvSpPr>
        <p:spPr>
          <a:xfrm>
            <a:off x="685800" y="5053737"/>
            <a:ext cx="6400800" cy="671291"/>
          </a:xfrm>
        </p:spPr>
        <p:txBody>
          <a:bodyPr/>
          <a:lstStyle>
            <a:lvl1pPr marL="0" indent="0" algn="l">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Section subtitle</a:t>
            </a:r>
            <a:endParaRPr lang="en-US" dirty="0"/>
          </a:p>
        </p:txBody>
      </p:sp>
      <p:sp>
        <p:nvSpPr>
          <p:cNvPr id="11" name="Footer Placeholder 4"/>
          <p:cNvSpPr>
            <a:spLocks noGrp="1"/>
          </p:cNvSpPr>
          <p:nvPr>
            <p:ph type="ftr" sz="quarter" idx="11"/>
          </p:nvPr>
        </p:nvSpPr>
        <p:spPr>
          <a:xfrm>
            <a:off x="457200" y="6356189"/>
            <a:ext cx="3704492" cy="365125"/>
          </a:xfrm>
          <a:prstGeom prst="rect">
            <a:avLst/>
          </a:prstGeom>
        </p:spPr>
        <p:txBody>
          <a:bodyPr/>
          <a:lstStyle/>
          <a:p>
            <a:r>
              <a:rPr lang="en-US" smtClean="0"/>
              <a:t>2017 Coastal Master Plan </a:t>
            </a:r>
            <a:endParaRPr lang="en-US" dirty="0"/>
          </a:p>
        </p:txBody>
      </p:sp>
    </p:spTree>
    <p:extLst>
      <p:ext uri="{BB962C8B-B14F-4D97-AF65-F5344CB8AC3E}">
        <p14:creationId xmlns:p14="http://schemas.microsoft.com/office/powerpoint/2010/main" val="33294472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Content Slide Generic 1">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Slide Number Placeholder 5"/>
          <p:cNvSpPr>
            <a:spLocks noGrp="1"/>
          </p:cNvSpPr>
          <p:nvPr>
            <p:ph type="sldNum" sz="quarter" idx="12"/>
          </p:nvPr>
        </p:nvSpPr>
        <p:spPr/>
        <p:txBody>
          <a:bodyPr/>
          <a:lstStyle/>
          <a:p>
            <a:fld id="{0580405D-A643-224E-BD86-D482C39E2277}" type="slidenum">
              <a:rPr lang="en-US" smtClean="0"/>
              <a:pPr/>
              <a:t>‹#›</a:t>
            </a:fld>
            <a:endParaRPr lang="en-US" dirty="0"/>
          </a:p>
        </p:txBody>
      </p:sp>
      <p:sp>
        <p:nvSpPr>
          <p:cNvPr id="8" name="Footer Placeholder 4"/>
          <p:cNvSpPr>
            <a:spLocks noGrp="1"/>
          </p:cNvSpPr>
          <p:nvPr>
            <p:ph type="ftr" sz="quarter" idx="11"/>
          </p:nvPr>
        </p:nvSpPr>
        <p:spPr>
          <a:xfrm>
            <a:off x="457200" y="6356189"/>
            <a:ext cx="3704492" cy="365125"/>
          </a:xfrm>
          <a:prstGeom prst="rect">
            <a:avLst/>
          </a:prstGeom>
        </p:spPr>
        <p:txBody>
          <a:bodyPr/>
          <a:lstStyle/>
          <a:p>
            <a:r>
              <a:rPr lang="en-US" smtClean="0"/>
              <a:t>2017 Coastal Master Plan </a:t>
            </a:r>
            <a:endParaRPr lang="en-US" dirty="0"/>
          </a:p>
        </p:txBody>
      </p:sp>
    </p:spTree>
    <p:extLst>
      <p:ext uri="{BB962C8B-B14F-4D97-AF65-F5344CB8AC3E}">
        <p14:creationId xmlns:p14="http://schemas.microsoft.com/office/powerpoint/2010/main" val="23063984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ntent Slide Generic 2">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7" name="Slide Number Placeholder 6"/>
          <p:cNvSpPr>
            <a:spLocks noGrp="1"/>
          </p:cNvSpPr>
          <p:nvPr>
            <p:ph type="sldNum" sz="quarter" idx="12"/>
          </p:nvPr>
        </p:nvSpPr>
        <p:spPr/>
        <p:txBody>
          <a:bodyPr/>
          <a:lstStyle/>
          <a:p>
            <a:fld id="{0580405D-A643-224E-BD86-D482C39E2277}" type="slidenum">
              <a:rPr lang="en-US" smtClean="0"/>
              <a:pPr/>
              <a:t>‹#›</a:t>
            </a:fld>
            <a:endParaRPr lang="en-US" dirty="0"/>
          </a:p>
        </p:txBody>
      </p:sp>
      <p:sp>
        <p:nvSpPr>
          <p:cNvPr id="8" name="Footer Placeholder 4"/>
          <p:cNvSpPr>
            <a:spLocks noGrp="1"/>
          </p:cNvSpPr>
          <p:nvPr>
            <p:ph type="ftr" sz="quarter" idx="11"/>
          </p:nvPr>
        </p:nvSpPr>
        <p:spPr>
          <a:xfrm>
            <a:off x="457200" y="6356189"/>
            <a:ext cx="3704492" cy="365125"/>
          </a:xfrm>
          <a:prstGeom prst="rect">
            <a:avLst/>
          </a:prstGeom>
        </p:spPr>
        <p:txBody>
          <a:bodyPr/>
          <a:lstStyle/>
          <a:p>
            <a:r>
              <a:rPr lang="en-US" smtClean="0"/>
              <a:t>2017 Coastal Master Plan </a:t>
            </a:r>
            <a:endParaRPr lang="en-US" dirty="0"/>
          </a:p>
        </p:txBody>
      </p:sp>
      <p:sp>
        <p:nvSpPr>
          <p:cNvPr id="6" name="Content Placeholder 5"/>
          <p:cNvSpPr>
            <a:spLocks noGrp="1"/>
          </p:cNvSpPr>
          <p:nvPr>
            <p:ph sz="quarter" idx="13"/>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0" name="Content Placeholder 9"/>
          <p:cNvSpPr>
            <a:spLocks noGrp="1"/>
          </p:cNvSpPr>
          <p:nvPr>
            <p:ph sz="quarter" idx="14"/>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7091864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Full Bleed Vertical Content Option 1">
    <p:spTree>
      <p:nvGrpSpPr>
        <p:cNvPr id="1" name=""/>
        <p:cNvGrpSpPr/>
        <p:nvPr/>
      </p:nvGrpSpPr>
      <p:grpSpPr>
        <a:xfrm>
          <a:off x="0" y="0"/>
          <a:ext cx="0" cy="0"/>
          <a:chOff x="0" y="0"/>
          <a:chExt cx="0" cy="0"/>
        </a:xfrm>
      </p:grpSpPr>
      <p:pic>
        <p:nvPicPr>
          <p:cNvPr id="3" name="Picture 2" descr="Scofield Island Restoration3.jpg"/>
          <p:cNvPicPr>
            <a:picLocks noChangeAspect="1"/>
          </p:cNvPicPr>
          <p:nvPr userDrawn="1"/>
        </p:nvPicPr>
        <p:blipFill rotWithShape="1">
          <a:blip r:embed="rId2">
            <a:extLst>
              <a:ext uri="{28A0092B-C50C-407E-A947-70E740481C1C}">
                <a14:useLocalDpi xmlns:a14="http://schemas.microsoft.com/office/drawing/2010/main" val="0"/>
              </a:ext>
            </a:extLst>
          </a:blip>
          <a:srcRect l="23425" r="27408" b="10671"/>
          <a:stretch/>
        </p:blipFill>
        <p:spPr>
          <a:xfrm>
            <a:off x="4648200" y="0"/>
            <a:ext cx="4495800" cy="6126163"/>
          </a:xfrm>
          <a:prstGeom prst="rect">
            <a:avLst/>
          </a:prstGeom>
        </p:spPr>
      </p:pic>
      <p:sp>
        <p:nvSpPr>
          <p:cNvPr id="2" name="Title 1"/>
          <p:cNvSpPr>
            <a:spLocks noGrp="1"/>
          </p:cNvSpPr>
          <p:nvPr>
            <p:ph type="title"/>
          </p:nvPr>
        </p:nvSpPr>
        <p:spPr>
          <a:xfrm>
            <a:off x="457200" y="274638"/>
            <a:ext cx="4038600" cy="1143000"/>
          </a:xfrm>
        </p:spPr>
        <p:txBody>
          <a:bodyPr/>
          <a:lstStyle/>
          <a:p>
            <a:r>
              <a:rPr lang="en-US" smtClean="0"/>
              <a:t>Click to edit Master title style</a:t>
            </a:r>
            <a:endParaRPr lang="en-US" dirty="0"/>
          </a:p>
        </p:txBody>
      </p:sp>
      <p:sp>
        <p:nvSpPr>
          <p:cNvPr id="7" name="Slide Number Placeholder 6"/>
          <p:cNvSpPr>
            <a:spLocks noGrp="1"/>
          </p:cNvSpPr>
          <p:nvPr>
            <p:ph type="sldNum" sz="quarter" idx="12"/>
          </p:nvPr>
        </p:nvSpPr>
        <p:spPr/>
        <p:txBody>
          <a:bodyPr/>
          <a:lstStyle/>
          <a:p>
            <a:fld id="{0580405D-A643-224E-BD86-D482C39E2277}" type="slidenum">
              <a:rPr lang="en-US" smtClean="0"/>
              <a:pPr/>
              <a:t>‹#›</a:t>
            </a:fld>
            <a:endParaRPr lang="en-US" dirty="0"/>
          </a:p>
        </p:txBody>
      </p:sp>
      <p:sp>
        <p:nvSpPr>
          <p:cNvPr id="9" name="Footer Placeholder 4"/>
          <p:cNvSpPr>
            <a:spLocks noGrp="1"/>
          </p:cNvSpPr>
          <p:nvPr>
            <p:ph type="ftr" sz="quarter" idx="11"/>
          </p:nvPr>
        </p:nvSpPr>
        <p:spPr>
          <a:xfrm>
            <a:off x="457200" y="6356189"/>
            <a:ext cx="3704492" cy="365125"/>
          </a:xfrm>
          <a:prstGeom prst="rect">
            <a:avLst/>
          </a:prstGeom>
        </p:spPr>
        <p:txBody>
          <a:bodyPr/>
          <a:lstStyle/>
          <a:p>
            <a:r>
              <a:rPr lang="en-US" smtClean="0"/>
              <a:t>2017 Coastal Master Plan </a:t>
            </a:r>
            <a:endParaRPr lang="en-US" dirty="0"/>
          </a:p>
        </p:txBody>
      </p:sp>
      <p:sp>
        <p:nvSpPr>
          <p:cNvPr id="5" name="Content Placeholder 4"/>
          <p:cNvSpPr>
            <a:spLocks noGrp="1"/>
          </p:cNvSpPr>
          <p:nvPr>
            <p:ph sz="quarter" idx="13"/>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5013159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Full Bleed Vertical Content Option 2">
    <p:spTree>
      <p:nvGrpSpPr>
        <p:cNvPr id="1" name=""/>
        <p:cNvGrpSpPr/>
        <p:nvPr/>
      </p:nvGrpSpPr>
      <p:grpSpPr>
        <a:xfrm>
          <a:off x="0" y="0"/>
          <a:ext cx="0" cy="0"/>
          <a:chOff x="0" y="0"/>
          <a:chExt cx="0" cy="0"/>
        </a:xfrm>
      </p:grpSpPr>
      <p:pic>
        <p:nvPicPr>
          <p:cNvPr id="3" name="Picture 2" descr="Cameron Shoreline Restore3.jpg"/>
          <p:cNvPicPr>
            <a:picLocks noChangeAspect="1"/>
          </p:cNvPicPr>
          <p:nvPr userDrawn="1"/>
        </p:nvPicPr>
        <p:blipFill rotWithShape="1">
          <a:blip r:embed="rId2">
            <a:extLst>
              <a:ext uri="{28A0092B-C50C-407E-A947-70E740481C1C}">
                <a14:useLocalDpi xmlns:a14="http://schemas.microsoft.com/office/drawing/2010/main" val="0"/>
              </a:ext>
            </a:extLst>
          </a:blip>
          <a:srcRect l="30833" t="10671" r="20000"/>
          <a:stretch/>
        </p:blipFill>
        <p:spPr>
          <a:xfrm>
            <a:off x="4648200" y="0"/>
            <a:ext cx="4495800" cy="6126163"/>
          </a:xfrm>
          <a:prstGeom prst="rect">
            <a:avLst/>
          </a:prstGeom>
        </p:spPr>
      </p:pic>
      <p:sp>
        <p:nvSpPr>
          <p:cNvPr id="2" name="Title 1"/>
          <p:cNvSpPr>
            <a:spLocks noGrp="1"/>
          </p:cNvSpPr>
          <p:nvPr>
            <p:ph type="title"/>
          </p:nvPr>
        </p:nvSpPr>
        <p:spPr>
          <a:xfrm>
            <a:off x="457200" y="274638"/>
            <a:ext cx="4038600" cy="1143000"/>
          </a:xfrm>
        </p:spPr>
        <p:txBody>
          <a:bodyPr/>
          <a:lstStyle/>
          <a:p>
            <a:r>
              <a:rPr lang="en-US" smtClean="0"/>
              <a:t>Click to edit Master title style</a:t>
            </a:r>
            <a:endParaRPr lang="en-US" dirty="0"/>
          </a:p>
        </p:txBody>
      </p:sp>
      <p:sp>
        <p:nvSpPr>
          <p:cNvPr id="7" name="Slide Number Placeholder 6"/>
          <p:cNvSpPr>
            <a:spLocks noGrp="1"/>
          </p:cNvSpPr>
          <p:nvPr>
            <p:ph type="sldNum" sz="quarter" idx="12"/>
          </p:nvPr>
        </p:nvSpPr>
        <p:spPr/>
        <p:txBody>
          <a:bodyPr/>
          <a:lstStyle/>
          <a:p>
            <a:fld id="{0580405D-A643-224E-BD86-D482C39E2277}" type="slidenum">
              <a:rPr lang="en-US" smtClean="0"/>
              <a:pPr/>
              <a:t>‹#›</a:t>
            </a:fld>
            <a:endParaRPr lang="en-US" dirty="0"/>
          </a:p>
        </p:txBody>
      </p:sp>
      <p:sp>
        <p:nvSpPr>
          <p:cNvPr id="8" name="Footer Placeholder 4"/>
          <p:cNvSpPr>
            <a:spLocks noGrp="1"/>
          </p:cNvSpPr>
          <p:nvPr>
            <p:ph type="ftr" sz="quarter" idx="11"/>
          </p:nvPr>
        </p:nvSpPr>
        <p:spPr>
          <a:xfrm>
            <a:off x="457200" y="6356189"/>
            <a:ext cx="3704492" cy="365125"/>
          </a:xfrm>
          <a:prstGeom prst="rect">
            <a:avLst/>
          </a:prstGeom>
        </p:spPr>
        <p:txBody>
          <a:bodyPr/>
          <a:lstStyle/>
          <a:p>
            <a:r>
              <a:rPr lang="en-US" smtClean="0"/>
              <a:t>2017 Coastal Master Plan </a:t>
            </a:r>
            <a:endParaRPr lang="en-US" dirty="0"/>
          </a:p>
        </p:txBody>
      </p:sp>
      <p:sp>
        <p:nvSpPr>
          <p:cNvPr id="6" name="Content Placeholder 5"/>
          <p:cNvSpPr>
            <a:spLocks noGrp="1"/>
          </p:cNvSpPr>
          <p:nvPr>
            <p:ph sz="quarter" idx="13"/>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18735628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Full Bleed Vertical Content Option 3">
    <p:spTree>
      <p:nvGrpSpPr>
        <p:cNvPr id="1" name=""/>
        <p:cNvGrpSpPr/>
        <p:nvPr/>
      </p:nvGrpSpPr>
      <p:grpSpPr>
        <a:xfrm>
          <a:off x="0" y="0"/>
          <a:ext cx="0" cy="0"/>
          <a:chOff x="0" y="0"/>
          <a:chExt cx="0" cy="0"/>
        </a:xfrm>
      </p:grpSpPr>
      <p:sp>
        <p:nvSpPr>
          <p:cNvPr id="2" name="Title 1"/>
          <p:cNvSpPr>
            <a:spLocks noGrp="1"/>
          </p:cNvSpPr>
          <p:nvPr>
            <p:ph type="title"/>
          </p:nvPr>
        </p:nvSpPr>
        <p:spPr>
          <a:xfrm>
            <a:off x="4648200" y="274638"/>
            <a:ext cx="4038600" cy="1143000"/>
          </a:xfrm>
        </p:spPr>
        <p:txBody>
          <a:bodyPr/>
          <a:lstStyle/>
          <a:p>
            <a:r>
              <a:rPr lang="en-US" smtClean="0"/>
              <a:t>Click to edit Master title style</a:t>
            </a:r>
            <a:endParaRPr lang="en-US" dirty="0"/>
          </a:p>
        </p:txBody>
      </p:sp>
      <p:sp>
        <p:nvSpPr>
          <p:cNvPr id="7" name="Slide Number Placeholder 6"/>
          <p:cNvSpPr>
            <a:spLocks noGrp="1"/>
          </p:cNvSpPr>
          <p:nvPr>
            <p:ph type="sldNum" sz="quarter" idx="12"/>
          </p:nvPr>
        </p:nvSpPr>
        <p:spPr/>
        <p:txBody>
          <a:bodyPr/>
          <a:lstStyle/>
          <a:p>
            <a:fld id="{0580405D-A643-224E-BD86-D482C39E2277}" type="slidenum">
              <a:rPr lang="en-US" smtClean="0"/>
              <a:pPr/>
              <a:t>‹#›</a:t>
            </a:fld>
            <a:endParaRPr lang="en-US" dirty="0"/>
          </a:p>
        </p:txBody>
      </p:sp>
      <p:sp>
        <p:nvSpPr>
          <p:cNvPr id="8" name="Footer Placeholder 4"/>
          <p:cNvSpPr>
            <a:spLocks noGrp="1"/>
          </p:cNvSpPr>
          <p:nvPr>
            <p:ph type="ftr" sz="quarter" idx="11"/>
          </p:nvPr>
        </p:nvSpPr>
        <p:spPr>
          <a:xfrm>
            <a:off x="457200" y="6356189"/>
            <a:ext cx="3704492" cy="365125"/>
          </a:xfrm>
          <a:prstGeom prst="rect">
            <a:avLst/>
          </a:prstGeom>
        </p:spPr>
        <p:txBody>
          <a:bodyPr/>
          <a:lstStyle/>
          <a:p>
            <a:r>
              <a:rPr lang="en-US" smtClean="0"/>
              <a:t>2017 Coastal Master Plan </a:t>
            </a:r>
            <a:endParaRPr lang="en-US" dirty="0"/>
          </a:p>
        </p:txBody>
      </p:sp>
      <p:sp>
        <p:nvSpPr>
          <p:cNvPr id="6" name="Content Placeholder 5"/>
          <p:cNvSpPr>
            <a:spLocks noGrp="1"/>
          </p:cNvSpPr>
          <p:nvPr>
            <p:ph sz="quarter" idx="13"/>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pic>
        <p:nvPicPr>
          <p:cNvPr id="9" name="Picture 8" descr="Cameron Shoreline Restore3.jpg"/>
          <p:cNvPicPr>
            <a:picLocks noChangeAspect="1"/>
          </p:cNvPicPr>
          <p:nvPr userDrawn="1"/>
        </p:nvPicPr>
        <p:blipFill rotWithShape="1">
          <a:blip r:embed="rId2">
            <a:extLst>
              <a:ext uri="{28A0092B-C50C-407E-A947-70E740481C1C}">
                <a14:useLocalDpi xmlns:a14="http://schemas.microsoft.com/office/drawing/2010/main" val="0"/>
              </a:ext>
            </a:extLst>
          </a:blip>
          <a:srcRect l="30833" t="10671" r="20000"/>
          <a:stretch/>
        </p:blipFill>
        <p:spPr>
          <a:xfrm>
            <a:off x="0" y="0"/>
            <a:ext cx="4495800" cy="6126163"/>
          </a:xfrm>
          <a:prstGeom prst="rect">
            <a:avLst/>
          </a:prstGeom>
        </p:spPr>
      </p:pic>
    </p:spTree>
    <p:extLst>
      <p:ext uri="{BB962C8B-B14F-4D97-AF65-F5344CB8AC3E}">
        <p14:creationId xmlns:p14="http://schemas.microsoft.com/office/powerpoint/2010/main" val="23937762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Full Bleed Vertical Content Option 4">
    <p:spTree>
      <p:nvGrpSpPr>
        <p:cNvPr id="1" name=""/>
        <p:cNvGrpSpPr/>
        <p:nvPr/>
      </p:nvGrpSpPr>
      <p:grpSpPr>
        <a:xfrm>
          <a:off x="0" y="0"/>
          <a:ext cx="0" cy="0"/>
          <a:chOff x="0" y="0"/>
          <a:chExt cx="0" cy="0"/>
        </a:xfrm>
      </p:grpSpPr>
      <p:pic>
        <p:nvPicPr>
          <p:cNvPr id="3" name="Picture 2" descr="Lake Borgne Surge Barrier.jpg"/>
          <p:cNvPicPr>
            <a:picLocks noChangeAspect="1"/>
          </p:cNvPicPr>
          <p:nvPr userDrawn="1"/>
        </p:nvPicPr>
        <p:blipFill rotWithShape="1">
          <a:blip r:embed="rId2">
            <a:extLst>
              <a:ext uri="{28A0092B-C50C-407E-A947-70E740481C1C}">
                <a14:useLocalDpi xmlns:a14="http://schemas.microsoft.com/office/drawing/2010/main" val="0"/>
              </a:ext>
            </a:extLst>
          </a:blip>
          <a:srcRect l="29372" r="17580" b="3619"/>
          <a:stretch/>
        </p:blipFill>
        <p:spPr>
          <a:xfrm>
            <a:off x="0" y="0"/>
            <a:ext cx="4495800" cy="6126163"/>
          </a:xfrm>
          <a:prstGeom prst="rect">
            <a:avLst/>
          </a:prstGeom>
        </p:spPr>
      </p:pic>
      <p:sp>
        <p:nvSpPr>
          <p:cNvPr id="2" name="Title 1"/>
          <p:cNvSpPr>
            <a:spLocks noGrp="1"/>
          </p:cNvSpPr>
          <p:nvPr>
            <p:ph type="title"/>
          </p:nvPr>
        </p:nvSpPr>
        <p:spPr>
          <a:xfrm>
            <a:off x="4648200" y="274638"/>
            <a:ext cx="4038600" cy="1143000"/>
          </a:xfrm>
        </p:spPr>
        <p:txBody>
          <a:bodyPr/>
          <a:lstStyle/>
          <a:p>
            <a:r>
              <a:rPr lang="en-US" smtClean="0"/>
              <a:t>Click to edit Master title style</a:t>
            </a:r>
            <a:endParaRPr lang="en-US" dirty="0"/>
          </a:p>
        </p:txBody>
      </p:sp>
      <p:sp>
        <p:nvSpPr>
          <p:cNvPr id="7" name="Slide Number Placeholder 6"/>
          <p:cNvSpPr>
            <a:spLocks noGrp="1"/>
          </p:cNvSpPr>
          <p:nvPr>
            <p:ph type="sldNum" sz="quarter" idx="12"/>
          </p:nvPr>
        </p:nvSpPr>
        <p:spPr/>
        <p:txBody>
          <a:bodyPr/>
          <a:lstStyle/>
          <a:p>
            <a:fld id="{0580405D-A643-224E-BD86-D482C39E2277}" type="slidenum">
              <a:rPr lang="en-US" smtClean="0"/>
              <a:pPr/>
              <a:t>‹#›</a:t>
            </a:fld>
            <a:endParaRPr lang="en-US" dirty="0"/>
          </a:p>
        </p:txBody>
      </p:sp>
      <p:sp>
        <p:nvSpPr>
          <p:cNvPr id="9" name="Footer Placeholder 4"/>
          <p:cNvSpPr>
            <a:spLocks noGrp="1"/>
          </p:cNvSpPr>
          <p:nvPr>
            <p:ph type="ftr" sz="quarter" idx="11"/>
          </p:nvPr>
        </p:nvSpPr>
        <p:spPr>
          <a:xfrm>
            <a:off x="457200" y="6356189"/>
            <a:ext cx="3704492" cy="365125"/>
          </a:xfrm>
          <a:prstGeom prst="rect">
            <a:avLst/>
          </a:prstGeom>
        </p:spPr>
        <p:txBody>
          <a:bodyPr/>
          <a:lstStyle/>
          <a:p>
            <a:r>
              <a:rPr lang="en-US" smtClean="0"/>
              <a:t>2017 Coastal Master Plan </a:t>
            </a:r>
            <a:endParaRPr lang="en-US" dirty="0"/>
          </a:p>
        </p:txBody>
      </p:sp>
      <p:sp>
        <p:nvSpPr>
          <p:cNvPr id="6" name="Content Placeholder 5"/>
          <p:cNvSpPr>
            <a:spLocks noGrp="1"/>
          </p:cNvSpPr>
          <p:nvPr>
            <p:ph sz="quarter" idx="13"/>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4058544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Full Bleed Vertical Content Generic 1">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4038600" cy="1143000"/>
          </a:xfrm>
        </p:spPr>
        <p:txBody>
          <a:bodyPr/>
          <a:lstStyle/>
          <a:p>
            <a:r>
              <a:rPr lang="en-US" smtClean="0"/>
              <a:t>Click to edit Master title style</a:t>
            </a:r>
            <a:endParaRPr lang="en-US" dirty="0"/>
          </a:p>
        </p:txBody>
      </p:sp>
      <p:sp>
        <p:nvSpPr>
          <p:cNvPr id="7" name="Slide Number Placeholder 6"/>
          <p:cNvSpPr>
            <a:spLocks noGrp="1"/>
          </p:cNvSpPr>
          <p:nvPr>
            <p:ph type="sldNum" sz="quarter" idx="12"/>
          </p:nvPr>
        </p:nvSpPr>
        <p:spPr/>
        <p:txBody>
          <a:bodyPr/>
          <a:lstStyle/>
          <a:p>
            <a:fld id="{0580405D-A643-224E-BD86-D482C39E2277}" type="slidenum">
              <a:rPr lang="en-US" smtClean="0"/>
              <a:pPr/>
              <a:t>‹#›</a:t>
            </a:fld>
            <a:endParaRPr lang="en-US" dirty="0"/>
          </a:p>
        </p:txBody>
      </p:sp>
      <p:sp>
        <p:nvSpPr>
          <p:cNvPr id="9" name="Picture Placeholder 8"/>
          <p:cNvSpPr>
            <a:spLocks noGrp="1"/>
          </p:cNvSpPr>
          <p:nvPr>
            <p:ph type="pic" sz="quarter" idx="13"/>
          </p:nvPr>
        </p:nvSpPr>
        <p:spPr>
          <a:xfrm>
            <a:off x="4648200" y="-1"/>
            <a:ext cx="4495800" cy="6126164"/>
          </a:xfrm>
        </p:spPr>
        <p:txBody>
          <a:bodyPr/>
          <a:lstStyle/>
          <a:p>
            <a:r>
              <a:rPr lang="en-US" dirty="0" smtClean="0"/>
              <a:t>Click icon to add picture</a:t>
            </a:r>
            <a:endParaRPr lang="en-US" dirty="0"/>
          </a:p>
        </p:txBody>
      </p:sp>
      <p:sp>
        <p:nvSpPr>
          <p:cNvPr id="8" name="Footer Placeholder 4"/>
          <p:cNvSpPr>
            <a:spLocks noGrp="1"/>
          </p:cNvSpPr>
          <p:nvPr>
            <p:ph type="ftr" sz="quarter" idx="11"/>
          </p:nvPr>
        </p:nvSpPr>
        <p:spPr>
          <a:xfrm>
            <a:off x="457200" y="6356189"/>
            <a:ext cx="3704492" cy="365125"/>
          </a:xfrm>
          <a:prstGeom prst="rect">
            <a:avLst/>
          </a:prstGeom>
        </p:spPr>
        <p:txBody>
          <a:bodyPr/>
          <a:lstStyle/>
          <a:p>
            <a:r>
              <a:rPr lang="en-US" smtClean="0"/>
              <a:t>2017 Coastal Master Plan </a:t>
            </a:r>
            <a:endParaRPr lang="en-US" dirty="0"/>
          </a:p>
        </p:txBody>
      </p:sp>
      <p:sp>
        <p:nvSpPr>
          <p:cNvPr id="5" name="Content Placeholder 4"/>
          <p:cNvSpPr>
            <a:spLocks noGrp="1"/>
          </p:cNvSpPr>
          <p:nvPr>
            <p:ph sz="quarter" idx="14"/>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4181042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Full Bleed Vertical Content Generic 2">
    <p:spTree>
      <p:nvGrpSpPr>
        <p:cNvPr id="1" name=""/>
        <p:cNvGrpSpPr/>
        <p:nvPr/>
      </p:nvGrpSpPr>
      <p:grpSpPr>
        <a:xfrm>
          <a:off x="0" y="0"/>
          <a:ext cx="0" cy="0"/>
          <a:chOff x="0" y="0"/>
          <a:chExt cx="0" cy="0"/>
        </a:xfrm>
      </p:grpSpPr>
      <p:sp>
        <p:nvSpPr>
          <p:cNvPr id="2" name="Title 1"/>
          <p:cNvSpPr>
            <a:spLocks noGrp="1"/>
          </p:cNvSpPr>
          <p:nvPr>
            <p:ph type="title"/>
          </p:nvPr>
        </p:nvSpPr>
        <p:spPr>
          <a:xfrm>
            <a:off x="4648200" y="274638"/>
            <a:ext cx="4038600" cy="1143000"/>
          </a:xfrm>
        </p:spPr>
        <p:txBody>
          <a:bodyPr/>
          <a:lstStyle/>
          <a:p>
            <a:r>
              <a:rPr lang="en-US" smtClean="0"/>
              <a:t>Click to edit Master title style</a:t>
            </a:r>
            <a:endParaRPr lang="en-US" dirty="0"/>
          </a:p>
        </p:txBody>
      </p:sp>
      <p:sp>
        <p:nvSpPr>
          <p:cNvPr id="7" name="Slide Number Placeholder 6"/>
          <p:cNvSpPr>
            <a:spLocks noGrp="1"/>
          </p:cNvSpPr>
          <p:nvPr>
            <p:ph type="sldNum" sz="quarter" idx="12"/>
          </p:nvPr>
        </p:nvSpPr>
        <p:spPr/>
        <p:txBody>
          <a:bodyPr/>
          <a:lstStyle/>
          <a:p>
            <a:fld id="{0580405D-A643-224E-BD86-D482C39E2277}" type="slidenum">
              <a:rPr lang="en-US" smtClean="0"/>
              <a:pPr/>
              <a:t>‹#›</a:t>
            </a:fld>
            <a:endParaRPr lang="en-US" dirty="0"/>
          </a:p>
        </p:txBody>
      </p:sp>
      <p:sp>
        <p:nvSpPr>
          <p:cNvPr id="9" name="Picture Placeholder 8"/>
          <p:cNvSpPr>
            <a:spLocks noGrp="1"/>
          </p:cNvSpPr>
          <p:nvPr>
            <p:ph type="pic" sz="quarter" idx="13"/>
          </p:nvPr>
        </p:nvSpPr>
        <p:spPr>
          <a:xfrm>
            <a:off x="0" y="-1"/>
            <a:ext cx="4495800" cy="6126164"/>
          </a:xfrm>
        </p:spPr>
        <p:txBody>
          <a:bodyPr/>
          <a:lstStyle/>
          <a:p>
            <a:r>
              <a:rPr lang="en-US" dirty="0" smtClean="0"/>
              <a:t>Click icon to add picture</a:t>
            </a:r>
            <a:endParaRPr lang="en-US" dirty="0"/>
          </a:p>
        </p:txBody>
      </p:sp>
      <p:sp>
        <p:nvSpPr>
          <p:cNvPr id="8" name="Footer Placeholder 4"/>
          <p:cNvSpPr>
            <a:spLocks noGrp="1"/>
          </p:cNvSpPr>
          <p:nvPr>
            <p:ph type="ftr" sz="quarter" idx="11"/>
          </p:nvPr>
        </p:nvSpPr>
        <p:spPr>
          <a:xfrm>
            <a:off x="457200" y="6356189"/>
            <a:ext cx="3704492" cy="365125"/>
          </a:xfrm>
          <a:prstGeom prst="rect">
            <a:avLst/>
          </a:prstGeom>
        </p:spPr>
        <p:txBody>
          <a:bodyPr/>
          <a:lstStyle/>
          <a:p>
            <a:r>
              <a:rPr lang="en-US" smtClean="0"/>
              <a:t>2017 Coastal Master Plan </a:t>
            </a:r>
            <a:endParaRPr lang="en-US" dirty="0"/>
          </a:p>
        </p:txBody>
      </p:sp>
      <p:sp>
        <p:nvSpPr>
          <p:cNvPr id="5" name="Content Placeholder 4"/>
          <p:cNvSpPr>
            <a:spLocks noGrp="1"/>
          </p:cNvSpPr>
          <p:nvPr>
            <p:ph sz="quarter" idx="14"/>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4632761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Slide Number Placeholder 2"/>
          <p:cNvSpPr>
            <a:spLocks noGrp="1"/>
          </p:cNvSpPr>
          <p:nvPr>
            <p:ph type="sldNum" sz="quarter" idx="10"/>
          </p:nvPr>
        </p:nvSpPr>
        <p:spPr/>
        <p:txBody>
          <a:bodyPr/>
          <a:lstStyle/>
          <a:p>
            <a:fld id="{0580405D-A643-224E-BD86-D482C39E2277}" type="slidenum">
              <a:rPr lang="en-US" smtClean="0"/>
              <a:pPr/>
              <a:t>‹#›</a:t>
            </a:fld>
            <a:endParaRPr lang="en-US" dirty="0"/>
          </a:p>
        </p:txBody>
      </p:sp>
      <p:sp>
        <p:nvSpPr>
          <p:cNvPr id="4" name="Footer Placeholder 3"/>
          <p:cNvSpPr>
            <a:spLocks noGrp="1"/>
          </p:cNvSpPr>
          <p:nvPr>
            <p:ph type="ftr" sz="quarter" idx="11"/>
          </p:nvPr>
        </p:nvSpPr>
        <p:spPr/>
        <p:txBody>
          <a:bodyPr/>
          <a:lstStyle/>
          <a:p>
            <a:r>
              <a:rPr lang="en-US" smtClean="0"/>
              <a:t>2017 Coastal Master Plan </a:t>
            </a:r>
            <a:endParaRPr lang="en-US" dirty="0"/>
          </a:p>
        </p:txBody>
      </p:sp>
      <p:sp>
        <p:nvSpPr>
          <p:cNvPr id="5" name="Text Placeholder 3"/>
          <p:cNvSpPr>
            <a:spLocks noGrp="1"/>
          </p:cNvSpPr>
          <p:nvPr>
            <p:ph type="body" sz="quarter" idx="12"/>
          </p:nvPr>
        </p:nvSpPr>
        <p:spPr>
          <a:xfrm>
            <a:off x="457200" y="5300663"/>
            <a:ext cx="8229600" cy="825500"/>
          </a:xfrm>
        </p:spPr>
        <p:txBody>
          <a:bodyPr/>
          <a:lstStyle/>
          <a:p>
            <a:pPr lvl="0"/>
            <a:r>
              <a:rPr lang="en-US" smtClean="0"/>
              <a:t>Click to edit Master text styles</a:t>
            </a:r>
          </a:p>
        </p:txBody>
      </p:sp>
      <p:sp>
        <p:nvSpPr>
          <p:cNvPr id="6" name="Picture Placeholder 4"/>
          <p:cNvSpPr>
            <a:spLocks noGrp="1"/>
          </p:cNvSpPr>
          <p:nvPr>
            <p:ph type="pic" sz="quarter" idx="13"/>
          </p:nvPr>
        </p:nvSpPr>
        <p:spPr>
          <a:xfrm>
            <a:off x="0" y="1570038"/>
            <a:ext cx="9144000" cy="3532187"/>
          </a:xfrm>
        </p:spPr>
      </p:sp>
    </p:spTree>
    <p:extLst>
      <p:ext uri="{BB962C8B-B14F-4D97-AF65-F5344CB8AC3E}">
        <p14:creationId xmlns:p14="http://schemas.microsoft.com/office/powerpoint/2010/main" val="40653294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Slide Number Placeholder 2"/>
          <p:cNvSpPr>
            <a:spLocks noGrp="1"/>
          </p:cNvSpPr>
          <p:nvPr>
            <p:ph type="sldNum" sz="quarter" idx="10"/>
          </p:nvPr>
        </p:nvSpPr>
        <p:spPr/>
        <p:txBody>
          <a:bodyPr/>
          <a:lstStyle/>
          <a:p>
            <a:fld id="{0580405D-A643-224E-BD86-D482C39E2277}" type="slidenum">
              <a:rPr lang="en-US" smtClean="0"/>
              <a:pPr/>
              <a:t>‹#›</a:t>
            </a:fld>
            <a:endParaRPr lang="en-US" dirty="0"/>
          </a:p>
        </p:txBody>
      </p:sp>
      <p:sp>
        <p:nvSpPr>
          <p:cNvPr id="4" name="Footer Placeholder 3"/>
          <p:cNvSpPr>
            <a:spLocks noGrp="1"/>
          </p:cNvSpPr>
          <p:nvPr>
            <p:ph type="ftr" sz="quarter" idx="11"/>
          </p:nvPr>
        </p:nvSpPr>
        <p:spPr/>
        <p:txBody>
          <a:bodyPr/>
          <a:lstStyle/>
          <a:p>
            <a:r>
              <a:rPr lang="en-US" smtClean="0"/>
              <a:t>2017 Coastal Master Plan </a:t>
            </a:r>
            <a:endParaRPr lang="en-US" dirty="0"/>
          </a:p>
        </p:txBody>
      </p:sp>
      <p:sp>
        <p:nvSpPr>
          <p:cNvPr id="5" name="Text Placeholder 3"/>
          <p:cNvSpPr>
            <a:spLocks noGrp="1"/>
          </p:cNvSpPr>
          <p:nvPr>
            <p:ph type="body" sz="quarter" idx="12"/>
          </p:nvPr>
        </p:nvSpPr>
        <p:spPr>
          <a:xfrm>
            <a:off x="457200" y="5300663"/>
            <a:ext cx="8229600" cy="825500"/>
          </a:xfrm>
        </p:spPr>
        <p:txBody>
          <a:bodyPr/>
          <a:lstStyle/>
          <a:p>
            <a:endParaRPr lang="en-US" dirty="0"/>
          </a:p>
        </p:txBody>
      </p:sp>
      <p:pic>
        <p:nvPicPr>
          <p:cNvPr id="8" name="Picture 7"/>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0" y="1553481"/>
            <a:ext cx="9144000" cy="3531811"/>
          </a:xfrm>
          <a:prstGeom prst="rect">
            <a:avLst/>
          </a:prstGeom>
        </p:spPr>
      </p:pic>
    </p:spTree>
    <p:extLst>
      <p:ext uri="{BB962C8B-B14F-4D97-AF65-F5344CB8AC3E}">
        <p14:creationId xmlns:p14="http://schemas.microsoft.com/office/powerpoint/2010/main" val="11746497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459038"/>
            <a:ext cx="8229600" cy="1143000"/>
          </a:xfrm>
        </p:spPr>
        <p:txBody>
          <a:bodyPr/>
          <a:lstStyle/>
          <a:p>
            <a:r>
              <a:rPr lang="en-US" smtClean="0"/>
              <a:t>Click to edit Master title style</a:t>
            </a:r>
            <a:endParaRPr lang="en-US"/>
          </a:p>
        </p:txBody>
      </p:sp>
      <p:sp>
        <p:nvSpPr>
          <p:cNvPr id="5" name="Slide Number Placeholder 4"/>
          <p:cNvSpPr>
            <a:spLocks noGrp="1"/>
          </p:cNvSpPr>
          <p:nvPr>
            <p:ph type="sldNum" sz="quarter" idx="12"/>
          </p:nvPr>
        </p:nvSpPr>
        <p:spPr/>
        <p:txBody>
          <a:bodyPr/>
          <a:lstStyle/>
          <a:p>
            <a:fld id="{0580405D-A643-224E-BD86-D482C39E2277}" type="slidenum">
              <a:rPr lang="en-US" smtClean="0"/>
              <a:pPr/>
              <a:t>‹#›</a:t>
            </a:fld>
            <a:endParaRPr lang="en-US" dirty="0"/>
          </a:p>
        </p:txBody>
      </p:sp>
      <p:sp>
        <p:nvSpPr>
          <p:cNvPr id="6" name="Footer Placeholder 4"/>
          <p:cNvSpPr>
            <a:spLocks noGrp="1"/>
          </p:cNvSpPr>
          <p:nvPr>
            <p:ph type="ftr" sz="quarter" idx="11"/>
          </p:nvPr>
        </p:nvSpPr>
        <p:spPr>
          <a:xfrm>
            <a:off x="457200" y="6356189"/>
            <a:ext cx="3704492" cy="365125"/>
          </a:xfrm>
          <a:prstGeom prst="rect">
            <a:avLst/>
          </a:prstGeom>
        </p:spPr>
        <p:txBody>
          <a:bodyPr/>
          <a:lstStyle/>
          <a:p>
            <a:r>
              <a:rPr lang="en-US" smtClean="0"/>
              <a:t>2017 Coastal Master Plan </a:t>
            </a:r>
            <a:endParaRPr lang="en-US" dirty="0"/>
          </a:p>
        </p:txBody>
      </p:sp>
    </p:spTree>
    <p:extLst>
      <p:ext uri="{BB962C8B-B14F-4D97-AF65-F5344CB8AC3E}">
        <p14:creationId xmlns:p14="http://schemas.microsoft.com/office/powerpoint/2010/main" val="5628346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Full Bleed Image + Title Option 1">
    <p:spTree>
      <p:nvGrpSpPr>
        <p:cNvPr id="1" name=""/>
        <p:cNvGrpSpPr/>
        <p:nvPr/>
      </p:nvGrpSpPr>
      <p:grpSpPr>
        <a:xfrm>
          <a:off x="0" y="0"/>
          <a:ext cx="0" cy="0"/>
          <a:chOff x="0" y="0"/>
          <a:chExt cx="0" cy="0"/>
        </a:xfrm>
      </p:grpSpPr>
      <p:pic>
        <p:nvPicPr>
          <p:cNvPr id="3" name="Picture 2" descr="Orleans Land Bridge 1.jpg"/>
          <p:cNvPicPr>
            <a:picLocks noChangeAspect="1"/>
          </p:cNvPicPr>
          <p:nvPr userDrawn="1"/>
        </p:nvPicPr>
        <p:blipFill rotWithShape="1">
          <a:blip r:embed="rId2">
            <a:extLst>
              <a:ext uri="{28A0092B-C50C-407E-A947-70E740481C1C}">
                <a14:useLocalDpi xmlns:a14="http://schemas.microsoft.com/office/drawing/2010/main" val="0"/>
              </a:ext>
            </a:extLst>
          </a:blip>
          <a:srcRect l="4354" r="8549" b="12903"/>
          <a:stretch/>
        </p:blipFill>
        <p:spPr>
          <a:xfrm>
            <a:off x="0" y="0"/>
            <a:ext cx="9144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63894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Full Bleed Image + Title Generic">
    <p:spTree>
      <p:nvGrpSpPr>
        <p:cNvPr id="1" name=""/>
        <p:cNvGrpSpPr/>
        <p:nvPr/>
      </p:nvGrpSpPr>
      <p:grpSpPr>
        <a:xfrm>
          <a:off x="0" y="0"/>
          <a:ext cx="0" cy="0"/>
          <a:chOff x="0" y="0"/>
          <a:chExt cx="0" cy="0"/>
        </a:xfrm>
      </p:grpSpPr>
      <p:sp>
        <p:nvSpPr>
          <p:cNvPr id="5" name="Picture Placeholder 2"/>
          <p:cNvSpPr>
            <a:spLocks noGrp="1"/>
          </p:cNvSpPr>
          <p:nvPr>
            <p:ph type="pic" idx="10"/>
          </p:nvPr>
        </p:nvSpPr>
        <p:spPr>
          <a:xfrm>
            <a:off x="0" y="-1"/>
            <a:ext cx="9144000" cy="625882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2" name="Title 1"/>
          <p:cNvSpPr>
            <a:spLocks noGrp="1"/>
          </p:cNvSpPr>
          <p:nvPr>
            <p:ph type="title"/>
          </p:nvPr>
        </p:nvSpPr>
        <p:spPr/>
        <p:txBody>
          <a:bodyPr/>
          <a:lstStyle/>
          <a:p>
            <a:r>
              <a:rPr lang="en-US" dirty="0" smtClean="0"/>
              <a:t>Click to edit Master title style</a:t>
            </a:r>
            <a:endParaRPr lang="en-US" dirty="0"/>
          </a:p>
        </p:txBody>
      </p:sp>
      <p:sp>
        <p:nvSpPr>
          <p:cNvPr id="6" name="Slide Number Placeholder 4"/>
          <p:cNvSpPr>
            <a:spLocks noGrp="1"/>
          </p:cNvSpPr>
          <p:nvPr>
            <p:ph type="sldNum" sz="quarter" idx="12"/>
          </p:nvPr>
        </p:nvSpPr>
        <p:spPr>
          <a:xfrm>
            <a:off x="6553200" y="6356350"/>
            <a:ext cx="2133600" cy="335651"/>
          </a:xfrm>
        </p:spPr>
        <p:txBody>
          <a:bodyPr/>
          <a:lstStyle/>
          <a:p>
            <a:fld id="{0580405D-A643-224E-BD86-D482C39E2277}" type="slidenum">
              <a:rPr lang="en-US" smtClean="0"/>
              <a:pPr/>
              <a:t>‹#›</a:t>
            </a:fld>
            <a:endParaRPr lang="en-US" dirty="0"/>
          </a:p>
        </p:txBody>
      </p:sp>
      <p:sp>
        <p:nvSpPr>
          <p:cNvPr id="7" name="Footer Placeholder 4"/>
          <p:cNvSpPr>
            <a:spLocks noGrp="1"/>
          </p:cNvSpPr>
          <p:nvPr>
            <p:ph type="ftr" sz="quarter" idx="11"/>
          </p:nvPr>
        </p:nvSpPr>
        <p:spPr>
          <a:xfrm>
            <a:off x="457200" y="6356189"/>
            <a:ext cx="3704492" cy="365125"/>
          </a:xfrm>
          <a:prstGeom prst="rect">
            <a:avLst/>
          </a:prstGeom>
        </p:spPr>
        <p:txBody>
          <a:bodyPr/>
          <a:lstStyle/>
          <a:p>
            <a:r>
              <a:rPr lang="en-US" smtClean="0"/>
              <a:t>2017 Coastal Master Plan </a:t>
            </a:r>
            <a:endParaRPr lang="en-US" dirty="0"/>
          </a:p>
        </p:txBody>
      </p:sp>
    </p:spTree>
    <p:extLst>
      <p:ext uri="{BB962C8B-B14F-4D97-AF65-F5344CB8AC3E}">
        <p14:creationId xmlns:p14="http://schemas.microsoft.com/office/powerpoint/2010/main" val="36779096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Full Bleed Image Option 1">
    <p:spTree>
      <p:nvGrpSpPr>
        <p:cNvPr id="1" name=""/>
        <p:cNvGrpSpPr/>
        <p:nvPr/>
      </p:nvGrpSpPr>
      <p:grpSpPr>
        <a:xfrm>
          <a:off x="0" y="0"/>
          <a:ext cx="0" cy="0"/>
          <a:chOff x="0" y="0"/>
          <a:chExt cx="0" cy="0"/>
        </a:xfrm>
      </p:grpSpPr>
      <p:pic>
        <p:nvPicPr>
          <p:cNvPr id="6" name="Picture 5" descr="Biloxi Marsh 2.jpg"/>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0838144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Full Bleed Image Generic">
    <p:spTree>
      <p:nvGrpSpPr>
        <p:cNvPr id="1" name=""/>
        <p:cNvGrpSpPr/>
        <p:nvPr/>
      </p:nvGrpSpPr>
      <p:grpSpPr>
        <a:xfrm>
          <a:off x="0" y="0"/>
          <a:ext cx="0" cy="0"/>
          <a:chOff x="0" y="0"/>
          <a:chExt cx="0" cy="0"/>
        </a:xfrm>
      </p:grpSpPr>
      <p:sp>
        <p:nvSpPr>
          <p:cNvPr id="6" name="TextBox 5"/>
          <p:cNvSpPr txBox="1"/>
          <p:nvPr userDrawn="1"/>
        </p:nvSpPr>
        <p:spPr>
          <a:xfrm>
            <a:off x="2001212" y="2724727"/>
            <a:ext cx="184666" cy="369332"/>
          </a:xfrm>
          <a:prstGeom prst="rect">
            <a:avLst/>
          </a:prstGeom>
          <a:noFill/>
        </p:spPr>
        <p:txBody>
          <a:bodyPr wrap="none" rtlCol="0">
            <a:spAutoFit/>
          </a:bodyPr>
          <a:lstStyle/>
          <a:p>
            <a:pPr defTabSz="457200"/>
            <a:endParaRPr lang="en-US" dirty="0">
              <a:solidFill>
                <a:srgbClr val="3D3D3D"/>
              </a:solidFill>
            </a:endParaRPr>
          </a:p>
        </p:txBody>
      </p:sp>
      <p:sp>
        <p:nvSpPr>
          <p:cNvPr id="8" name="Picture Placeholder 2"/>
          <p:cNvSpPr>
            <a:spLocks noGrp="1"/>
          </p:cNvSpPr>
          <p:nvPr>
            <p:ph type="pic" idx="10"/>
          </p:nvPr>
        </p:nvSpPr>
        <p:spPr>
          <a:xfrm>
            <a:off x="0" y="0"/>
            <a:ext cx="9144000" cy="6858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Tree>
    <p:extLst>
      <p:ext uri="{BB962C8B-B14F-4D97-AF65-F5344CB8AC3E}">
        <p14:creationId xmlns:p14="http://schemas.microsoft.com/office/powerpoint/2010/main" val="25683784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a:xfrm>
            <a:off x="457200" y="6356350"/>
            <a:ext cx="3704492" cy="365125"/>
          </a:xfrm>
          <a:prstGeom prst="rect">
            <a:avLst/>
          </a:prstGeom>
        </p:spPr>
        <p:txBody>
          <a:bodyPr/>
          <a:lstStyle/>
          <a:p>
            <a:r>
              <a:rPr lang="en-US" smtClean="0"/>
              <a:t>2017 Coastal Master Plan </a:t>
            </a:r>
            <a:endParaRPr lang="en-US" dirty="0"/>
          </a:p>
        </p:txBody>
      </p:sp>
      <p:sp>
        <p:nvSpPr>
          <p:cNvPr id="4" name="Slide Number Placeholder 3"/>
          <p:cNvSpPr>
            <a:spLocks noGrp="1"/>
          </p:cNvSpPr>
          <p:nvPr>
            <p:ph type="sldNum" sz="quarter" idx="12"/>
          </p:nvPr>
        </p:nvSpPr>
        <p:spPr/>
        <p:txBody>
          <a:bodyPr/>
          <a:lstStyle/>
          <a:p>
            <a:fld id="{0580405D-A643-224E-BD86-D482C39E2277}" type="slidenum">
              <a:rPr lang="en-US" smtClean="0"/>
              <a:pPr/>
              <a:t>‹#›</a:t>
            </a:fld>
            <a:endParaRPr lang="en-US" dirty="0"/>
          </a:p>
        </p:txBody>
      </p:sp>
    </p:spTree>
    <p:extLst>
      <p:ext uri="{BB962C8B-B14F-4D97-AF65-F5344CB8AC3E}">
        <p14:creationId xmlns:p14="http://schemas.microsoft.com/office/powerpoint/2010/main" val="39329230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dirty="0" smtClean="0"/>
              <a:t>Click to edit Master title style</a:t>
            </a:r>
            <a:endParaRPr lang="en-US" dirty="0"/>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Slide Number Placeholder 4"/>
          <p:cNvSpPr>
            <a:spLocks noGrp="1"/>
          </p:cNvSpPr>
          <p:nvPr>
            <p:ph type="sldNum" sz="quarter" idx="12"/>
          </p:nvPr>
        </p:nvSpPr>
        <p:spPr>
          <a:xfrm>
            <a:off x="6553200" y="6356350"/>
            <a:ext cx="2133600" cy="335651"/>
          </a:xfrm>
        </p:spPr>
        <p:txBody>
          <a:bodyPr/>
          <a:lstStyle/>
          <a:p>
            <a:fld id="{0580405D-A643-224E-BD86-D482C39E2277}" type="slidenum">
              <a:rPr lang="en-US" smtClean="0"/>
              <a:pPr/>
              <a:t>‹#›</a:t>
            </a:fld>
            <a:endParaRPr lang="en-US" dirty="0"/>
          </a:p>
        </p:txBody>
      </p:sp>
      <p:sp>
        <p:nvSpPr>
          <p:cNvPr id="9" name="Footer Placeholder 4"/>
          <p:cNvSpPr>
            <a:spLocks noGrp="1"/>
          </p:cNvSpPr>
          <p:nvPr>
            <p:ph type="ftr" sz="quarter" idx="11"/>
          </p:nvPr>
        </p:nvSpPr>
        <p:spPr>
          <a:xfrm>
            <a:off x="457200" y="6356189"/>
            <a:ext cx="3704492" cy="365125"/>
          </a:xfrm>
          <a:prstGeom prst="rect">
            <a:avLst/>
          </a:prstGeom>
        </p:spPr>
        <p:txBody>
          <a:bodyPr/>
          <a:lstStyle/>
          <a:p>
            <a:r>
              <a:rPr lang="en-US" smtClean="0"/>
              <a:t>2017 Coastal Master Plan </a:t>
            </a:r>
            <a:endParaRPr lang="en-US" dirty="0"/>
          </a:p>
        </p:txBody>
      </p:sp>
      <p:sp>
        <p:nvSpPr>
          <p:cNvPr id="6" name="Content Placeholder 5"/>
          <p:cNvSpPr>
            <a:spLocks noGrp="1"/>
          </p:cNvSpPr>
          <p:nvPr>
            <p:ph sz="quarter" idx="13"/>
          </p:nvPr>
        </p:nvSpPr>
        <p:spPr>
          <a:xfrm>
            <a:off x="3627967" y="273050"/>
            <a:ext cx="5111750" cy="5853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6154130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Slide Number Placeholder 4"/>
          <p:cNvSpPr>
            <a:spLocks noGrp="1"/>
          </p:cNvSpPr>
          <p:nvPr>
            <p:ph type="sldNum" sz="quarter" idx="12"/>
          </p:nvPr>
        </p:nvSpPr>
        <p:spPr>
          <a:xfrm>
            <a:off x="6553200" y="6356350"/>
            <a:ext cx="2133600" cy="335651"/>
          </a:xfrm>
        </p:spPr>
        <p:txBody>
          <a:bodyPr/>
          <a:lstStyle/>
          <a:p>
            <a:fld id="{0580405D-A643-224E-BD86-D482C39E2277}" type="slidenum">
              <a:rPr lang="en-US" smtClean="0"/>
              <a:pPr/>
              <a:t>‹#›</a:t>
            </a:fld>
            <a:endParaRPr lang="en-US" dirty="0"/>
          </a:p>
        </p:txBody>
      </p:sp>
      <p:sp>
        <p:nvSpPr>
          <p:cNvPr id="9" name="Footer Placeholder 4"/>
          <p:cNvSpPr>
            <a:spLocks noGrp="1"/>
          </p:cNvSpPr>
          <p:nvPr>
            <p:ph type="ftr" sz="quarter" idx="11"/>
          </p:nvPr>
        </p:nvSpPr>
        <p:spPr>
          <a:xfrm>
            <a:off x="457200" y="6356189"/>
            <a:ext cx="3704492" cy="365125"/>
          </a:xfrm>
          <a:prstGeom prst="rect">
            <a:avLst/>
          </a:prstGeom>
        </p:spPr>
        <p:txBody>
          <a:bodyPr/>
          <a:lstStyle/>
          <a:p>
            <a:r>
              <a:rPr lang="en-US" smtClean="0"/>
              <a:t>2017 Coastal Master Plan </a:t>
            </a:r>
            <a:endParaRPr lang="en-US" dirty="0"/>
          </a:p>
        </p:txBody>
      </p:sp>
    </p:spTree>
    <p:extLst>
      <p:ext uri="{BB962C8B-B14F-4D97-AF65-F5344CB8AC3E}">
        <p14:creationId xmlns:p14="http://schemas.microsoft.com/office/powerpoint/2010/main" val="5881084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1_Thank You Slide">
    <p:spTree>
      <p:nvGrpSpPr>
        <p:cNvPr id="1" name=""/>
        <p:cNvGrpSpPr/>
        <p:nvPr/>
      </p:nvGrpSpPr>
      <p:grpSpPr>
        <a:xfrm>
          <a:off x="0" y="0"/>
          <a:ext cx="0" cy="0"/>
          <a:chOff x="0" y="0"/>
          <a:chExt cx="0" cy="0"/>
        </a:xfrm>
      </p:grpSpPr>
      <p:sp>
        <p:nvSpPr>
          <p:cNvPr id="11" name="Rectangle 10"/>
          <p:cNvSpPr/>
          <p:nvPr userDrawn="1"/>
        </p:nvSpPr>
        <p:spPr>
          <a:xfrm>
            <a:off x="0" y="0"/>
            <a:ext cx="9144000" cy="4325266"/>
          </a:xfrm>
          <a:prstGeom prst="rect">
            <a:avLst/>
          </a:prstGeom>
          <a:solidFill>
            <a:schemeClr val="accent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dirty="0">
              <a:solidFill>
                <a:prstClr val="white"/>
              </a:solidFill>
            </a:endParaRPr>
          </a:p>
        </p:txBody>
      </p:sp>
      <p:sp>
        <p:nvSpPr>
          <p:cNvPr id="10" name="Text Placeholder 9"/>
          <p:cNvSpPr>
            <a:spLocks noGrp="1"/>
          </p:cNvSpPr>
          <p:nvPr>
            <p:ph type="body" sz="quarter" idx="10" hasCustomPrompt="1"/>
          </p:nvPr>
        </p:nvSpPr>
        <p:spPr>
          <a:xfrm>
            <a:off x="1354207" y="6331074"/>
            <a:ext cx="6474717" cy="474825"/>
          </a:xfrm>
        </p:spPr>
        <p:txBody>
          <a:bodyPr>
            <a:normAutofit/>
          </a:bodyPr>
          <a:lstStyle>
            <a:lvl1pPr marL="0" indent="0" algn="ctr">
              <a:buNone/>
              <a:defRPr sz="1800" b="1">
                <a:solidFill>
                  <a:schemeClr val="bg1"/>
                </a:solidFill>
                <a:latin typeface="+mn-lt"/>
              </a:defRPr>
            </a:lvl1pPr>
          </a:lstStyle>
          <a:p>
            <a:pPr lvl="0"/>
            <a:r>
              <a:rPr lang="en-US" dirty="0" smtClean="0"/>
              <a:t>Presenter Name | Email Address</a:t>
            </a:r>
            <a:endParaRPr lang="en-US" dirty="0"/>
          </a:p>
        </p:txBody>
      </p:sp>
      <p:sp>
        <p:nvSpPr>
          <p:cNvPr id="9" name="Rectangle 8"/>
          <p:cNvSpPr/>
          <p:nvPr userDrawn="1"/>
        </p:nvSpPr>
        <p:spPr>
          <a:xfrm>
            <a:off x="0" y="-1"/>
            <a:ext cx="9144000" cy="683847"/>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r>
              <a:rPr lang="en-US" dirty="0">
                <a:solidFill>
                  <a:srgbClr val="5C82B4"/>
                </a:solidFill>
              </a:rPr>
              <a:t>2017 COASTAL MASTER PLAN</a:t>
            </a:r>
          </a:p>
        </p:txBody>
      </p:sp>
      <p:pic>
        <p:nvPicPr>
          <p:cNvPr id="12" name="Picture 11" descr="CPRA_circle_logo.png"/>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7924512" y="61543"/>
            <a:ext cx="570201" cy="570201"/>
          </a:xfrm>
          <a:prstGeom prst="rect">
            <a:avLst/>
          </a:prstGeom>
        </p:spPr>
      </p:pic>
      <p:pic>
        <p:nvPicPr>
          <p:cNvPr id="13" name="Picture 12" descr="Seal_of_Louisiana_2010.png"/>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722313" y="71031"/>
            <a:ext cx="541174" cy="541174"/>
          </a:xfrm>
          <a:prstGeom prst="rect">
            <a:avLst/>
          </a:prstGeom>
        </p:spPr>
      </p:pic>
      <p:pic>
        <p:nvPicPr>
          <p:cNvPr id="8" name="Picture 7"/>
          <p:cNvPicPr>
            <a:picLocks noChangeAspect="1"/>
          </p:cNvPicPr>
          <p:nvPr userDrawn="1"/>
        </p:nvPicPr>
        <p:blipFill rotWithShape="1">
          <a:blip r:embed="rId4" cstate="email">
            <a:extLst>
              <a:ext uri="{28A0092B-C50C-407E-A947-70E740481C1C}">
                <a14:useLocalDpi xmlns:a14="http://schemas.microsoft.com/office/drawing/2010/main"/>
              </a:ext>
            </a:extLst>
          </a:blip>
          <a:srcRect/>
          <a:stretch/>
        </p:blipFill>
        <p:spPr>
          <a:xfrm>
            <a:off x="1" y="1371012"/>
            <a:ext cx="9144000" cy="3634152"/>
          </a:xfrm>
          <a:prstGeom prst="rect">
            <a:avLst/>
          </a:prstGeom>
          <a:ln>
            <a:noFill/>
          </a:ln>
          <a:effectLst/>
        </p:spPr>
      </p:pic>
      <p:sp>
        <p:nvSpPr>
          <p:cNvPr id="2" name="TextBox 1"/>
          <p:cNvSpPr txBox="1"/>
          <p:nvPr userDrawn="1"/>
        </p:nvSpPr>
        <p:spPr>
          <a:xfrm>
            <a:off x="1" y="4776372"/>
            <a:ext cx="9143999" cy="646331"/>
          </a:xfrm>
          <a:prstGeom prst="rect">
            <a:avLst/>
          </a:prstGeom>
          <a:noFill/>
        </p:spPr>
        <p:txBody>
          <a:bodyPr wrap="square" rtlCol="0">
            <a:spAutoFit/>
          </a:bodyPr>
          <a:lstStyle/>
          <a:p>
            <a:pPr algn="ctr" defTabSz="457200"/>
            <a:r>
              <a:rPr lang="en-US" sz="3600" b="1" dirty="0">
                <a:solidFill>
                  <a:srgbClr val="3D3D3D"/>
                </a:solidFill>
              </a:rPr>
              <a:t>Questions?</a:t>
            </a:r>
          </a:p>
        </p:txBody>
      </p:sp>
    </p:spTree>
    <p:extLst>
      <p:ext uri="{BB962C8B-B14F-4D97-AF65-F5344CB8AC3E}">
        <p14:creationId xmlns:p14="http://schemas.microsoft.com/office/powerpoint/2010/main" val="33430721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hank You Slide">
    <p:spTree>
      <p:nvGrpSpPr>
        <p:cNvPr id="1" name=""/>
        <p:cNvGrpSpPr/>
        <p:nvPr/>
      </p:nvGrpSpPr>
      <p:grpSpPr>
        <a:xfrm>
          <a:off x="0" y="0"/>
          <a:ext cx="0" cy="0"/>
          <a:chOff x="0" y="0"/>
          <a:chExt cx="0" cy="0"/>
        </a:xfrm>
      </p:grpSpPr>
      <p:sp>
        <p:nvSpPr>
          <p:cNvPr id="11" name="Rectangle 10"/>
          <p:cNvSpPr/>
          <p:nvPr userDrawn="1"/>
        </p:nvSpPr>
        <p:spPr>
          <a:xfrm>
            <a:off x="0" y="-1"/>
            <a:ext cx="9144000" cy="4767987"/>
          </a:xfrm>
          <a:prstGeom prst="rect">
            <a:avLst/>
          </a:prstGeom>
          <a:solidFill>
            <a:schemeClr val="accent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dirty="0">
              <a:solidFill>
                <a:prstClr val="white"/>
              </a:solidFill>
            </a:endParaRPr>
          </a:p>
        </p:txBody>
      </p:sp>
      <p:sp>
        <p:nvSpPr>
          <p:cNvPr id="6" name="TextBox 5"/>
          <p:cNvSpPr txBox="1"/>
          <p:nvPr userDrawn="1"/>
        </p:nvSpPr>
        <p:spPr>
          <a:xfrm>
            <a:off x="0" y="2377179"/>
            <a:ext cx="9144000" cy="2252924"/>
          </a:xfrm>
          <a:prstGeom prst="rect">
            <a:avLst/>
          </a:prstGeom>
          <a:noFill/>
        </p:spPr>
        <p:txBody>
          <a:bodyPr wrap="square" rtlCol="0">
            <a:spAutoFit/>
          </a:bodyPr>
          <a:lstStyle/>
          <a:p>
            <a:pPr algn="ctr" defTabSz="457200">
              <a:lnSpc>
                <a:spcPct val="140000"/>
              </a:lnSpc>
            </a:pPr>
            <a:r>
              <a:rPr lang="en-US" sz="6600" dirty="0">
                <a:solidFill>
                  <a:prstClr val="white"/>
                </a:solidFill>
              </a:rPr>
              <a:t>THANK YOU</a:t>
            </a:r>
          </a:p>
          <a:p>
            <a:pPr algn="ctr" defTabSz="457200">
              <a:lnSpc>
                <a:spcPct val="140000"/>
              </a:lnSpc>
            </a:pPr>
            <a:r>
              <a:rPr lang="en-US" sz="3600" b="1" dirty="0">
                <a:solidFill>
                  <a:prstClr val="white"/>
                </a:solidFill>
              </a:rPr>
              <a:t>coastal.la.gov</a:t>
            </a:r>
          </a:p>
        </p:txBody>
      </p:sp>
      <p:sp>
        <p:nvSpPr>
          <p:cNvPr id="10" name="Text Placeholder 9"/>
          <p:cNvSpPr>
            <a:spLocks noGrp="1"/>
          </p:cNvSpPr>
          <p:nvPr>
            <p:ph type="body" sz="quarter" idx="10" hasCustomPrompt="1"/>
          </p:nvPr>
        </p:nvSpPr>
        <p:spPr>
          <a:xfrm>
            <a:off x="1354207" y="4865688"/>
            <a:ext cx="6474717" cy="474825"/>
          </a:xfrm>
        </p:spPr>
        <p:txBody>
          <a:bodyPr>
            <a:normAutofit/>
          </a:bodyPr>
          <a:lstStyle>
            <a:lvl1pPr marL="0" indent="0" algn="ctr">
              <a:buNone/>
              <a:defRPr sz="1800" b="1">
                <a:solidFill>
                  <a:srgbClr val="8B8B8B"/>
                </a:solidFill>
                <a:latin typeface="+mn-lt"/>
              </a:defRPr>
            </a:lvl1pPr>
          </a:lstStyle>
          <a:p>
            <a:pPr lvl="0"/>
            <a:r>
              <a:rPr lang="en-US" dirty="0" smtClean="0"/>
              <a:t>Presenter Name | Email Address</a:t>
            </a:r>
            <a:endParaRPr lang="en-US" dirty="0"/>
          </a:p>
        </p:txBody>
      </p:sp>
      <p:sp>
        <p:nvSpPr>
          <p:cNvPr id="9" name="Rectangle 8"/>
          <p:cNvSpPr/>
          <p:nvPr userDrawn="1"/>
        </p:nvSpPr>
        <p:spPr>
          <a:xfrm>
            <a:off x="0" y="-1"/>
            <a:ext cx="9144000" cy="683847"/>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r>
              <a:rPr lang="en-US" dirty="0">
                <a:solidFill>
                  <a:srgbClr val="5C82B4"/>
                </a:solidFill>
              </a:rPr>
              <a:t>2017 COASTAL MASTER PLAN</a:t>
            </a:r>
          </a:p>
        </p:txBody>
      </p:sp>
      <p:pic>
        <p:nvPicPr>
          <p:cNvPr id="12" name="Picture 11" descr="CPRA_circle_logo.png"/>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7924512" y="61543"/>
            <a:ext cx="570201" cy="570201"/>
          </a:xfrm>
          <a:prstGeom prst="rect">
            <a:avLst/>
          </a:prstGeom>
        </p:spPr>
      </p:pic>
      <p:pic>
        <p:nvPicPr>
          <p:cNvPr id="13" name="Picture 12" descr="Seal_of_Louisiana_2010.png"/>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722313" y="71031"/>
            <a:ext cx="541174" cy="541174"/>
          </a:xfrm>
          <a:prstGeom prst="rect">
            <a:avLst/>
          </a:prstGeom>
        </p:spPr>
      </p:pic>
    </p:spTree>
    <p:extLst>
      <p:ext uri="{BB962C8B-B14F-4D97-AF65-F5344CB8AC3E}">
        <p14:creationId xmlns:p14="http://schemas.microsoft.com/office/powerpoint/2010/main" val="37775402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304800" y="1524000"/>
            <a:ext cx="8610600" cy="4876800"/>
          </a:xfrm>
        </p:spPr>
        <p:txBody>
          <a:bodyPr/>
          <a:lstStyle>
            <a:lvl1pPr>
              <a:buClr>
                <a:srgbClr val="7C93A0"/>
              </a:buClr>
              <a:defRPr b="0">
                <a:solidFill>
                  <a:schemeClr val="tx1">
                    <a:lumMod val="85000"/>
                    <a:lumOff val="15000"/>
                  </a:schemeClr>
                </a:solidFill>
                <a:latin typeface="Franklin Gothic Book" pitchFamily="34" charset="0"/>
              </a:defRPr>
            </a:lvl1pPr>
            <a:lvl2pPr>
              <a:buClr>
                <a:srgbClr val="7C93A0"/>
              </a:buClr>
              <a:defRPr b="0">
                <a:solidFill>
                  <a:schemeClr val="tx1">
                    <a:lumMod val="85000"/>
                    <a:lumOff val="15000"/>
                  </a:schemeClr>
                </a:solidFill>
                <a:latin typeface="Franklin Gothic Book" pitchFamily="34" charset="0"/>
              </a:defRPr>
            </a:lvl2pPr>
            <a:lvl3pPr>
              <a:buClr>
                <a:srgbClr val="7C93A0"/>
              </a:buClr>
              <a:defRPr b="0">
                <a:solidFill>
                  <a:schemeClr val="tx1">
                    <a:lumMod val="85000"/>
                    <a:lumOff val="15000"/>
                  </a:schemeClr>
                </a:solidFill>
                <a:latin typeface="Franklin Gothic Book" pitchFamily="34" charset="0"/>
              </a:defRPr>
            </a:lvl3pPr>
            <a:lvl4pPr>
              <a:buClr>
                <a:srgbClr val="7C93A0"/>
              </a:buClr>
              <a:defRPr b="0">
                <a:solidFill>
                  <a:schemeClr val="tx1">
                    <a:lumMod val="85000"/>
                    <a:lumOff val="15000"/>
                  </a:schemeClr>
                </a:solidFill>
                <a:latin typeface="Franklin Gothic Book" pitchFamily="34" charset="0"/>
              </a:defRPr>
            </a:lvl4pPr>
            <a:lvl5pPr>
              <a:buClr>
                <a:srgbClr val="7C93A0"/>
              </a:buClr>
              <a:defRPr b="0">
                <a:solidFill>
                  <a:schemeClr val="tx1">
                    <a:lumMod val="95000"/>
                    <a:lumOff val="5000"/>
                  </a:schemeClr>
                </a:solidFill>
                <a:latin typeface="Franklin Gothic Book" pitchFamily="34" charset="0"/>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p:txBody>
      </p:sp>
      <p:sp>
        <p:nvSpPr>
          <p:cNvPr id="9" name="Rectangle 4"/>
          <p:cNvSpPr>
            <a:spLocks noGrp="1" noChangeArrowheads="1"/>
          </p:cNvSpPr>
          <p:nvPr>
            <p:ph type="title"/>
          </p:nvPr>
        </p:nvSpPr>
        <p:spPr bwMode="auto">
          <a:xfrm>
            <a:off x="304799" y="457200"/>
            <a:ext cx="8610601" cy="914400"/>
          </a:xfrm>
          <a:prstGeom prst="rect">
            <a:avLst/>
          </a:prstGeom>
          <a:noFill/>
          <a:ln w="9525">
            <a:noFill/>
            <a:miter lim="800000"/>
            <a:headEnd/>
            <a:tailEnd/>
          </a:ln>
          <a:effectLst/>
        </p:spPr>
        <p:txBody>
          <a:bodyPr/>
          <a:lstStyle>
            <a:lvl1pPr>
              <a:defRPr>
                <a:solidFill>
                  <a:schemeClr val="tx1">
                    <a:lumMod val="85000"/>
                    <a:lumOff val="15000"/>
                  </a:schemeClr>
                </a:solidFill>
                <a:latin typeface="Franklin Gothic Demi" pitchFamily="34" charset="0"/>
              </a:defRPr>
            </a:lvl1pPr>
          </a:lstStyle>
          <a:p>
            <a:pPr lvl="0"/>
            <a:r>
              <a:rPr lang="en-US" dirty="0" smtClean="0"/>
              <a:t>Click to edit Master title style</a:t>
            </a:r>
          </a:p>
        </p:txBody>
      </p:sp>
      <p:sp>
        <p:nvSpPr>
          <p:cNvPr id="4" name="Slide Number Placeholder 10"/>
          <p:cNvSpPr>
            <a:spLocks noGrp="1"/>
          </p:cNvSpPr>
          <p:nvPr>
            <p:ph type="sldNum" sz="quarter" idx="10"/>
          </p:nvPr>
        </p:nvSpPr>
        <p:spPr/>
        <p:txBody>
          <a:bodyPr/>
          <a:lstStyle>
            <a:lvl1pPr algn="r">
              <a:defRPr sz="800">
                <a:solidFill>
                  <a:srgbClr val="B7B7A9"/>
                </a:solidFill>
                <a:latin typeface="Franklin Gothic Book" pitchFamily="34" charset="0"/>
              </a:defRPr>
            </a:lvl1pPr>
          </a:lstStyle>
          <a:p>
            <a:pPr>
              <a:defRPr/>
            </a:pPr>
            <a:fld id="{DFB488E2-E5C4-44B9-9C41-A4C42F9ACAEC}" type="slidenum">
              <a:rPr lang="en-US"/>
              <a:pPr>
                <a:defRPr/>
              </a:pPr>
              <a:t>‹#›</a:t>
            </a:fld>
            <a:endParaRPr lang="en-US" dirty="0"/>
          </a:p>
        </p:txBody>
      </p:sp>
      <p:sp>
        <p:nvSpPr>
          <p:cNvPr id="5" name="Footer Placeholder 9"/>
          <p:cNvSpPr>
            <a:spLocks noGrp="1"/>
          </p:cNvSpPr>
          <p:nvPr>
            <p:ph type="ftr" sz="quarter" idx="11"/>
          </p:nvPr>
        </p:nvSpPr>
        <p:spPr/>
        <p:txBody>
          <a:bodyPr/>
          <a:lstStyle>
            <a:lvl1pPr algn="l">
              <a:defRPr sz="1000">
                <a:solidFill>
                  <a:srgbClr val="B7B7A9"/>
                </a:solidFill>
                <a:latin typeface="Franklin Gothic Book" pitchFamily="34" charset="0"/>
              </a:defRPr>
            </a:lvl1pPr>
          </a:lstStyle>
          <a:p>
            <a:pPr>
              <a:defRPr/>
            </a:pPr>
            <a:r>
              <a:rPr lang="en-US" smtClean="0"/>
              <a:t>2017 Coastal Master Plan </a:t>
            </a:r>
            <a:endParaRPr lang="en-US" dirty="0"/>
          </a:p>
        </p:txBody>
      </p:sp>
    </p:spTree>
    <p:extLst>
      <p:ext uri="{BB962C8B-B14F-4D97-AF65-F5344CB8AC3E}">
        <p14:creationId xmlns:p14="http://schemas.microsoft.com/office/powerpoint/2010/main" val="3011812782"/>
      </p:ext>
    </p:extLst>
  </p:cSld>
  <p:clrMapOvr>
    <a:masterClrMapping/>
  </p:clrMapOvr>
  <p:transition/>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2_Title Slide Generic">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722313" y="4406900"/>
            <a:ext cx="7772400" cy="1362075"/>
          </a:xfrm>
        </p:spPr>
        <p:txBody>
          <a:bodyPr anchor="t"/>
          <a:lstStyle>
            <a:lvl1pPr algn="l">
              <a:defRPr sz="4000" b="1" cap="all"/>
            </a:lvl1pPr>
          </a:lstStyle>
          <a:p>
            <a:r>
              <a:rPr lang="en-US" dirty="0" smtClean="0"/>
              <a:t>Slideshow Title</a:t>
            </a:r>
            <a:endParaRPr lang="en-US" dirty="0"/>
          </a:p>
        </p:txBody>
      </p:sp>
      <p:sp>
        <p:nvSpPr>
          <p:cNvPr id="3" name="Text Placeholder 2"/>
          <p:cNvSpPr>
            <a:spLocks noGrp="1"/>
          </p:cNvSpPr>
          <p:nvPr>
            <p:ph type="body" idx="1" hasCustomPrompt="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smtClean="0"/>
              <a:t>Presentation Subtitle</a:t>
            </a:r>
          </a:p>
        </p:txBody>
      </p:sp>
      <p:sp>
        <p:nvSpPr>
          <p:cNvPr id="10" name="Picture Placeholder 2"/>
          <p:cNvSpPr>
            <a:spLocks noGrp="1"/>
          </p:cNvSpPr>
          <p:nvPr>
            <p:ph type="pic" idx="10"/>
          </p:nvPr>
        </p:nvSpPr>
        <p:spPr>
          <a:xfrm>
            <a:off x="0" y="683845"/>
            <a:ext cx="9144000" cy="284796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US" dirty="0"/>
          </a:p>
        </p:txBody>
      </p:sp>
      <p:sp>
        <p:nvSpPr>
          <p:cNvPr id="14" name="Text Placeholder 13"/>
          <p:cNvSpPr>
            <a:spLocks noGrp="1"/>
          </p:cNvSpPr>
          <p:nvPr>
            <p:ph type="body" sz="quarter" idx="11" hasCustomPrompt="1"/>
          </p:nvPr>
        </p:nvSpPr>
        <p:spPr>
          <a:xfrm>
            <a:off x="1354207" y="6330117"/>
            <a:ext cx="6474717" cy="410655"/>
          </a:xfrm>
        </p:spPr>
        <p:txBody>
          <a:bodyPr>
            <a:normAutofit/>
          </a:bodyPr>
          <a:lstStyle>
            <a:lvl1pPr marL="0" indent="0" algn="ctr">
              <a:buNone/>
              <a:defRPr sz="1800" b="1">
                <a:solidFill>
                  <a:srgbClr val="FFFFFF"/>
                </a:solidFill>
                <a:latin typeface="+mn-lt"/>
              </a:defRPr>
            </a:lvl1pPr>
          </a:lstStyle>
          <a:p>
            <a:pPr lvl="0"/>
            <a:r>
              <a:rPr lang="en-US" dirty="0" smtClean="0"/>
              <a:t>Presenter Name | Presentation Date</a:t>
            </a:r>
            <a:endParaRPr lang="en-US" dirty="0"/>
          </a:p>
        </p:txBody>
      </p:sp>
      <p:sp>
        <p:nvSpPr>
          <p:cNvPr id="9" name="Rectangle 8"/>
          <p:cNvSpPr/>
          <p:nvPr userDrawn="1"/>
        </p:nvSpPr>
        <p:spPr>
          <a:xfrm>
            <a:off x="0" y="-1"/>
            <a:ext cx="9144000" cy="683847"/>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r>
              <a:rPr lang="en-US" dirty="0" smtClean="0">
                <a:solidFill>
                  <a:srgbClr val="5C82B4"/>
                </a:solidFill>
              </a:rPr>
              <a:t>2017 COASTAL MASTER PLAN</a:t>
            </a:r>
            <a:endParaRPr lang="en-US" dirty="0">
              <a:solidFill>
                <a:srgbClr val="5C82B4"/>
              </a:solidFill>
            </a:endParaRPr>
          </a:p>
        </p:txBody>
      </p:sp>
      <p:pic>
        <p:nvPicPr>
          <p:cNvPr id="13" name="Picture 12" descr="CPRA_circle_logo.png"/>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7924512" y="61543"/>
            <a:ext cx="570201" cy="570201"/>
          </a:xfrm>
          <a:prstGeom prst="rect">
            <a:avLst/>
          </a:prstGeom>
        </p:spPr>
      </p:pic>
      <p:pic>
        <p:nvPicPr>
          <p:cNvPr id="15" name="Picture 14" descr="Seal_of_Louisiana_2010.png"/>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722313" y="71031"/>
            <a:ext cx="541174" cy="541174"/>
          </a:xfrm>
          <a:prstGeom prst="rect">
            <a:avLst/>
          </a:prstGeom>
        </p:spPr>
      </p:pic>
    </p:spTree>
    <p:extLst>
      <p:ext uri="{BB962C8B-B14F-4D97-AF65-F5344CB8AC3E}">
        <p14:creationId xmlns:p14="http://schemas.microsoft.com/office/powerpoint/2010/main" val="40273828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itle Slide Option 1">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0" y="-1"/>
            <a:ext cx="9144000" cy="3531811"/>
          </a:xfrm>
          <a:prstGeom prst="rect">
            <a:avLst/>
          </a:prstGeom>
        </p:spPr>
      </p:pic>
      <p:sp>
        <p:nvSpPr>
          <p:cNvPr id="11" name="Rectangle 10"/>
          <p:cNvSpPr/>
          <p:nvPr userDrawn="1"/>
        </p:nvSpPr>
        <p:spPr>
          <a:xfrm>
            <a:off x="0" y="-1"/>
            <a:ext cx="9144000" cy="683847"/>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r>
              <a:rPr lang="en-US" dirty="0" smtClean="0">
                <a:solidFill>
                  <a:srgbClr val="5C82B4"/>
                </a:solidFill>
              </a:rPr>
              <a:t>2017 COASTAL MASTER PLAN</a:t>
            </a:r>
            <a:endParaRPr lang="en-US" dirty="0">
              <a:solidFill>
                <a:srgbClr val="5C82B4"/>
              </a:solidFill>
            </a:endParaRPr>
          </a:p>
        </p:txBody>
      </p:sp>
      <p:sp>
        <p:nvSpPr>
          <p:cNvPr id="2" name="Title 1"/>
          <p:cNvSpPr>
            <a:spLocks noGrp="1"/>
          </p:cNvSpPr>
          <p:nvPr>
            <p:ph type="title" hasCustomPrompt="1"/>
          </p:nvPr>
        </p:nvSpPr>
        <p:spPr>
          <a:xfrm>
            <a:off x="722313" y="4406901"/>
            <a:ext cx="7772400" cy="1260122"/>
          </a:xfrm>
        </p:spPr>
        <p:txBody>
          <a:bodyPr anchor="t"/>
          <a:lstStyle>
            <a:lvl1pPr algn="l">
              <a:defRPr sz="4000" b="1" cap="all"/>
            </a:lvl1pPr>
          </a:lstStyle>
          <a:p>
            <a:r>
              <a:rPr lang="en-US" dirty="0" smtClean="0"/>
              <a:t>Slideshow Title</a:t>
            </a:r>
            <a:br>
              <a:rPr lang="en-US" dirty="0" smtClean="0"/>
            </a:br>
            <a:r>
              <a:rPr lang="en-US" dirty="0" smtClean="0"/>
              <a:t/>
            </a:r>
            <a:br>
              <a:rPr lang="en-US" dirty="0" smtClean="0"/>
            </a:br>
            <a:endParaRPr lang="en-US" dirty="0"/>
          </a:p>
        </p:txBody>
      </p:sp>
      <p:sp>
        <p:nvSpPr>
          <p:cNvPr id="3" name="Text Placeholder 2"/>
          <p:cNvSpPr>
            <a:spLocks noGrp="1"/>
          </p:cNvSpPr>
          <p:nvPr>
            <p:ph type="body" idx="1" hasCustomPrompt="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smtClean="0"/>
              <a:t>Presentation Subtitle</a:t>
            </a:r>
          </a:p>
        </p:txBody>
      </p:sp>
      <p:pic>
        <p:nvPicPr>
          <p:cNvPr id="9" name="Picture 8" descr="CPRA_circle_logo.png"/>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7924512" y="61543"/>
            <a:ext cx="570201" cy="570201"/>
          </a:xfrm>
          <a:prstGeom prst="rect">
            <a:avLst/>
          </a:prstGeom>
        </p:spPr>
      </p:pic>
      <p:pic>
        <p:nvPicPr>
          <p:cNvPr id="10" name="Picture 9" descr="Seal_of_Louisiana_2010.png"/>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722313" y="71031"/>
            <a:ext cx="541174" cy="541174"/>
          </a:xfrm>
          <a:prstGeom prst="rect">
            <a:avLst/>
          </a:prstGeom>
        </p:spPr>
      </p:pic>
      <p:sp>
        <p:nvSpPr>
          <p:cNvPr id="8" name="Text Placeholder 13"/>
          <p:cNvSpPr>
            <a:spLocks noGrp="1"/>
          </p:cNvSpPr>
          <p:nvPr>
            <p:ph type="body" sz="quarter" idx="11" hasCustomPrompt="1"/>
          </p:nvPr>
        </p:nvSpPr>
        <p:spPr>
          <a:xfrm>
            <a:off x="1354207" y="6330117"/>
            <a:ext cx="6474717" cy="410655"/>
          </a:xfrm>
        </p:spPr>
        <p:txBody>
          <a:bodyPr>
            <a:normAutofit/>
          </a:bodyPr>
          <a:lstStyle>
            <a:lvl1pPr marL="0" indent="0" algn="ctr">
              <a:buNone/>
              <a:defRPr sz="1800" b="1">
                <a:solidFill>
                  <a:srgbClr val="FFFFFF"/>
                </a:solidFill>
                <a:latin typeface="+mn-lt"/>
              </a:defRPr>
            </a:lvl1pPr>
          </a:lstStyle>
          <a:p>
            <a:pPr lvl="0"/>
            <a:r>
              <a:rPr lang="en-US" dirty="0" smtClean="0"/>
              <a:t>Presenter Name | Presentation Date</a:t>
            </a:r>
            <a:endParaRPr lang="en-US" dirty="0"/>
          </a:p>
        </p:txBody>
      </p:sp>
    </p:spTree>
    <p:extLst>
      <p:ext uri="{BB962C8B-B14F-4D97-AF65-F5344CB8AC3E}">
        <p14:creationId xmlns:p14="http://schemas.microsoft.com/office/powerpoint/2010/main" val="18489135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Title Slide Option 2">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722313" y="2159695"/>
            <a:ext cx="7772400" cy="1362075"/>
          </a:xfrm>
        </p:spPr>
        <p:txBody>
          <a:bodyPr anchor="t"/>
          <a:lstStyle>
            <a:lvl1pPr algn="l">
              <a:defRPr sz="4000" b="1" cap="all"/>
            </a:lvl1pPr>
          </a:lstStyle>
          <a:p>
            <a:r>
              <a:rPr lang="en-US" dirty="0" smtClean="0"/>
              <a:t>Slideshow Title</a:t>
            </a:r>
            <a:endParaRPr lang="en-US" dirty="0"/>
          </a:p>
        </p:txBody>
      </p:sp>
      <p:sp>
        <p:nvSpPr>
          <p:cNvPr id="3" name="Text Placeholder 2"/>
          <p:cNvSpPr>
            <a:spLocks noGrp="1"/>
          </p:cNvSpPr>
          <p:nvPr>
            <p:ph type="body" idx="1" hasCustomPrompt="1"/>
          </p:nvPr>
        </p:nvSpPr>
        <p:spPr>
          <a:xfrm>
            <a:off x="722313" y="2440477"/>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smtClean="0"/>
              <a:t>Presentation Subtitle</a:t>
            </a:r>
          </a:p>
        </p:txBody>
      </p:sp>
      <p:sp>
        <p:nvSpPr>
          <p:cNvPr id="9" name="Text Placeholder 13"/>
          <p:cNvSpPr>
            <a:spLocks noGrp="1"/>
          </p:cNvSpPr>
          <p:nvPr>
            <p:ph type="body" sz="quarter" idx="11" hasCustomPrompt="1"/>
          </p:nvPr>
        </p:nvSpPr>
        <p:spPr>
          <a:xfrm>
            <a:off x="1354207" y="6330117"/>
            <a:ext cx="6474717" cy="410655"/>
          </a:xfrm>
        </p:spPr>
        <p:txBody>
          <a:bodyPr>
            <a:normAutofit/>
          </a:bodyPr>
          <a:lstStyle>
            <a:lvl1pPr marL="0" indent="0" algn="ctr">
              <a:buNone/>
              <a:defRPr sz="1800" b="1">
                <a:solidFill>
                  <a:srgbClr val="FFFFFF"/>
                </a:solidFill>
                <a:latin typeface="+mn-lt"/>
              </a:defRPr>
            </a:lvl1pPr>
          </a:lstStyle>
          <a:p>
            <a:pPr lvl="0"/>
            <a:r>
              <a:rPr lang="en-US" dirty="0" smtClean="0"/>
              <a:t>Presenter Name | Presentation Date</a:t>
            </a:r>
            <a:endParaRPr lang="en-US" dirty="0"/>
          </a:p>
        </p:txBody>
      </p:sp>
      <p:sp>
        <p:nvSpPr>
          <p:cNvPr id="12" name="Rectangle 11"/>
          <p:cNvSpPr/>
          <p:nvPr userDrawn="1"/>
        </p:nvSpPr>
        <p:spPr>
          <a:xfrm>
            <a:off x="0" y="-1"/>
            <a:ext cx="9144000" cy="683847"/>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r>
              <a:rPr lang="en-US" dirty="0" smtClean="0">
                <a:solidFill>
                  <a:srgbClr val="5C82B4"/>
                </a:solidFill>
              </a:rPr>
              <a:t>2017 COASTAL MASTER PLAN</a:t>
            </a:r>
            <a:endParaRPr lang="en-US" dirty="0">
              <a:solidFill>
                <a:srgbClr val="5C82B4"/>
              </a:solidFill>
            </a:endParaRPr>
          </a:p>
        </p:txBody>
      </p:sp>
      <p:pic>
        <p:nvPicPr>
          <p:cNvPr id="13" name="Picture 12" descr="CPRA_circle_logo.png"/>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7924512" y="61543"/>
            <a:ext cx="570201" cy="570201"/>
          </a:xfrm>
          <a:prstGeom prst="rect">
            <a:avLst/>
          </a:prstGeom>
        </p:spPr>
      </p:pic>
      <p:pic>
        <p:nvPicPr>
          <p:cNvPr id="15" name="Picture 14" descr="Seal_of_Louisiana_2010.png"/>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722313" y="71031"/>
            <a:ext cx="541174" cy="541174"/>
          </a:xfrm>
          <a:prstGeom prst="rect">
            <a:avLst/>
          </a:prstGeom>
        </p:spPr>
      </p:pic>
      <p:pic>
        <p:nvPicPr>
          <p:cNvPr id="10" name="Picture 3"/>
          <p:cNvPicPr>
            <a:picLocks noChangeAspect="1"/>
          </p:cNvPicPr>
          <p:nvPr userDrawn="1"/>
        </p:nvPicPr>
        <p:blipFill>
          <a:blip r:embed="rId4">
            <a:extLst>
              <a:ext uri="{28A0092B-C50C-407E-A947-70E740481C1C}">
                <a14:useLocalDpi xmlns:a14="http://schemas.microsoft.com/office/drawing/2010/main" val="0"/>
              </a:ext>
            </a:extLst>
          </a:blip>
          <a:srcRect r="679"/>
          <a:stretch>
            <a:fillRect/>
          </a:stretch>
        </p:blipFill>
        <p:spPr bwMode="auto">
          <a:xfrm>
            <a:off x="-12700" y="3558386"/>
            <a:ext cx="9172575" cy="2709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508294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reserve="1">
  <p:cSld name="Section Title Solid Color">
    <p:spTree>
      <p:nvGrpSpPr>
        <p:cNvPr id="1" name=""/>
        <p:cNvGrpSpPr/>
        <p:nvPr/>
      </p:nvGrpSpPr>
      <p:grpSpPr>
        <a:xfrm>
          <a:off x="0" y="0"/>
          <a:ext cx="0" cy="0"/>
          <a:chOff x="0" y="0"/>
          <a:chExt cx="0" cy="0"/>
        </a:xfrm>
      </p:grpSpPr>
      <p:sp>
        <p:nvSpPr>
          <p:cNvPr id="7" name="Rectangle 6"/>
          <p:cNvSpPr/>
          <p:nvPr userDrawn="1"/>
        </p:nvSpPr>
        <p:spPr>
          <a:xfrm>
            <a:off x="0" y="-1"/>
            <a:ext cx="9144000" cy="4767987"/>
          </a:xfrm>
          <a:prstGeom prst="rect">
            <a:avLst/>
          </a:prstGeom>
          <a:solidFill>
            <a:schemeClr val="accent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dirty="0">
              <a:solidFill>
                <a:prstClr val="white"/>
              </a:solidFill>
            </a:endParaRPr>
          </a:p>
        </p:txBody>
      </p:sp>
      <p:sp>
        <p:nvSpPr>
          <p:cNvPr id="2" name="Title 1"/>
          <p:cNvSpPr>
            <a:spLocks noGrp="1"/>
          </p:cNvSpPr>
          <p:nvPr>
            <p:ph type="ctrTitle" hasCustomPrompt="1"/>
          </p:nvPr>
        </p:nvSpPr>
        <p:spPr>
          <a:xfrm>
            <a:off x="685800" y="3297962"/>
            <a:ext cx="7772400" cy="1470025"/>
          </a:xfrm>
        </p:spPr>
        <p:txBody>
          <a:bodyPr/>
          <a:lstStyle>
            <a:lvl1pPr>
              <a:defRPr>
                <a:solidFill>
                  <a:srgbClr val="FFFFFF"/>
                </a:solidFill>
              </a:defRPr>
            </a:lvl1pPr>
          </a:lstStyle>
          <a:p>
            <a:r>
              <a:rPr lang="en-US" dirty="0" smtClean="0"/>
              <a:t>Section title</a:t>
            </a:r>
            <a:endParaRPr lang="en-US" dirty="0"/>
          </a:p>
        </p:txBody>
      </p:sp>
      <p:sp>
        <p:nvSpPr>
          <p:cNvPr id="3" name="Subtitle 2"/>
          <p:cNvSpPr>
            <a:spLocks noGrp="1"/>
          </p:cNvSpPr>
          <p:nvPr>
            <p:ph type="subTitle" idx="1" hasCustomPrompt="1"/>
          </p:nvPr>
        </p:nvSpPr>
        <p:spPr>
          <a:xfrm>
            <a:off x="685800" y="5053737"/>
            <a:ext cx="6400800" cy="671291"/>
          </a:xfrm>
        </p:spPr>
        <p:txBody>
          <a:bodyPr/>
          <a:lstStyle>
            <a:lvl1pPr marL="0" indent="0" algn="l">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Section subtitle</a:t>
            </a:r>
            <a:endParaRPr lang="en-US" dirty="0"/>
          </a:p>
        </p:txBody>
      </p:sp>
      <p:sp>
        <p:nvSpPr>
          <p:cNvPr id="6" name="Slide Number Placeholder 5"/>
          <p:cNvSpPr>
            <a:spLocks noGrp="1"/>
          </p:cNvSpPr>
          <p:nvPr>
            <p:ph type="sldNum" sz="quarter" idx="12"/>
          </p:nvPr>
        </p:nvSpPr>
        <p:spPr/>
        <p:txBody>
          <a:bodyPr/>
          <a:lstStyle/>
          <a:p>
            <a:fld id="{0580405D-A643-224E-BD86-D482C39E2277}" type="slidenum">
              <a:rPr lang="en-US" smtClean="0"/>
              <a:pPr/>
              <a:t>‹#›</a:t>
            </a:fld>
            <a:endParaRPr lang="en-US" dirty="0"/>
          </a:p>
        </p:txBody>
      </p:sp>
      <p:sp>
        <p:nvSpPr>
          <p:cNvPr id="8" name="Footer Placeholder 4"/>
          <p:cNvSpPr>
            <a:spLocks noGrp="1"/>
          </p:cNvSpPr>
          <p:nvPr>
            <p:ph type="ftr" sz="quarter" idx="11"/>
          </p:nvPr>
        </p:nvSpPr>
        <p:spPr>
          <a:xfrm>
            <a:off x="457200" y="6356189"/>
            <a:ext cx="3704492" cy="365125"/>
          </a:xfrm>
          <a:prstGeom prst="rect">
            <a:avLst/>
          </a:prstGeom>
        </p:spPr>
        <p:txBody>
          <a:bodyPr/>
          <a:lstStyle/>
          <a:p>
            <a:r>
              <a:rPr lang="en-US" smtClean="0"/>
              <a:t>2017 Coastal Master Plan </a:t>
            </a:r>
            <a:endParaRPr lang="en-US" dirty="0"/>
          </a:p>
        </p:txBody>
      </p:sp>
    </p:spTree>
    <p:extLst>
      <p:ext uri="{BB962C8B-B14F-4D97-AF65-F5344CB8AC3E}">
        <p14:creationId xmlns:p14="http://schemas.microsoft.com/office/powerpoint/2010/main" val="16529024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Section Title Generic">
    <p:spTree>
      <p:nvGrpSpPr>
        <p:cNvPr id="1" name=""/>
        <p:cNvGrpSpPr/>
        <p:nvPr/>
      </p:nvGrpSpPr>
      <p:grpSpPr>
        <a:xfrm>
          <a:off x="0" y="0"/>
          <a:ext cx="0" cy="0"/>
          <a:chOff x="0" y="0"/>
          <a:chExt cx="0" cy="0"/>
        </a:xfrm>
      </p:grpSpPr>
      <p:sp>
        <p:nvSpPr>
          <p:cNvPr id="12" name="Picture Placeholder 11"/>
          <p:cNvSpPr>
            <a:spLocks noGrp="1"/>
          </p:cNvSpPr>
          <p:nvPr>
            <p:ph type="pic" sz="quarter" idx="13"/>
          </p:nvPr>
        </p:nvSpPr>
        <p:spPr>
          <a:xfrm>
            <a:off x="0" y="0"/>
            <a:ext cx="9144000" cy="4767263"/>
          </a:xfrm>
        </p:spPr>
        <p:txBody>
          <a:bodyPr/>
          <a:lstStyle/>
          <a:p>
            <a:r>
              <a:rPr lang="en-US" dirty="0" smtClean="0"/>
              <a:t>Click icon to add picture</a:t>
            </a:r>
            <a:endParaRPr lang="en-US" dirty="0"/>
          </a:p>
        </p:txBody>
      </p:sp>
      <p:sp>
        <p:nvSpPr>
          <p:cNvPr id="2" name="Title 1"/>
          <p:cNvSpPr>
            <a:spLocks noGrp="1"/>
          </p:cNvSpPr>
          <p:nvPr>
            <p:ph type="ctrTitle" hasCustomPrompt="1"/>
          </p:nvPr>
        </p:nvSpPr>
        <p:spPr>
          <a:xfrm>
            <a:off x="685800" y="3297962"/>
            <a:ext cx="7772400" cy="1470025"/>
          </a:xfrm>
        </p:spPr>
        <p:txBody>
          <a:bodyPr/>
          <a:lstStyle>
            <a:lvl1pPr>
              <a:defRPr>
                <a:solidFill>
                  <a:schemeClr val="tx1"/>
                </a:solidFill>
              </a:defRPr>
            </a:lvl1pPr>
          </a:lstStyle>
          <a:p>
            <a:r>
              <a:rPr lang="en-US" dirty="0" smtClean="0"/>
              <a:t>Section title</a:t>
            </a:r>
            <a:endParaRPr lang="en-US" dirty="0"/>
          </a:p>
        </p:txBody>
      </p:sp>
      <p:sp>
        <p:nvSpPr>
          <p:cNvPr id="3" name="Subtitle 2"/>
          <p:cNvSpPr>
            <a:spLocks noGrp="1"/>
          </p:cNvSpPr>
          <p:nvPr>
            <p:ph type="subTitle" idx="1" hasCustomPrompt="1"/>
          </p:nvPr>
        </p:nvSpPr>
        <p:spPr>
          <a:xfrm>
            <a:off x="685800" y="5053737"/>
            <a:ext cx="6400800" cy="671291"/>
          </a:xfrm>
        </p:spPr>
        <p:txBody>
          <a:bodyPr/>
          <a:lstStyle>
            <a:lvl1pPr marL="0" indent="0" algn="l">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Section subtitle</a:t>
            </a:r>
            <a:endParaRPr lang="en-US" dirty="0"/>
          </a:p>
        </p:txBody>
      </p:sp>
      <p:sp>
        <p:nvSpPr>
          <p:cNvPr id="6" name="Slide Number Placeholder 5"/>
          <p:cNvSpPr>
            <a:spLocks noGrp="1"/>
          </p:cNvSpPr>
          <p:nvPr>
            <p:ph type="sldNum" sz="quarter" idx="12"/>
          </p:nvPr>
        </p:nvSpPr>
        <p:spPr/>
        <p:txBody>
          <a:bodyPr/>
          <a:lstStyle/>
          <a:p>
            <a:fld id="{0580405D-A643-224E-BD86-D482C39E2277}" type="slidenum">
              <a:rPr lang="en-US" smtClean="0"/>
              <a:pPr/>
              <a:t>‹#›</a:t>
            </a:fld>
            <a:endParaRPr lang="en-US" dirty="0"/>
          </a:p>
        </p:txBody>
      </p:sp>
      <p:sp>
        <p:nvSpPr>
          <p:cNvPr id="8" name="Footer Placeholder 4"/>
          <p:cNvSpPr>
            <a:spLocks noGrp="1"/>
          </p:cNvSpPr>
          <p:nvPr>
            <p:ph type="ftr" sz="quarter" idx="11"/>
          </p:nvPr>
        </p:nvSpPr>
        <p:spPr>
          <a:xfrm>
            <a:off x="457200" y="6356189"/>
            <a:ext cx="3704492" cy="365125"/>
          </a:xfrm>
          <a:prstGeom prst="rect">
            <a:avLst/>
          </a:prstGeom>
        </p:spPr>
        <p:txBody>
          <a:bodyPr/>
          <a:lstStyle/>
          <a:p>
            <a:r>
              <a:rPr lang="en-US" smtClean="0"/>
              <a:t>2017 Coastal Master Plan </a:t>
            </a:r>
            <a:endParaRPr lang="en-US" dirty="0"/>
          </a:p>
        </p:txBody>
      </p:sp>
    </p:spTree>
    <p:extLst>
      <p:ext uri="{BB962C8B-B14F-4D97-AF65-F5344CB8AC3E}">
        <p14:creationId xmlns:p14="http://schemas.microsoft.com/office/powerpoint/2010/main" val="34871390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Section Title Option 1">
    <p:spTree>
      <p:nvGrpSpPr>
        <p:cNvPr id="1" name=""/>
        <p:cNvGrpSpPr/>
        <p:nvPr/>
      </p:nvGrpSpPr>
      <p:grpSpPr>
        <a:xfrm>
          <a:off x="0" y="0"/>
          <a:ext cx="0" cy="0"/>
          <a:chOff x="0" y="0"/>
          <a:chExt cx="0" cy="0"/>
        </a:xfrm>
      </p:grpSpPr>
      <p:pic>
        <p:nvPicPr>
          <p:cNvPr id="8" name="Picture 7"/>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0" y="-1"/>
            <a:ext cx="9144000" cy="4767987"/>
          </a:xfrm>
          <a:prstGeom prst="rect">
            <a:avLst/>
          </a:prstGeom>
        </p:spPr>
      </p:pic>
      <p:sp>
        <p:nvSpPr>
          <p:cNvPr id="2" name="Title 1"/>
          <p:cNvSpPr>
            <a:spLocks noGrp="1"/>
          </p:cNvSpPr>
          <p:nvPr>
            <p:ph type="ctrTitle" hasCustomPrompt="1"/>
          </p:nvPr>
        </p:nvSpPr>
        <p:spPr>
          <a:xfrm>
            <a:off x="685800" y="3297962"/>
            <a:ext cx="7772400" cy="1470025"/>
          </a:xfrm>
        </p:spPr>
        <p:txBody>
          <a:bodyPr/>
          <a:lstStyle>
            <a:lvl1pPr>
              <a:defRPr>
                <a:solidFill>
                  <a:schemeClr val="tx1"/>
                </a:solidFill>
              </a:defRPr>
            </a:lvl1pPr>
          </a:lstStyle>
          <a:p>
            <a:r>
              <a:rPr lang="en-US" dirty="0" smtClean="0"/>
              <a:t>Section title</a:t>
            </a:r>
            <a:endParaRPr lang="en-US" dirty="0"/>
          </a:p>
        </p:txBody>
      </p:sp>
      <p:sp>
        <p:nvSpPr>
          <p:cNvPr id="6" name="Slide Number Placeholder 5"/>
          <p:cNvSpPr>
            <a:spLocks noGrp="1"/>
          </p:cNvSpPr>
          <p:nvPr>
            <p:ph type="sldNum" sz="quarter" idx="12"/>
          </p:nvPr>
        </p:nvSpPr>
        <p:spPr/>
        <p:txBody>
          <a:bodyPr/>
          <a:lstStyle/>
          <a:p>
            <a:fld id="{0580405D-A643-224E-BD86-D482C39E2277}" type="slidenum">
              <a:rPr lang="en-US" smtClean="0"/>
              <a:pPr/>
              <a:t>‹#›</a:t>
            </a:fld>
            <a:endParaRPr lang="en-US" dirty="0"/>
          </a:p>
        </p:txBody>
      </p:sp>
      <p:sp>
        <p:nvSpPr>
          <p:cNvPr id="9" name="Subtitle 2"/>
          <p:cNvSpPr>
            <a:spLocks noGrp="1"/>
          </p:cNvSpPr>
          <p:nvPr>
            <p:ph type="subTitle" idx="1" hasCustomPrompt="1"/>
          </p:nvPr>
        </p:nvSpPr>
        <p:spPr>
          <a:xfrm>
            <a:off x="685800" y="5053737"/>
            <a:ext cx="6400800" cy="671291"/>
          </a:xfrm>
        </p:spPr>
        <p:txBody>
          <a:bodyPr/>
          <a:lstStyle>
            <a:lvl1pPr marL="0" indent="0" algn="l">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Section subtitle</a:t>
            </a:r>
            <a:endParaRPr lang="en-US" dirty="0"/>
          </a:p>
        </p:txBody>
      </p:sp>
      <p:sp>
        <p:nvSpPr>
          <p:cNvPr id="11" name="Footer Placeholder 4"/>
          <p:cNvSpPr>
            <a:spLocks noGrp="1"/>
          </p:cNvSpPr>
          <p:nvPr>
            <p:ph type="ftr" sz="quarter" idx="11"/>
          </p:nvPr>
        </p:nvSpPr>
        <p:spPr>
          <a:xfrm>
            <a:off x="457200" y="6356189"/>
            <a:ext cx="3704492" cy="365125"/>
          </a:xfrm>
          <a:prstGeom prst="rect">
            <a:avLst/>
          </a:prstGeom>
        </p:spPr>
        <p:txBody>
          <a:bodyPr/>
          <a:lstStyle/>
          <a:p>
            <a:r>
              <a:rPr lang="en-US" smtClean="0"/>
              <a:t>2017 Coastal Master Plan </a:t>
            </a:r>
            <a:endParaRPr lang="en-US" dirty="0"/>
          </a:p>
        </p:txBody>
      </p:sp>
    </p:spTree>
    <p:extLst>
      <p:ext uri="{BB962C8B-B14F-4D97-AF65-F5344CB8AC3E}">
        <p14:creationId xmlns:p14="http://schemas.microsoft.com/office/powerpoint/2010/main" val="27510927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Section Title Option 2">
    <p:spTree>
      <p:nvGrpSpPr>
        <p:cNvPr id="1" name=""/>
        <p:cNvGrpSpPr/>
        <p:nvPr/>
      </p:nvGrpSpPr>
      <p:grpSpPr>
        <a:xfrm>
          <a:off x="0" y="0"/>
          <a:ext cx="0" cy="0"/>
          <a:chOff x="0" y="0"/>
          <a:chExt cx="0" cy="0"/>
        </a:xfrm>
      </p:grpSpPr>
      <p:pic>
        <p:nvPicPr>
          <p:cNvPr id="9" name="Picture 8"/>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0" y="-1"/>
            <a:ext cx="9144000" cy="4767987"/>
          </a:xfrm>
          <a:prstGeom prst="rect">
            <a:avLst/>
          </a:prstGeom>
        </p:spPr>
      </p:pic>
      <p:sp>
        <p:nvSpPr>
          <p:cNvPr id="2" name="Title 1"/>
          <p:cNvSpPr>
            <a:spLocks noGrp="1"/>
          </p:cNvSpPr>
          <p:nvPr>
            <p:ph type="ctrTitle" hasCustomPrompt="1"/>
          </p:nvPr>
        </p:nvSpPr>
        <p:spPr>
          <a:xfrm>
            <a:off x="685800" y="3297962"/>
            <a:ext cx="7772400" cy="1470025"/>
          </a:xfrm>
        </p:spPr>
        <p:txBody>
          <a:bodyPr/>
          <a:lstStyle>
            <a:lvl1pPr>
              <a:defRPr>
                <a:solidFill>
                  <a:schemeClr val="bg1"/>
                </a:solidFill>
              </a:defRPr>
            </a:lvl1pPr>
          </a:lstStyle>
          <a:p>
            <a:r>
              <a:rPr lang="en-US" dirty="0" smtClean="0"/>
              <a:t>Section title</a:t>
            </a:r>
            <a:endParaRPr lang="en-US" dirty="0"/>
          </a:p>
        </p:txBody>
      </p:sp>
      <p:sp>
        <p:nvSpPr>
          <p:cNvPr id="6" name="Slide Number Placeholder 5"/>
          <p:cNvSpPr>
            <a:spLocks noGrp="1"/>
          </p:cNvSpPr>
          <p:nvPr>
            <p:ph type="sldNum" sz="quarter" idx="12"/>
          </p:nvPr>
        </p:nvSpPr>
        <p:spPr/>
        <p:txBody>
          <a:bodyPr/>
          <a:lstStyle/>
          <a:p>
            <a:fld id="{0580405D-A643-224E-BD86-D482C39E2277}" type="slidenum">
              <a:rPr lang="en-US" smtClean="0"/>
              <a:pPr/>
              <a:t>‹#›</a:t>
            </a:fld>
            <a:endParaRPr lang="en-US" dirty="0"/>
          </a:p>
        </p:txBody>
      </p:sp>
      <p:sp>
        <p:nvSpPr>
          <p:cNvPr id="8" name="Subtitle 2"/>
          <p:cNvSpPr>
            <a:spLocks noGrp="1"/>
          </p:cNvSpPr>
          <p:nvPr>
            <p:ph type="subTitle" idx="1" hasCustomPrompt="1"/>
          </p:nvPr>
        </p:nvSpPr>
        <p:spPr>
          <a:xfrm>
            <a:off x="685800" y="5053737"/>
            <a:ext cx="6400800" cy="671291"/>
          </a:xfrm>
        </p:spPr>
        <p:txBody>
          <a:bodyPr/>
          <a:lstStyle>
            <a:lvl1pPr marL="0" indent="0" algn="l">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Section subtitle</a:t>
            </a:r>
            <a:endParaRPr lang="en-US" dirty="0"/>
          </a:p>
        </p:txBody>
      </p:sp>
      <p:sp>
        <p:nvSpPr>
          <p:cNvPr id="11" name="Footer Placeholder 4"/>
          <p:cNvSpPr>
            <a:spLocks noGrp="1"/>
          </p:cNvSpPr>
          <p:nvPr>
            <p:ph type="ftr" sz="quarter" idx="11"/>
          </p:nvPr>
        </p:nvSpPr>
        <p:spPr>
          <a:xfrm>
            <a:off x="457200" y="6356189"/>
            <a:ext cx="3704492" cy="365125"/>
          </a:xfrm>
          <a:prstGeom prst="rect">
            <a:avLst/>
          </a:prstGeom>
        </p:spPr>
        <p:txBody>
          <a:bodyPr/>
          <a:lstStyle/>
          <a:p>
            <a:r>
              <a:rPr lang="en-US" smtClean="0"/>
              <a:t>2017 Coastal Master Plan </a:t>
            </a:r>
            <a:endParaRPr lang="en-US" dirty="0"/>
          </a:p>
        </p:txBody>
      </p:sp>
    </p:spTree>
    <p:extLst>
      <p:ext uri="{BB962C8B-B14F-4D97-AF65-F5344CB8AC3E}">
        <p14:creationId xmlns:p14="http://schemas.microsoft.com/office/powerpoint/2010/main" val="20578000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Section Title Option 3">
    <p:spTree>
      <p:nvGrpSpPr>
        <p:cNvPr id="1" name=""/>
        <p:cNvGrpSpPr/>
        <p:nvPr/>
      </p:nvGrpSpPr>
      <p:grpSpPr>
        <a:xfrm>
          <a:off x="0" y="0"/>
          <a:ext cx="0" cy="0"/>
          <a:chOff x="0" y="0"/>
          <a:chExt cx="0" cy="0"/>
        </a:xfrm>
      </p:grpSpPr>
      <p:pic>
        <p:nvPicPr>
          <p:cNvPr id="3" name="Picture 2" descr="Seabrook Sector Gate Complex.jpg"/>
          <p:cNvPicPr>
            <a:picLocks noChangeAspect="1"/>
          </p:cNvPicPr>
          <p:nvPr userDrawn="1"/>
        </p:nvPicPr>
        <p:blipFill rotWithShape="1">
          <a:blip r:embed="rId2">
            <a:extLst>
              <a:ext uri="{28A0092B-C50C-407E-A947-70E740481C1C}">
                <a14:useLocalDpi xmlns:a14="http://schemas.microsoft.com/office/drawing/2010/main" val="0"/>
              </a:ext>
            </a:extLst>
          </a:blip>
          <a:srcRect t="13734" b="16741"/>
          <a:stretch/>
        </p:blipFill>
        <p:spPr>
          <a:xfrm>
            <a:off x="0" y="0"/>
            <a:ext cx="9144000" cy="4767986"/>
          </a:xfrm>
          <a:prstGeom prst="rect">
            <a:avLst/>
          </a:prstGeom>
        </p:spPr>
      </p:pic>
      <p:sp>
        <p:nvSpPr>
          <p:cNvPr id="2" name="Title 1"/>
          <p:cNvSpPr>
            <a:spLocks noGrp="1"/>
          </p:cNvSpPr>
          <p:nvPr>
            <p:ph type="ctrTitle" hasCustomPrompt="1"/>
          </p:nvPr>
        </p:nvSpPr>
        <p:spPr>
          <a:xfrm>
            <a:off x="685800" y="3297962"/>
            <a:ext cx="7772400" cy="1470025"/>
          </a:xfrm>
        </p:spPr>
        <p:txBody>
          <a:bodyPr/>
          <a:lstStyle>
            <a:lvl1pPr>
              <a:defRPr>
                <a:solidFill>
                  <a:schemeClr val="bg1"/>
                </a:solidFill>
              </a:defRPr>
            </a:lvl1pPr>
          </a:lstStyle>
          <a:p>
            <a:r>
              <a:rPr lang="en-US" dirty="0" smtClean="0"/>
              <a:t>Section title</a:t>
            </a:r>
            <a:endParaRPr lang="en-US" dirty="0"/>
          </a:p>
        </p:txBody>
      </p:sp>
      <p:sp>
        <p:nvSpPr>
          <p:cNvPr id="6" name="Slide Number Placeholder 5"/>
          <p:cNvSpPr>
            <a:spLocks noGrp="1"/>
          </p:cNvSpPr>
          <p:nvPr>
            <p:ph type="sldNum" sz="quarter" idx="12"/>
          </p:nvPr>
        </p:nvSpPr>
        <p:spPr/>
        <p:txBody>
          <a:bodyPr/>
          <a:lstStyle/>
          <a:p>
            <a:fld id="{0580405D-A643-224E-BD86-D482C39E2277}" type="slidenum">
              <a:rPr lang="en-US" smtClean="0"/>
              <a:pPr/>
              <a:t>‹#›</a:t>
            </a:fld>
            <a:endParaRPr lang="en-US" dirty="0"/>
          </a:p>
        </p:txBody>
      </p:sp>
      <p:sp>
        <p:nvSpPr>
          <p:cNvPr id="10" name="Subtitle 2"/>
          <p:cNvSpPr>
            <a:spLocks noGrp="1"/>
          </p:cNvSpPr>
          <p:nvPr>
            <p:ph type="subTitle" idx="1" hasCustomPrompt="1"/>
          </p:nvPr>
        </p:nvSpPr>
        <p:spPr>
          <a:xfrm>
            <a:off x="685800" y="5053737"/>
            <a:ext cx="6400800" cy="671291"/>
          </a:xfrm>
        </p:spPr>
        <p:txBody>
          <a:bodyPr/>
          <a:lstStyle>
            <a:lvl1pPr marL="0" indent="0" algn="l">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Section subtitle</a:t>
            </a:r>
            <a:endParaRPr lang="en-US" dirty="0"/>
          </a:p>
        </p:txBody>
      </p:sp>
      <p:sp>
        <p:nvSpPr>
          <p:cNvPr id="9" name="Footer Placeholder 4"/>
          <p:cNvSpPr>
            <a:spLocks noGrp="1"/>
          </p:cNvSpPr>
          <p:nvPr>
            <p:ph type="ftr" sz="quarter" idx="11"/>
          </p:nvPr>
        </p:nvSpPr>
        <p:spPr>
          <a:xfrm>
            <a:off x="457200" y="6356189"/>
            <a:ext cx="3704492" cy="365125"/>
          </a:xfrm>
          <a:prstGeom prst="rect">
            <a:avLst/>
          </a:prstGeom>
        </p:spPr>
        <p:txBody>
          <a:bodyPr/>
          <a:lstStyle/>
          <a:p>
            <a:r>
              <a:rPr lang="en-US" smtClean="0"/>
              <a:t>2017 Coastal Master Plan </a:t>
            </a:r>
            <a:endParaRPr lang="en-US" dirty="0"/>
          </a:p>
        </p:txBody>
      </p:sp>
    </p:spTree>
    <p:extLst>
      <p:ext uri="{BB962C8B-B14F-4D97-AF65-F5344CB8AC3E}">
        <p14:creationId xmlns:p14="http://schemas.microsoft.com/office/powerpoint/2010/main" val="22939174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Section Title Option 4">
    <p:spTree>
      <p:nvGrpSpPr>
        <p:cNvPr id="1" name=""/>
        <p:cNvGrpSpPr/>
        <p:nvPr/>
      </p:nvGrpSpPr>
      <p:grpSpPr>
        <a:xfrm>
          <a:off x="0" y="0"/>
          <a:ext cx="0" cy="0"/>
          <a:chOff x="0" y="0"/>
          <a:chExt cx="0" cy="0"/>
        </a:xfrm>
      </p:grpSpPr>
      <p:pic>
        <p:nvPicPr>
          <p:cNvPr id="3" name="Picture 2" descr="Franklin Floodgate3.jpg"/>
          <p:cNvPicPr>
            <a:picLocks noChangeAspect="1"/>
          </p:cNvPicPr>
          <p:nvPr userDrawn="1"/>
        </p:nvPicPr>
        <p:blipFill rotWithShape="1">
          <a:blip r:embed="rId2">
            <a:extLst>
              <a:ext uri="{28A0092B-C50C-407E-A947-70E740481C1C}">
                <a14:useLocalDpi xmlns:a14="http://schemas.microsoft.com/office/drawing/2010/main" val="0"/>
              </a:ext>
            </a:extLst>
          </a:blip>
          <a:srcRect t="7316" b="23158"/>
          <a:stretch/>
        </p:blipFill>
        <p:spPr>
          <a:xfrm>
            <a:off x="0" y="0"/>
            <a:ext cx="9144000" cy="4767987"/>
          </a:xfrm>
          <a:prstGeom prst="rect">
            <a:avLst/>
          </a:prstGeom>
        </p:spPr>
      </p:pic>
      <p:sp>
        <p:nvSpPr>
          <p:cNvPr id="2" name="Title 1"/>
          <p:cNvSpPr>
            <a:spLocks noGrp="1"/>
          </p:cNvSpPr>
          <p:nvPr>
            <p:ph type="ctrTitle" hasCustomPrompt="1"/>
          </p:nvPr>
        </p:nvSpPr>
        <p:spPr>
          <a:xfrm>
            <a:off x="685800" y="3297962"/>
            <a:ext cx="7772400" cy="1470025"/>
          </a:xfrm>
        </p:spPr>
        <p:txBody>
          <a:bodyPr/>
          <a:lstStyle>
            <a:lvl1pPr>
              <a:defRPr>
                <a:solidFill>
                  <a:schemeClr val="bg1"/>
                </a:solidFill>
              </a:defRPr>
            </a:lvl1pPr>
          </a:lstStyle>
          <a:p>
            <a:r>
              <a:rPr lang="en-US" dirty="0" smtClean="0"/>
              <a:t>Section title</a:t>
            </a:r>
            <a:endParaRPr lang="en-US" dirty="0"/>
          </a:p>
        </p:txBody>
      </p:sp>
      <p:sp>
        <p:nvSpPr>
          <p:cNvPr id="6" name="Slide Number Placeholder 5"/>
          <p:cNvSpPr>
            <a:spLocks noGrp="1"/>
          </p:cNvSpPr>
          <p:nvPr>
            <p:ph type="sldNum" sz="quarter" idx="12"/>
          </p:nvPr>
        </p:nvSpPr>
        <p:spPr/>
        <p:txBody>
          <a:bodyPr/>
          <a:lstStyle/>
          <a:p>
            <a:fld id="{0580405D-A643-224E-BD86-D482C39E2277}" type="slidenum">
              <a:rPr lang="en-US" smtClean="0"/>
              <a:pPr/>
              <a:t>‹#›</a:t>
            </a:fld>
            <a:endParaRPr lang="en-US" dirty="0"/>
          </a:p>
        </p:txBody>
      </p:sp>
      <p:sp>
        <p:nvSpPr>
          <p:cNvPr id="9" name="Subtitle 2"/>
          <p:cNvSpPr>
            <a:spLocks noGrp="1"/>
          </p:cNvSpPr>
          <p:nvPr>
            <p:ph type="subTitle" idx="1" hasCustomPrompt="1"/>
          </p:nvPr>
        </p:nvSpPr>
        <p:spPr>
          <a:xfrm>
            <a:off x="685800" y="5053737"/>
            <a:ext cx="6400800" cy="671291"/>
          </a:xfrm>
        </p:spPr>
        <p:txBody>
          <a:bodyPr/>
          <a:lstStyle>
            <a:lvl1pPr marL="0" indent="0" algn="l">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Section subtitle</a:t>
            </a:r>
            <a:endParaRPr lang="en-US" dirty="0"/>
          </a:p>
        </p:txBody>
      </p:sp>
      <p:sp>
        <p:nvSpPr>
          <p:cNvPr id="11" name="Footer Placeholder 4"/>
          <p:cNvSpPr>
            <a:spLocks noGrp="1"/>
          </p:cNvSpPr>
          <p:nvPr>
            <p:ph type="ftr" sz="quarter" idx="11"/>
          </p:nvPr>
        </p:nvSpPr>
        <p:spPr>
          <a:xfrm>
            <a:off x="457200" y="6356189"/>
            <a:ext cx="3704492" cy="365125"/>
          </a:xfrm>
          <a:prstGeom prst="rect">
            <a:avLst/>
          </a:prstGeom>
        </p:spPr>
        <p:txBody>
          <a:bodyPr/>
          <a:lstStyle/>
          <a:p>
            <a:r>
              <a:rPr lang="en-US" smtClean="0"/>
              <a:t>2017 Coastal Master Plan </a:t>
            </a:r>
            <a:endParaRPr lang="en-US" dirty="0"/>
          </a:p>
        </p:txBody>
      </p:sp>
    </p:spTree>
    <p:extLst>
      <p:ext uri="{BB962C8B-B14F-4D97-AF65-F5344CB8AC3E}">
        <p14:creationId xmlns:p14="http://schemas.microsoft.com/office/powerpoint/2010/main" val="8674363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Section Title Option 5">
    <p:spTree>
      <p:nvGrpSpPr>
        <p:cNvPr id="1" name=""/>
        <p:cNvGrpSpPr/>
        <p:nvPr/>
      </p:nvGrpSpPr>
      <p:grpSpPr>
        <a:xfrm>
          <a:off x="0" y="0"/>
          <a:ext cx="0" cy="0"/>
          <a:chOff x="0" y="0"/>
          <a:chExt cx="0" cy="0"/>
        </a:xfrm>
      </p:grpSpPr>
      <p:pic>
        <p:nvPicPr>
          <p:cNvPr id="3" name="Picture 2" descr="Cameron Shoreline Restore2.jpg"/>
          <p:cNvPicPr>
            <a:picLocks noChangeAspect="1"/>
          </p:cNvPicPr>
          <p:nvPr userDrawn="1"/>
        </p:nvPicPr>
        <p:blipFill rotWithShape="1">
          <a:blip r:embed="rId2">
            <a:extLst>
              <a:ext uri="{28A0092B-C50C-407E-A947-70E740481C1C}">
                <a14:useLocalDpi xmlns:a14="http://schemas.microsoft.com/office/drawing/2010/main" val="0"/>
              </a:ext>
            </a:extLst>
          </a:blip>
          <a:srcRect t="22469" b="8006"/>
          <a:stretch/>
        </p:blipFill>
        <p:spPr>
          <a:xfrm>
            <a:off x="0" y="0"/>
            <a:ext cx="9144000" cy="4767986"/>
          </a:xfrm>
          <a:prstGeom prst="rect">
            <a:avLst/>
          </a:prstGeom>
        </p:spPr>
      </p:pic>
      <p:sp>
        <p:nvSpPr>
          <p:cNvPr id="2" name="Title 1"/>
          <p:cNvSpPr>
            <a:spLocks noGrp="1"/>
          </p:cNvSpPr>
          <p:nvPr>
            <p:ph type="ctrTitle" hasCustomPrompt="1"/>
          </p:nvPr>
        </p:nvSpPr>
        <p:spPr>
          <a:xfrm>
            <a:off x="685800" y="3297962"/>
            <a:ext cx="7772400" cy="1470025"/>
          </a:xfrm>
        </p:spPr>
        <p:txBody>
          <a:bodyPr/>
          <a:lstStyle>
            <a:lvl1pPr>
              <a:defRPr>
                <a:solidFill>
                  <a:schemeClr val="bg1"/>
                </a:solidFill>
              </a:defRPr>
            </a:lvl1pPr>
          </a:lstStyle>
          <a:p>
            <a:r>
              <a:rPr lang="en-US" dirty="0" smtClean="0"/>
              <a:t>Section title</a:t>
            </a:r>
            <a:endParaRPr lang="en-US" dirty="0"/>
          </a:p>
        </p:txBody>
      </p:sp>
      <p:sp>
        <p:nvSpPr>
          <p:cNvPr id="6" name="Slide Number Placeholder 5"/>
          <p:cNvSpPr>
            <a:spLocks noGrp="1"/>
          </p:cNvSpPr>
          <p:nvPr>
            <p:ph type="sldNum" sz="quarter" idx="12"/>
          </p:nvPr>
        </p:nvSpPr>
        <p:spPr/>
        <p:txBody>
          <a:bodyPr/>
          <a:lstStyle/>
          <a:p>
            <a:fld id="{0580405D-A643-224E-BD86-D482C39E2277}" type="slidenum">
              <a:rPr lang="en-US" smtClean="0"/>
              <a:pPr/>
              <a:t>‹#›</a:t>
            </a:fld>
            <a:endParaRPr lang="en-US" dirty="0"/>
          </a:p>
        </p:txBody>
      </p:sp>
      <p:sp>
        <p:nvSpPr>
          <p:cNvPr id="10" name="Subtitle 2"/>
          <p:cNvSpPr>
            <a:spLocks noGrp="1"/>
          </p:cNvSpPr>
          <p:nvPr>
            <p:ph type="subTitle" idx="1" hasCustomPrompt="1"/>
          </p:nvPr>
        </p:nvSpPr>
        <p:spPr>
          <a:xfrm>
            <a:off x="685800" y="5053737"/>
            <a:ext cx="6400800" cy="671291"/>
          </a:xfrm>
        </p:spPr>
        <p:txBody>
          <a:bodyPr/>
          <a:lstStyle>
            <a:lvl1pPr marL="0" indent="0" algn="l">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Section subtitle</a:t>
            </a:r>
            <a:endParaRPr lang="en-US" dirty="0"/>
          </a:p>
        </p:txBody>
      </p:sp>
      <p:sp>
        <p:nvSpPr>
          <p:cNvPr id="9" name="Footer Placeholder 4"/>
          <p:cNvSpPr>
            <a:spLocks noGrp="1"/>
          </p:cNvSpPr>
          <p:nvPr>
            <p:ph type="ftr" sz="quarter" idx="11"/>
          </p:nvPr>
        </p:nvSpPr>
        <p:spPr>
          <a:xfrm>
            <a:off x="457200" y="6356189"/>
            <a:ext cx="3704492" cy="365125"/>
          </a:xfrm>
          <a:prstGeom prst="rect">
            <a:avLst/>
          </a:prstGeom>
        </p:spPr>
        <p:txBody>
          <a:bodyPr/>
          <a:lstStyle/>
          <a:p>
            <a:r>
              <a:rPr lang="en-US" smtClean="0"/>
              <a:t>2017 Coastal Master Plan </a:t>
            </a:r>
            <a:endParaRPr lang="en-US" dirty="0"/>
          </a:p>
        </p:txBody>
      </p:sp>
    </p:spTree>
    <p:extLst>
      <p:ext uri="{BB962C8B-B14F-4D97-AF65-F5344CB8AC3E}">
        <p14:creationId xmlns:p14="http://schemas.microsoft.com/office/powerpoint/2010/main" val="20973028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Section Title Option 6">
    <p:spTree>
      <p:nvGrpSpPr>
        <p:cNvPr id="1" name=""/>
        <p:cNvGrpSpPr/>
        <p:nvPr/>
      </p:nvGrpSpPr>
      <p:grpSpPr>
        <a:xfrm>
          <a:off x="0" y="0"/>
          <a:ext cx="0" cy="0"/>
          <a:chOff x="0" y="0"/>
          <a:chExt cx="0" cy="0"/>
        </a:xfrm>
      </p:grpSpPr>
      <p:pic>
        <p:nvPicPr>
          <p:cNvPr id="3" name="Picture 2" descr="Cameron Shoreline Restore3.jpg"/>
          <p:cNvPicPr>
            <a:picLocks noChangeAspect="1"/>
          </p:cNvPicPr>
          <p:nvPr userDrawn="1"/>
        </p:nvPicPr>
        <p:blipFill rotWithShape="1">
          <a:blip r:embed="rId2">
            <a:extLst>
              <a:ext uri="{28A0092B-C50C-407E-A947-70E740481C1C}">
                <a14:useLocalDpi xmlns:a14="http://schemas.microsoft.com/office/drawing/2010/main" val="0"/>
              </a:ext>
            </a:extLst>
          </a:blip>
          <a:srcRect t="20989" b="9486"/>
          <a:stretch/>
        </p:blipFill>
        <p:spPr>
          <a:xfrm>
            <a:off x="0" y="0"/>
            <a:ext cx="9144000" cy="4767986"/>
          </a:xfrm>
          <a:prstGeom prst="rect">
            <a:avLst/>
          </a:prstGeom>
        </p:spPr>
      </p:pic>
      <p:sp>
        <p:nvSpPr>
          <p:cNvPr id="2" name="Title 1"/>
          <p:cNvSpPr>
            <a:spLocks noGrp="1"/>
          </p:cNvSpPr>
          <p:nvPr>
            <p:ph type="ctrTitle" hasCustomPrompt="1"/>
          </p:nvPr>
        </p:nvSpPr>
        <p:spPr>
          <a:xfrm>
            <a:off x="685800" y="3297962"/>
            <a:ext cx="7772400" cy="1470025"/>
          </a:xfrm>
        </p:spPr>
        <p:txBody>
          <a:bodyPr/>
          <a:lstStyle>
            <a:lvl1pPr>
              <a:defRPr>
                <a:solidFill>
                  <a:schemeClr val="bg1"/>
                </a:solidFill>
              </a:defRPr>
            </a:lvl1pPr>
          </a:lstStyle>
          <a:p>
            <a:r>
              <a:rPr lang="en-US" dirty="0" smtClean="0"/>
              <a:t>Section title</a:t>
            </a:r>
            <a:endParaRPr lang="en-US" dirty="0"/>
          </a:p>
        </p:txBody>
      </p:sp>
      <p:sp>
        <p:nvSpPr>
          <p:cNvPr id="6" name="Slide Number Placeholder 5"/>
          <p:cNvSpPr>
            <a:spLocks noGrp="1"/>
          </p:cNvSpPr>
          <p:nvPr>
            <p:ph type="sldNum" sz="quarter" idx="12"/>
          </p:nvPr>
        </p:nvSpPr>
        <p:spPr/>
        <p:txBody>
          <a:bodyPr/>
          <a:lstStyle/>
          <a:p>
            <a:fld id="{0580405D-A643-224E-BD86-D482C39E2277}" type="slidenum">
              <a:rPr lang="en-US" smtClean="0"/>
              <a:pPr/>
              <a:t>‹#›</a:t>
            </a:fld>
            <a:endParaRPr lang="en-US" dirty="0"/>
          </a:p>
        </p:txBody>
      </p:sp>
      <p:sp>
        <p:nvSpPr>
          <p:cNvPr id="9" name="Subtitle 2"/>
          <p:cNvSpPr>
            <a:spLocks noGrp="1"/>
          </p:cNvSpPr>
          <p:nvPr>
            <p:ph type="subTitle" idx="1" hasCustomPrompt="1"/>
          </p:nvPr>
        </p:nvSpPr>
        <p:spPr>
          <a:xfrm>
            <a:off x="685800" y="5053737"/>
            <a:ext cx="6400800" cy="671291"/>
          </a:xfrm>
        </p:spPr>
        <p:txBody>
          <a:bodyPr/>
          <a:lstStyle>
            <a:lvl1pPr marL="0" indent="0" algn="l">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Section subtitle</a:t>
            </a:r>
            <a:endParaRPr lang="en-US" dirty="0"/>
          </a:p>
        </p:txBody>
      </p:sp>
      <p:sp>
        <p:nvSpPr>
          <p:cNvPr id="11" name="Footer Placeholder 4"/>
          <p:cNvSpPr>
            <a:spLocks noGrp="1"/>
          </p:cNvSpPr>
          <p:nvPr>
            <p:ph type="ftr" sz="quarter" idx="11"/>
          </p:nvPr>
        </p:nvSpPr>
        <p:spPr>
          <a:xfrm>
            <a:off x="457200" y="6356189"/>
            <a:ext cx="3704492" cy="365125"/>
          </a:xfrm>
          <a:prstGeom prst="rect">
            <a:avLst/>
          </a:prstGeom>
        </p:spPr>
        <p:txBody>
          <a:bodyPr/>
          <a:lstStyle/>
          <a:p>
            <a:r>
              <a:rPr lang="en-US" smtClean="0"/>
              <a:t>2017 Coastal Master Plan </a:t>
            </a:r>
            <a:endParaRPr lang="en-US" dirty="0"/>
          </a:p>
        </p:txBody>
      </p:sp>
    </p:spTree>
    <p:extLst>
      <p:ext uri="{BB962C8B-B14F-4D97-AF65-F5344CB8AC3E}">
        <p14:creationId xmlns:p14="http://schemas.microsoft.com/office/powerpoint/2010/main" val="12317619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Content Slide Generic 1">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Slide Number Placeholder 5"/>
          <p:cNvSpPr>
            <a:spLocks noGrp="1"/>
          </p:cNvSpPr>
          <p:nvPr>
            <p:ph type="sldNum" sz="quarter" idx="12"/>
          </p:nvPr>
        </p:nvSpPr>
        <p:spPr/>
        <p:txBody>
          <a:bodyPr/>
          <a:lstStyle/>
          <a:p>
            <a:fld id="{0580405D-A643-224E-BD86-D482C39E2277}" type="slidenum">
              <a:rPr lang="en-US" smtClean="0"/>
              <a:pPr/>
              <a:t>‹#›</a:t>
            </a:fld>
            <a:endParaRPr lang="en-US" dirty="0"/>
          </a:p>
        </p:txBody>
      </p:sp>
      <p:sp>
        <p:nvSpPr>
          <p:cNvPr id="8" name="Footer Placeholder 4"/>
          <p:cNvSpPr>
            <a:spLocks noGrp="1"/>
          </p:cNvSpPr>
          <p:nvPr>
            <p:ph type="ftr" sz="quarter" idx="11"/>
          </p:nvPr>
        </p:nvSpPr>
        <p:spPr>
          <a:xfrm>
            <a:off x="457200" y="6356189"/>
            <a:ext cx="3704492" cy="365125"/>
          </a:xfrm>
          <a:prstGeom prst="rect">
            <a:avLst/>
          </a:prstGeom>
        </p:spPr>
        <p:txBody>
          <a:bodyPr/>
          <a:lstStyle/>
          <a:p>
            <a:r>
              <a:rPr lang="en-US" smtClean="0"/>
              <a:t>2017 Coastal Master Plan </a:t>
            </a:r>
            <a:endParaRPr lang="en-US" dirty="0"/>
          </a:p>
        </p:txBody>
      </p:sp>
    </p:spTree>
    <p:extLst>
      <p:ext uri="{BB962C8B-B14F-4D97-AF65-F5344CB8AC3E}">
        <p14:creationId xmlns:p14="http://schemas.microsoft.com/office/powerpoint/2010/main" val="31903971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Content Slide Generic 2">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7" name="Slide Number Placeholder 6"/>
          <p:cNvSpPr>
            <a:spLocks noGrp="1"/>
          </p:cNvSpPr>
          <p:nvPr>
            <p:ph type="sldNum" sz="quarter" idx="12"/>
          </p:nvPr>
        </p:nvSpPr>
        <p:spPr/>
        <p:txBody>
          <a:bodyPr/>
          <a:lstStyle/>
          <a:p>
            <a:fld id="{0580405D-A643-224E-BD86-D482C39E2277}" type="slidenum">
              <a:rPr lang="en-US" smtClean="0"/>
              <a:pPr/>
              <a:t>‹#›</a:t>
            </a:fld>
            <a:endParaRPr lang="en-US" dirty="0"/>
          </a:p>
        </p:txBody>
      </p:sp>
      <p:sp>
        <p:nvSpPr>
          <p:cNvPr id="8" name="Footer Placeholder 4"/>
          <p:cNvSpPr>
            <a:spLocks noGrp="1"/>
          </p:cNvSpPr>
          <p:nvPr>
            <p:ph type="ftr" sz="quarter" idx="11"/>
          </p:nvPr>
        </p:nvSpPr>
        <p:spPr>
          <a:xfrm>
            <a:off x="457200" y="6356189"/>
            <a:ext cx="3704492" cy="365125"/>
          </a:xfrm>
          <a:prstGeom prst="rect">
            <a:avLst/>
          </a:prstGeom>
        </p:spPr>
        <p:txBody>
          <a:bodyPr/>
          <a:lstStyle/>
          <a:p>
            <a:r>
              <a:rPr lang="en-US" smtClean="0"/>
              <a:t>2017 Coastal Master Plan </a:t>
            </a:r>
            <a:endParaRPr lang="en-US" dirty="0"/>
          </a:p>
        </p:txBody>
      </p:sp>
      <p:sp>
        <p:nvSpPr>
          <p:cNvPr id="6" name="Content Placeholder 5"/>
          <p:cNvSpPr>
            <a:spLocks noGrp="1"/>
          </p:cNvSpPr>
          <p:nvPr>
            <p:ph sz="quarter" idx="13"/>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0" name="Content Placeholder 9"/>
          <p:cNvSpPr>
            <a:spLocks noGrp="1"/>
          </p:cNvSpPr>
          <p:nvPr>
            <p:ph sz="quarter" idx="14"/>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42727491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Full Bleed Vertical Content Option 1">
    <p:spTree>
      <p:nvGrpSpPr>
        <p:cNvPr id="1" name=""/>
        <p:cNvGrpSpPr/>
        <p:nvPr/>
      </p:nvGrpSpPr>
      <p:grpSpPr>
        <a:xfrm>
          <a:off x="0" y="0"/>
          <a:ext cx="0" cy="0"/>
          <a:chOff x="0" y="0"/>
          <a:chExt cx="0" cy="0"/>
        </a:xfrm>
      </p:grpSpPr>
      <p:pic>
        <p:nvPicPr>
          <p:cNvPr id="3" name="Picture 2" descr="Scofield Island Restoration3.jpg"/>
          <p:cNvPicPr>
            <a:picLocks noChangeAspect="1"/>
          </p:cNvPicPr>
          <p:nvPr userDrawn="1"/>
        </p:nvPicPr>
        <p:blipFill rotWithShape="1">
          <a:blip r:embed="rId2">
            <a:extLst>
              <a:ext uri="{28A0092B-C50C-407E-A947-70E740481C1C}">
                <a14:useLocalDpi xmlns:a14="http://schemas.microsoft.com/office/drawing/2010/main" val="0"/>
              </a:ext>
            </a:extLst>
          </a:blip>
          <a:srcRect l="23425" r="27408" b="10671"/>
          <a:stretch/>
        </p:blipFill>
        <p:spPr>
          <a:xfrm>
            <a:off x="4648200" y="0"/>
            <a:ext cx="4495800" cy="6126163"/>
          </a:xfrm>
          <a:prstGeom prst="rect">
            <a:avLst/>
          </a:prstGeom>
        </p:spPr>
      </p:pic>
      <p:sp>
        <p:nvSpPr>
          <p:cNvPr id="2" name="Title 1"/>
          <p:cNvSpPr>
            <a:spLocks noGrp="1"/>
          </p:cNvSpPr>
          <p:nvPr>
            <p:ph type="title"/>
          </p:nvPr>
        </p:nvSpPr>
        <p:spPr>
          <a:xfrm>
            <a:off x="457200" y="274638"/>
            <a:ext cx="4038600" cy="1143000"/>
          </a:xfrm>
        </p:spPr>
        <p:txBody>
          <a:bodyPr/>
          <a:lstStyle/>
          <a:p>
            <a:r>
              <a:rPr lang="en-US" smtClean="0"/>
              <a:t>Click to edit Master title style</a:t>
            </a:r>
            <a:endParaRPr lang="en-US" dirty="0"/>
          </a:p>
        </p:txBody>
      </p:sp>
      <p:sp>
        <p:nvSpPr>
          <p:cNvPr id="7" name="Slide Number Placeholder 6"/>
          <p:cNvSpPr>
            <a:spLocks noGrp="1"/>
          </p:cNvSpPr>
          <p:nvPr>
            <p:ph type="sldNum" sz="quarter" idx="12"/>
          </p:nvPr>
        </p:nvSpPr>
        <p:spPr/>
        <p:txBody>
          <a:bodyPr/>
          <a:lstStyle/>
          <a:p>
            <a:fld id="{0580405D-A643-224E-BD86-D482C39E2277}" type="slidenum">
              <a:rPr lang="en-US" smtClean="0"/>
              <a:pPr/>
              <a:t>‹#›</a:t>
            </a:fld>
            <a:endParaRPr lang="en-US" dirty="0"/>
          </a:p>
        </p:txBody>
      </p:sp>
      <p:sp>
        <p:nvSpPr>
          <p:cNvPr id="9" name="Footer Placeholder 4"/>
          <p:cNvSpPr>
            <a:spLocks noGrp="1"/>
          </p:cNvSpPr>
          <p:nvPr>
            <p:ph type="ftr" sz="quarter" idx="11"/>
          </p:nvPr>
        </p:nvSpPr>
        <p:spPr>
          <a:xfrm>
            <a:off x="457200" y="6356189"/>
            <a:ext cx="3704492" cy="365125"/>
          </a:xfrm>
          <a:prstGeom prst="rect">
            <a:avLst/>
          </a:prstGeom>
        </p:spPr>
        <p:txBody>
          <a:bodyPr/>
          <a:lstStyle/>
          <a:p>
            <a:r>
              <a:rPr lang="en-US" smtClean="0"/>
              <a:t>2017 Coastal Master Plan </a:t>
            </a:r>
            <a:endParaRPr lang="en-US" dirty="0"/>
          </a:p>
        </p:txBody>
      </p:sp>
      <p:sp>
        <p:nvSpPr>
          <p:cNvPr id="5" name="Content Placeholder 4"/>
          <p:cNvSpPr>
            <a:spLocks noGrp="1"/>
          </p:cNvSpPr>
          <p:nvPr>
            <p:ph sz="quarter" idx="13"/>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17067507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Full Bleed Vertical Content Option 2">
    <p:spTree>
      <p:nvGrpSpPr>
        <p:cNvPr id="1" name=""/>
        <p:cNvGrpSpPr/>
        <p:nvPr/>
      </p:nvGrpSpPr>
      <p:grpSpPr>
        <a:xfrm>
          <a:off x="0" y="0"/>
          <a:ext cx="0" cy="0"/>
          <a:chOff x="0" y="0"/>
          <a:chExt cx="0" cy="0"/>
        </a:xfrm>
      </p:grpSpPr>
      <p:pic>
        <p:nvPicPr>
          <p:cNvPr id="3" name="Picture 2" descr="Cameron Shoreline Restore3.jpg"/>
          <p:cNvPicPr>
            <a:picLocks noChangeAspect="1"/>
          </p:cNvPicPr>
          <p:nvPr userDrawn="1"/>
        </p:nvPicPr>
        <p:blipFill rotWithShape="1">
          <a:blip r:embed="rId2">
            <a:extLst>
              <a:ext uri="{28A0092B-C50C-407E-A947-70E740481C1C}">
                <a14:useLocalDpi xmlns:a14="http://schemas.microsoft.com/office/drawing/2010/main" val="0"/>
              </a:ext>
            </a:extLst>
          </a:blip>
          <a:srcRect l="30833" t="10671" r="20000"/>
          <a:stretch/>
        </p:blipFill>
        <p:spPr>
          <a:xfrm>
            <a:off x="4648200" y="0"/>
            <a:ext cx="4495800" cy="6126163"/>
          </a:xfrm>
          <a:prstGeom prst="rect">
            <a:avLst/>
          </a:prstGeom>
        </p:spPr>
      </p:pic>
      <p:sp>
        <p:nvSpPr>
          <p:cNvPr id="2" name="Title 1"/>
          <p:cNvSpPr>
            <a:spLocks noGrp="1"/>
          </p:cNvSpPr>
          <p:nvPr>
            <p:ph type="title"/>
          </p:nvPr>
        </p:nvSpPr>
        <p:spPr>
          <a:xfrm>
            <a:off x="457200" y="274638"/>
            <a:ext cx="4038600" cy="1143000"/>
          </a:xfrm>
        </p:spPr>
        <p:txBody>
          <a:bodyPr/>
          <a:lstStyle/>
          <a:p>
            <a:r>
              <a:rPr lang="en-US" smtClean="0"/>
              <a:t>Click to edit Master title style</a:t>
            </a:r>
            <a:endParaRPr lang="en-US" dirty="0"/>
          </a:p>
        </p:txBody>
      </p:sp>
      <p:sp>
        <p:nvSpPr>
          <p:cNvPr id="7" name="Slide Number Placeholder 6"/>
          <p:cNvSpPr>
            <a:spLocks noGrp="1"/>
          </p:cNvSpPr>
          <p:nvPr>
            <p:ph type="sldNum" sz="quarter" idx="12"/>
          </p:nvPr>
        </p:nvSpPr>
        <p:spPr/>
        <p:txBody>
          <a:bodyPr/>
          <a:lstStyle/>
          <a:p>
            <a:fld id="{0580405D-A643-224E-BD86-D482C39E2277}" type="slidenum">
              <a:rPr lang="en-US" smtClean="0"/>
              <a:pPr/>
              <a:t>‹#›</a:t>
            </a:fld>
            <a:endParaRPr lang="en-US" dirty="0"/>
          </a:p>
        </p:txBody>
      </p:sp>
      <p:sp>
        <p:nvSpPr>
          <p:cNvPr id="8" name="Footer Placeholder 4"/>
          <p:cNvSpPr>
            <a:spLocks noGrp="1"/>
          </p:cNvSpPr>
          <p:nvPr>
            <p:ph type="ftr" sz="quarter" idx="11"/>
          </p:nvPr>
        </p:nvSpPr>
        <p:spPr>
          <a:xfrm>
            <a:off x="457200" y="6356189"/>
            <a:ext cx="3704492" cy="365125"/>
          </a:xfrm>
          <a:prstGeom prst="rect">
            <a:avLst/>
          </a:prstGeom>
        </p:spPr>
        <p:txBody>
          <a:bodyPr/>
          <a:lstStyle/>
          <a:p>
            <a:r>
              <a:rPr lang="en-US" smtClean="0"/>
              <a:t>2017 Coastal Master Plan </a:t>
            </a:r>
            <a:endParaRPr lang="en-US" dirty="0"/>
          </a:p>
        </p:txBody>
      </p:sp>
      <p:sp>
        <p:nvSpPr>
          <p:cNvPr id="6" name="Content Placeholder 5"/>
          <p:cNvSpPr>
            <a:spLocks noGrp="1"/>
          </p:cNvSpPr>
          <p:nvPr>
            <p:ph sz="quarter" idx="13"/>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37860995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Full Bleed Vertical Content Option 3">
    <p:spTree>
      <p:nvGrpSpPr>
        <p:cNvPr id="1" name=""/>
        <p:cNvGrpSpPr/>
        <p:nvPr/>
      </p:nvGrpSpPr>
      <p:grpSpPr>
        <a:xfrm>
          <a:off x="0" y="0"/>
          <a:ext cx="0" cy="0"/>
          <a:chOff x="0" y="0"/>
          <a:chExt cx="0" cy="0"/>
        </a:xfrm>
      </p:grpSpPr>
      <p:sp>
        <p:nvSpPr>
          <p:cNvPr id="2" name="Title 1"/>
          <p:cNvSpPr>
            <a:spLocks noGrp="1"/>
          </p:cNvSpPr>
          <p:nvPr>
            <p:ph type="title"/>
          </p:nvPr>
        </p:nvSpPr>
        <p:spPr>
          <a:xfrm>
            <a:off x="4648200" y="274638"/>
            <a:ext cx="4038600" cy="1143000"/>
          </a:xfrm>
        </p:spPr>
        <p:txBody>
          <a:bodyPr/>
          <a:lstStyle/>
          <a:p>
            <a:r>
              <a:rPr lang="en-US" smtClean="0"/>
              <a:t>Click to edit Master title style</a:t>
            </a:r>
            <a:endParaRPr lang="en-US" dirty="0"/>
          </a:p>
        </p:txBody>
      </p:sp>
      <p:sp>
        <p:nvSpPr>
          <p:cNvPr id="7" name="Slide Number Placeholder 6"/>
          <p:cNvSpPr>
            <a:spLocks noGrp="1"/>
          </p:cNvSpPr>
          <p:nvPr>
            <p:ph type="sldNum" sz="quarter" idx="12"/>
          </p:nvPr>
        </p:nvSpPr>
        <p:spPr/>
        <p:txBody>
          <a:bodyPr/>
          <a:lstStyle/>
          <a:p>
            <a:fld id="{0580405D-A643-224E-BD86-D482C39E2277}" type="slidenum">
              <a:rPr lang="en-US" smtClean="0"/>
              <a:pPr/>
              <a:t>‹#›</a:t>
            </a:fld>
            <a:endParaRPr lang="en-US" dirty="0"/>
          </a:p>
        </p:txBody>
      </p:sp>
      <p:sp>
        <p:nvSpPr>
          <p:cNvPr id="8" name="Footer Placeholder 4"/>
          <p:cNvSpPr>
            <a:spLocks noGrp="1"/>
          </p:cNvSpPr>
          <p:nvPr>
            <p:ph type="ftr" sz="quarter" idx="11"/>
          </p:nvPr>
        </p:nvSpPr>
        <p:spPr>
          <a:xfrm>
            <a:off x="457200" y="6356189"/>
            <a:ext cx="3704492" cy="365125"/>
          </a:xfrm>
          <a:prstGeom prst="rect">
            <a:avLst/>
          </a:prstGeom>
        </p:spPr>
        <p:txBody>
          <a:bodyPr/>
          <a:lstStyle/>
          <a:p>
            <a:r>
              <a:rPr lang="en-US" smtClean="0"/>
              <a:t>2017 Coastal Master Plan </a:t>
            </a:r>
            <a:endParaRPr lang="en-US" dirty="0"/>
          </a:p>
        </p:txBody>
      </p:sp>
      <p:sp>
        <p:nvSpPr>
          <p:cNvPr id="6" name="Content Placeholder 5"/>
          <p:cNvSpPr>
            <a:spLocks noGrp="1"/>
          </p:cNvSpPr>
          <p:nvPr>
            <p:ph sz="quarter" idx="13"/>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pic>
        <p:nvPicPr>
          <p:cNvPr id="9" name="Picture 8" descr="Cameron Shoreline Restore3.jpg"/>
          <p:cNvPicPr>
            <a:picLocks noChangeAspect="1"/>
          </p:cNvPicPr>
          <p:nvPr userDrawn="1"/>
        </p:nvPicPr>
        <p:blipFill rotWithShape="1">
          <a:blip r:embed="rId2">
            <a:extLst>
              <a:ext uri="{28A0092B-C50C-407E-A947-70E740481C1C}">
                <a14:useLocalDpi xmlns:a14="http://schemas.microsoft.com/office/drawing/2010/main" val="0"/>
              </a:ext>
            </a:extLst>
          </a:blip>
          <a:srcRect l="30833" t="10671" r="20000"/>
          <a:stretch/>
        </p:blipFill>
        <p:spPr>
          <a:xfrm>
            <a:off x="0" y="0"/>
            <a:ext cx="4495800" cy="6126163"/>
          </a:xfrm>
          <a:prstGeom prst="rect">
            <a:avLst/>
          </a:prstGeom>
        </p:spPr>
      </p:pic>
    </p:spTree>
    <p:extLst>
      <p:ext uri="{BB962C8B-B14F-4D97-AF65-F5344CB8AC3E}">
        <p14:creationId xmlns:p14="http://schemas.microsoft.com/office/powerpoint/2010/main" val="4484984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Full Bleed Vertical Content Option 4">
    <p:spTree>
      <p:nvGrpSpPr>
        <p:cNvPr id="1" name=""/>
        <p:cNvGrpSpPr/>
        <p:nvPr/>
      </p:nvGrpSpPr>
      <p:grpSpPr>
        <a:xfrm>
          <a:off x="0" y="0"/>
          <a:ext cx="0" cy="0"/>
          <a:chOff x="0" y="0"/>
          <a:chExt cx="0" cy="0"/>
        </a:xfrm>
      </p:grpSpPr>
      <p:pic>
        <p:nvPicPr>
          <p:cNvPr id="3" name="Picture 2" descr="Lake Borgne Surge Barrier.jpg"/>
          <p:cNvPicPr>
            <a:picLocks noChangeAspect="1"/>
          </p:cNvPicPr>
          <p:nvPr userDrawn="1"/>
        </p:nvPicPr>
        <p:blipFill rotWithShape="1">
          <a:blip r:embed="rId2">
            <a:extLst>
              <a:ext uri="{28A0092B-C50C-407E-A947-70E740481C1C}">
                <a14:useLocalDpi xmlns:a14="http://schemas.microsoft.com/office/drawing/2010/main" val="0"/>
              </a:ext>
            </a:extLst>
          </a:blip>
          <a:srcRect l="29372" r="17580" b="3619"/>
          <a:stretch/>
        </p:blipFill>
        <p:spPr>
          <a:xfrm>
            <a:off x="0" y="0"/>
            <a:ext cx="4495800" cy="6126163"/>
          </a:xfrm>
          <a:prstGeom prst="rect">
            <a:avLst/>
          </a:prstGeom>
        </p:spPr>
      </p:pic>
      <p:sp>
        <p:nvSpPr>
          <p:cNvPr id="2" name="Title 1"/>
          <p:cNvSpPr>
            <a:spLocks noGrp="1"/>
          </p:cNvSpPr>
          <p:nvPr>
            <p:ph type="title"/>
          </p:nvPr>
        </p:nvSpPr>
        <p:spPr>
          <a:xfrm>
            <a:off x="4648200" y="274638"/>
            <a:ext cx="4038600" cy="1143000"/>
          </a:xfrm>
        </p:spPr>
        <p:txBody>
          <a:bodyPr/>
          <a:lstStyle/>
          <a:p>
            <a:r>
              <a:rPr lang="en-US" smtClean="0"/>
              <a:t>Click to edit Master title style</a:t>
            </a:r>
            <a:endParaRPr lang="en-US" dirty="0"/>
          </a:p>
        </p:txBody>
      </p:sp>
      <p:sp>
        <p:nvSpPr>
          <p:cNvPr id="7" name="Slide Number Placeholder 6"/>
          <p:cNvSpPr>
            <a:spLocks noGrp="1"/>
          </p:cNvSpPr>
          <p:nvPr>
            <p:ph type="sldNum" sz="quarter" idx="12"/>
          </p:nvPr>
        </p:nvSpPr>
        <p:spPr/>
        <p:txBody>
          <a:bodyPr/>
          <a:lstStyle/>
          <a:p>
            <a:fld id="{0580405D-A643-224E-BD86-D482C39E2277}" type="slidenum">
              <a:rPr lang="en-US" smtClean="0"/>
              <a:pPr/>
              <a:t>‹#›</a:t>
            </a:fld>
            <a:endParaRPr lang="en-US" dirty="0"/>
          </a:p>
        </p:txBody>
      </p:sp>
      <p:sp>
        <p:nvSpPr>
          <p:cNvPr id="9" name="Footer Placeholder 4"/>
          <p:cNvSpPr>
            <a:spLocks noGrp="1"/>
          </p:cNvSpPr>
          <p:nvPr>
            <p:ph type="ftr" sz="quarter" idx="11"/>
          </p:nvPr>
        </p:nvSpPr>
        <p:spPr>
          <a:xfrm>
            <a:off x="457200" y="6356189"/>
            <a:ext cx="3704492" cy="365125"/>
          </a:xfrm>
          <a:prstGeom prst="rect">
            <a:avLst/>
          </a:prstGeom>
        </p:spPr>
        <p:txBody>
          <a:bodyPr/>
          <a:lstStyle/>
          <a:p>
            <a:r>
              <a:rPr lang="en-US" smtClean="0"/>
              <a:t>2017 Coastal Master Plan </a:t>
            </a:r>
            <a:endParaRPr lang="en-US" dirty="0"/>
          </a:p>
        </p:txBody>
      </p:sp>
      <p:sp>
        <p:nvSpPr>
          <p:cNvPr id="6" name="Content Placeholder 5"/>
          <p:cNvSpPr>
            <a:spLocks noGrp="1"/>
          </p:cNvSpPr>
          <p:nvPr>
            <p:ph sz="quarter" idx="13"/>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7467681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Full Bleed Vertical Content Generic 1">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4038600" cy="1143000"/>
          </a:xfrm>
        </p:spPr>
        <p:txBody>
          <a:bodyPr/>
          <a:lstStyle/>
          <a:p>
            <a:r>
              <a:rPr lang="en-US" smtClean="0"/>
              <a:t>Click to edit Master title style</a:t>
            </a:r>
            <a:endParaRPr lang="en-US" dirty="0"/>
          </a:p>
        </p:txBody>
      </p:sp>
      <p:sp>
        <p:nvSpPr>
          <p:cNvPr id="7" name="Slide Number Placeholder 6"/>
          <p:cNvSpPr>
            <a:spLocks noGrp="1"/>
          </p:cNvSpPr>
          <p:nvPr>
            <p:ph type="sldNum" sz="quarter" idx="12"/>
          </p:nvPr>
        </p:nvSpPr>
        <p:spPr/>
        <p:txBody>
          <a:bodyPr/>
          <a:lstStyle/>
          <a:p>
            <a:fld id="{0580405D-A643-224E-BD86-D482C39E2277}" type="slidenum">
              <a:rPr lang="en-US" smtClean="0"/>
              <a:pPr/>
              <a:t>‹#›</a:t>
            </a:fld>
            <a:endParaRPr lang="en-US" dirty="0"/>
          </a:p>
        </p:txBody>
      </p:sp>
      <p:sp>
        <p:nvSpPr>
          <p:cNvPr id="9" name="Picture Placeholder 8"/>
          <p:cNvSpPr>
            <a:spLocks noGrp="1"/>
          </p:cNvSpPr>
          <p:nvPr>
            <p:ph type="pic" sz="quarter" idx="13"/>
          </p:nvPr>
        </p:nvSpPr>
        <p:spPr>
          <a:xfrm>
            <a:off x="4648200" y="-1"/>
            <a:ext cx="4495800" cy="6126164"/>
          </a:xfrm>
        </p:spPr>
        <p:txBody>
          <a:bodyPr/>
          <a:lstStyle/>
          <a:p>
            <a:r>
              <a:rPr lang="en-US" dirty="0" smtClean="0"/>
              <a:t>Click icon to add picture</a:t>
            </a:r>
            <a:endParaRPr lang="en-US" dirty="0"/>
          </a:p>
        </p:txBody>
      </p:sp>
      <p:sp>
        <p:nvSpPr>
          <p:cNvPr id="8" name="Footer Placeholder 4"/>
          <p:cNvSpPr>
            <a:spLocks noGrp="1"/>
          </p:cNvSpPr>
          <p:nvPr>
            <p:ph type="ftr" sz="quarter" idx="11"/>
          </p:nvPr>
        </p:nvSpPr>
        <p:spPr>
          <a:xfrm>
            <a:off x="457200" y="6356189"/>
            <a:ext cx="3704492" cy="365125"/>
          </a:xfrm>
          <a:prstGeom prst="rect">
            <a:avLst/>
          </a:prstGeom>
        </p:spPr>
        <p:txBody>
          <a:bodyPr/>
          <a:lstStyle/>
          <a:p>
            <a:r>
              <a:rPr lang="en-US" smtClean="0"/>
              <a:t>2017 Coastal Master Plan </a:t>
            </a:r>
            <a:endParaRPr lang="en-US" dirty="0"/>
          </a:p>
        </p:txBody>
      </p:sp>
      <p:sp>
        <p:nvSpPr>
          <p:cNvPr id="5" name="Content Placeholder 4"/>
          <p:cNvSpPr>
            <a:spLocks noGrp="1"/>
          </p:cNvSpPr>
          <p:nvPr>
            <p:ph sz="quarter" idx="14"/>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4949947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Full Bleed Vertical Content Generic 2">
    <p:spTree>
      <p:nvGrpSpPr>
        <p:cNvPr id="1" name=""/>
        <p:cNvGrpSpPr/>
        <p:nvPr/>
      </p:nvGrpSpPr>
      <p:grpSpPr>
        <a:xfrm>
          <a:off x="0" y="0"/>
          <a:ext cx="0" cy="0"/>
          <a:chOff x="0" y="0"/>
          <a:chExt cx="0" cy="0"/>
        </a:xfrm>
      </p:grpSpPr>
      <p:sp>
        <p:nvSpPr>
          <p:cNvPr id="2" name="Title 1"/>
          <p:cNvSpPr>
            <a:spLocks noGrp="1"/>
          </p:cNvSpPr>
          <p:nvPr>
            <p:ph type="title"/>
          </p:nvPr>
        </p:nvSpPr>
        <p:spPr>
          <a:xfrm>
            <a:off x="4648200" y="274638"/>
            <a:ext cx="4038600" cy="1143000"/>
          </a:xfrm>
        </p:spPr>
        <p:txBody>
          <a:bodyPr/>
          <a:lstStyle/>
          <a:p>
            <a:r>
              <a:rPr lang="en-US" smtClean="0"/>
              <a:t>Click to edit Master title style</a:t>
            </a:r>
            <a:endParaRPr lang="en-US" dirty="0"/>
          </a:p>
        </p:txBody>
      </p:sp>
      <p:sp>
        <p:nvSpPr>
          <p:cNvPr id="7" name="Slide Number Placeholder 6"/>
          <p:cNvSpPr>
            <a:spLocks noGrp="1"/>
          </p:cNvSpPr>
          <p:nvPr>
            <p:ph type="sldNum" sz="quarter" idx="12"/>
          </p:nvPr>
        </p:nvSpPr>
        <p:spPr/>
        <p:txBody>
          <a:bodyPr/>
          <a:lstStyle/>
          <a:p>
            <a:fld id="{0580405D-A643-224E-BD86-D482C39E2277}" type="slidenum">
              <a:rPr lang="en-US" smtClean="0"/>
              <a:pPr/>
              <a:t>‹#›</a:t>
            </a:fld>
            <a:endParaRPr lang="en-US" dirty="0"/>
          </a:p>
        </p:txBody>
      </p:sp>
      <p:sp>
        <p:nvSpPr>
          <p:cNvPr id="9" name="Picture Placeholder 8"/>
          <p:cNvSpPr>
            <a:spLocks noGrp="1"/>
          </p:cNvSpPr>
          <p:nvPr>
            <p:ph type="pic" sz="quarter" idx="13"/>
          </p:nvPr>
        </p:nvSpPr>
        <p:spPr>
          <a:xfrm>
            <a:off x="0" y="-1"/>
            <a:ext cx="4495800" cy="6126164"/>
          </a:xfrm>
        </p:spPr>
        <p:txBody>
          <a:bodyPr/>
          <a:lstStyle/>
          <a:p>
            <a:r>
              <a:rPr lang="en-US" dirty="0" smtClean="0"/>
              <a:t>Click icon to add picture</a:t>
            </a:r>
            <a:endParaRPr lang="en-US" dirty="0"/>
          </a:p>
        </p:txBody>
      </p:sp>
      <p:sp>
        <p:nvSpPr>
          <p:cNvPr id="8" name="Footer Placeholder 4"/>
          <p:cNvSpPr>
            <a:spLocks noGrp="1"/>
          </p:cNvSpPr>
          <p:nvPr>
            <p:ph type="ftr" sz="quarter" idx="11"/>
          </p:nvPr>
        </p:nvSpPr>
        <p:spPr>
          <a:xfrm>
            <a:off x="457200" y="6356189"/>
            <a:ext cx="3704492" cy="365125"/>
          </a:xfrm>
          <a:prstGeom prst="rect">
            <a:avLst/>
          </a:prstGeom>
        </p:spPr>
        <p:txBody>
          <a:bodyPr/>
          <a:lstStyle/>
          <a:p>
            <a:r>
              <a:rPr lang="en-US" smtClean="0"/>
              <a:t>2017 Coastal Master Plan </a:t>
            </a:r>
            <a:endParaRPr lang="en-US" dirty="0"/>
          </a:p>
        </p:txBody>
      </p:sp>
      <p:sp>
        <p:nvSpPr>
          <p:cNvPr id="5" name="Content Placeholder 4"/>
          <p:cNvSpPr>
            <a:spLocks noGrp="1"/>
          </p:cNvSpPr>
          <p:nvPr>
            <p:ph sz="quarter" idx="14"/>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1662252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Slide Number Placeholder 2"/>
          <p:cNvSpPr>
            <a:spLocks noGrp="1"/>
          </p:cNvSpPr>
          <p:nvPr>
            <p:ph type="sldNum" sz="quarter" idx="10"/>
          </p:nvPr>
        </p:nvSpPr>
        <p:spPr/>
        <p:txBody>
          <a:bodyPr/>
          <a:lstStyle/>
          <a:p>
            <a:fld id="{0580405D-A643-224E-BD86-D482C39E2277}" type="slidenum">
              <a:rPr lang="en-US" smtClean="0"/>
              <a:pPr/>
              <a:t>‹#›</a:t>
            </a:fld>
            <a:endParaRPr lang="en-US" dirty="0"/>
          </a:p>
        </p:txBody>
      </p:sp>
      <p:sp>
        <p:nvSpPr>
          <p:cNvPr id="4" name="Footer Placeholder 3"/>
          <p:cNvSpPr>
            <a:spLocks noGrp="1"/>
          </p:cNvSpPr>
          <p:nvPr>
            <p:ph type="ftr" sz="quarter" idx="11"/>
          </p:nvPr>
        </p:nvSpPr>
        <p:spPr/>
        <p:txBody>
          <a:bodyPr/>
          <a:lstStyle/>
          <a:p>
            <a:r>
              <a:rPr lang="en-US" smtClean="0"/>
              <a:t>2017 Coastal Master Plan </a:t>
            </a:r>
            <a:endParaRPr lang="en-US" dirty="0"/>
          </a:p>
        </p:txBody>
      </p:sp>
      <p:sp>
        <p:nvSpPr>
          <p:cNvPr id="5" name="Text Placeholder 3"/>
          <p:cNvSpPr>
            <a:spLocks noGrp="1"/>
          </p:cNvSpPr>
          <p:nvPr>
            <p:ph type="body" sz="quarter" idx="12"/>
          </p:nvPr>
        </p:nvSpPr>
        <p:spPr>
          <a:xfrm>
            <a:off x="457200" y="5300663"/>
            <a:ext cx="8229600" cy="825500"/>
          </a:xfrm>
        </p:spPr>
        <p:txBody>
          <a:bodyPr/>
          <a:lstStyle/>
          <a:p>
            <a:pPr lvl="0"/>
            <a:r>
              <a:rPr lang="en-US" smtClean="0"/>
              <a:t>Click to edit Master text styles</a:t>
            </a:r>
          </a:p>
        </p:txBody>
      </p:sp>
      <p:sp>
        <p:nvSpPr>
          <p:cNvPr id="6" name="Picture Placeholder 4"/>
          <p:cNvSpPr>
            <a:spLocks noGrp="1"/>
          </p:cNvSpPr>
          <p:nvPr>
            <p:ph type="pic" sz="quarter" idx="13"/>
          </p:nvPr>
        </p:nvSpPr>
        <p:spPr>
          <a:xfrm>
            <a:off x="0" y="1570038"/>
            <a:ext cx="9144000" cy="3532187"/>
          </a:xfrm>
        </p:spPr>
      </p:sp>
    </p:spTree>
    <p:extLst>
      <p:ext uri="{BB962C8B-B14F-4D97-AF65-F5344CB8AC3E}">
        <p14:creationId xmlns:p14="http://schemas.microsoft.com/office/powerpoint/2010/main" val="9055570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Slide Number Placeholder 2"/>
          <p:cNvSpPr>
            <a:spLocks noGrp="1"/>
          </p:cNvSpPr>
          <p:nvPr>
            <p:ph type="sldNum" sz="quarter" idx="10"/>
          </p:nvPr>
        </p:nvSpPr>
        <p:spPr/>
        <p:txBody>
          <a:bodyPr/>
          <a:lstStyle/>
          <a:p>
            <a:fld id="{0580405D-A643-224E-BD86-D482C39E2277}" type="slidenum">
              <a:rPr lang="en-US" smtClean="0"/>
              <a:pPr/>
              <a:t>‹#›</a:t>
            </a:fld>
            <a:endParaRPr lang="en-US" dirty="0"/>
          </a:p>
        </p:txBody>
      </p:sp>
      <p:sp>
        <p:nvSpPr>
          <p:cNvPr id="4" name="Footer Placeholder 3"/>
          <p:cNvSpPr>
            <a:spLocks noGrp="1"/>
          </p:cNvSpPr>
          <p:nvPr>
            <p:ph type="ftr" sz="quarter" idx="11"/>
          </p:nvPr>
        </p:nvSpPr>
        <p:spPr/>
        <p:txBody>
          <a:bodyPr/>
          <a:lstStyle/>
          <a:p>
            <a:r>
              <a:rPr lang="en-US" smtClean="0"/>
              <a:t>2017 Coastal Master Plan </a:t>
            </a:r>
            <a:endParaRPr lang="en-US" dirty="0"/>
          </a:p>
        </p:txBody>
      </p:sp>
      <p:sp>
        <p:nvSpPr>
          <p:cNvPr id="5" name="Text Placeholder 3"/>
          <p:cNvSpPr>
            <a:spLocks noGrp="1"/>
          </p:cNvSpPr>
          <p:nvPr>
            <p:ph type="body" sz="quarter" idx="12"/>
          </p:nvPr>
        </p:nvSpPr>
        <p:spPr>
          <a:xfrm>
            <a:off x="457200" y="5300663"/>
            <a:ext cx="8229600" cy="825500"/>
          </a:xfrm>
        </p:spPr>
        <p:txBody>
          <a:bodyPr/>
          <a:lstStyle/>
          <a:p>
            <a:endParaRPr lang="en-US" dirty="0"/>
          </a:p>
        </p:txBody>
      </p:sp>
      <p:pic>
        <p:nvPicPr>
          <p:cNvPr id="8" name="Picture 7"/>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0" y="1553481"/>
            <a:ext cx="9144000" cy="3531811"/>
          </a:xfrm>
          <a:prstGeom prst="rect">
            <a:avLst/>
          </a:prstGeom>
        </p:spPr>
      </p:pic>
    </p:spTree>
    <p:extLst>
      <p:ext uri="{BB962C8B-B14F-4D97-AF65-F5344CB8AC3E}">
        <p14:creationId xmlns:p14="http://schemas.microsoft.com/office/powerpoint/2010/main" val="4185696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Layout>
</file>

<file path=ppt/slideLayouts/slideLayout5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459038"/>
            <a:ext cx="8229600" cy="1143000"/>
          </a:xfrm>
        </p:spPr>
        <p:txBody>
          <a:bodyPr/>
          <a:lstStyle/>
          <a:p>
            <a:r>
              <a:rPr lang="en-US" smtClean="0"/>
              <a:t>Click to edit Master title style</a:t>
            </a:r>
            <a:endParaRPr lang="en-US"/>
          </a:p>
        </p:txBody>
      </p:sp>
      <p:sp>
        <p:nvSpPr>
          <p:cNvPr id="5" name="Slide Number Placeholder 4"/>
          <p:cNvSpPr>
            <a:spLocks noGrp="1"/>
          </p:cNvSpPr>
          <p:nvPr>
            <p:ph type="sldNum" sz="quarter" idx="12"/>
          </p:nvPr>
        </p:nvSpPr>
        <p:spPr/>
        <p:txBody>
          <a:bodyPr/>
          <a:lstStyle/>
          <a:p>
            <a:fld id="{0580405D-A643-224E-BD86-D482C39E2277}" type="slidenum">
              <a:rPr lang="en-US" smtClean="0"/>
              <a:pPr/>
              <a:t>‹#›</a:t>
            </a:fld>
            <a:endParaRPr lang="en-US" dirty="0"/>
          </a:p>
        </p:txBody>
      </p:sp>
      <p:sp>
        <p:nvSpPr>
          <p:cNvPr id="6" name="Footer Placeholder 4"/>
          <p:cNvSpPr>
            <a:spLocks noGrp="1"/>
          </p:cNvSpPr>
          <p:nvPr>
            <p:ph type="ftr" sz="quarter" idx="11"/>
          </p:nvPr>
        </p:nvSpPr>
        <p:spPr>
          <a:xfrm>
            <a:off x="457200" y="6356189"/>
            <a:ext cx="3704492" cy="365125"/>
          </a:xfrm>
          <a:prstGeom prst="rect">
            <a:avLst/>
          </a:prstGeom>
        </p:spPr>
        <p:txBody>
          <a:bodyPr/>
          <a:lstStyle/>
          <a:p>
            <a:r>
              <a:rPr lang="en-US" smtClean="0"/>
              <a:t>2017 Coastal Master Plan </a:t>
            </a:r>
            <a:endParaRPr lang="en-US" dirty="0"/>
          </a:p>
        </p:txBody>
      </p:sp>
    </p:spTree>
    <p:extLst>
      <p:ext uri="{BB962C8B-B14F-4D97-AF65-F5344CB8AC3E}">
        <p14:creationId xmlns:p14="http://schemas.microsoft.com/office/powerpoint/2010/main" val="30199179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5.xml><?xml version="1.0" encoding="utf-8"?>
<p:sldLayout xmlns:a="http://schemas.openxmlformats.org/drawingml/2006/main" xmlns:r="http://schemas.openxmlformats.org/officeDocument/2006/relationships" xmlns:p="http://schemas.openxmlformats.org/presentationml/2006/main" type="titleOnly" preserve="1">
  <p:cSld name="Full Bleed Image + Title Option 1">
    <p:spTree>
      <p:nvGrpSpPr>
        <p:cNvPr id="1" name=""/>
        <p:cNvGrpSpPr/>
        <p:nvPr/>
      </p:nvGrpSpPr>
      <p:grpSpPr>
        <a:xfrm>
          <a:off x="0" y="0"/>
          <a:ext cx="0" cy="0"/>
          <a:chOff x="0" y="0"/>
          <a:chExt cx="0" cy="0"/>
        </a:xfrm>
      </p:grpSpPr>
      <p:pic>
        <p:nvPicPr>
          <p:cNvPr id="3" name="Picture 2" descr="Orleans Land Bridge 1.jpg"/>
          <p:cNvPicPr>
            <a:picLocks noChangeAspect="1"/>
          </p:cNvPicPr>
          <p:nvPr userDrawn="1"/>
        </p:nvPicPr>
        <p:blipFill rotWithShape="1">
          <a:blip r:embed="rId2">
            <a:extLst>
              <a:ext uri="{28A0092B-C50C-407E-A947-70E740481C1C}">
                <a14:useLocalDpi xmlns:a14="http://schemas.microsoft.com/office/drawing/2010/main" val="0"/>
              </a:ext>
            </a:extLst>
          </a:blip>
          <a:srcRect l="4354" r="8549" b="12903"/>
          <a:stretch/>
        </p:blipFill>
        <p:spPr>
          <a:xfrm>
            <a:off x="0" y="0"/>
            <a:ext cx="9144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57796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Full Bleed Image + Title Generic">
    <p:spTree>
      <p:nvGrpSpPr>
        <p:cNvPr id="1" name=""/>
        <p:cNvGrpSpPr/>
        <p:nvPr/>
      </p:nvGrpSpPr>
      <p:grpSpPr>
        <a:xfrm>
          <a:off x="0" y="0"/>
          <a:ext cx="0" cy="0"/>
          <a:chOff x="0" y="0"/>
          <a:chExt cx="0" cy="0"/>
        </a:xfrm>
      </p:grpSpPr>
      <p:sp>
        <p:nvSpPr>
          <p:cNvPr id="5" name="Picture Placeholder 2"/>
          <p:cNvSpPr>
            <a:spLocks noGrp="1"/>
          </p:cNvSpPr>
          <p:nvPr>
            <p:ph type="pic" idx="10"/>
          </p:nvPr>
        </p:nvSpPr>
        <p:spPr>
          <a:xfrm>
            <a:off x="0" y="-1"/>
            <a:ext cx="9144000" cy="625882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2" name="Title 1"/>
          <p:cNvSpPr>
            <a:spLocks noGrp="1"/>
          </p:cNvSpPr>
          <p:nvPr>
            <p:ph type="title"/>
          </p:nvPr>
        </p:nvSpPr>
        <p:spPr/>
        <p:txBody>
          <a:bodyPr/>
          <a:lstStyle/>
          <a:p>
            <a:r>
              <a:rPr lang="en-US" dirty="0" smtClean="0"/>
              <a:t>Click to edit Master title style</a:t>
            </a:r>
            <a:endParaRPr lang="en-US" dirty="0"/>
          </a:p>
        </p:txBody>
      </p:sp>
      <p:sp>
        <p:nvSpPr>
          <p:cNvPr id="6" name="Slide Number Placeholder 4"/>
          <p:cNvSpPr>
            <a:spLocks noGrp="1"/>
          </p:cNvSpPr>
          <p:nvPr>
            <p:ph type="sldNum" sz="quarter" idx="12"/>
          </p:nvPr>
        </p:nvSpPr>
        <p:spPr>
          <a:xfrm>
            <a:off x="6553200" y="6356350"/>
            <a:ext cx="2133600" cy="335651"/>
          </a:xfrm>
        </p:spPr>
        <p:txBody>
          <a:bodyPr/>
          <a:lstStyle/>
          <a:p>
            <a:fld id="{0580405D-A643-224E-BD86-D482C39E2277}" type="slidenum">
              <a:rPr lang="en-US" smtClean="0"/>
              <a:pPr/>
              <a:t>‹#›</a:t>
            </a:fld>
            <a:endParaRPr lang="en-US" dirty="0"/>
          </a:p>
        </p:txBody>
      </p:sp>
      <p:sp>
        <p:nvSpPr>
          <p:cNvPr id="7" name="Footer Placeholder 4"/>
          <p:cNvSpPr>
            <a:spLocks noGrp="1"/>
          </p:cNvSpPr>
          <p:nvPr>
            <p:ph type="ftr" sz="quarter" idx="11"/>
          </p:nvPr>
        </p:nvSpPr>
        <p:spPr>
          <a:xfrm>
            <a:off x="457200" y="6356189"/>
            <a:ext cx="3704492" cy="365125"/>
          </a:xfrm>
          <a:prstGeom prst="rect">
            <a:avLst/>
          </a:prstGeom>
        </p:spPr>
        <p:txBody>
          <a:bodyPr/>
          <a:lstStyle/>
          <a:p>
            <a:r>
              <a:rPr lang="en-US" smtClean="0"/>
              <a:t>2017 Coastal Master Plan </a:t>
            </a:r>
            <a:endParaRPr lang="en-US" dirty="0"/>
          </a:p>
        </p:txBody>
      </p:sp>
    </p:spTree>
    <p:extLst>
      <p:ext uri="{BB962C8B-B14F-4D97-AF65-F5344CB8AC3E}">
        <p14:creationId xmlns:p14="http://schemas.microsoft.com/office/powerpoint/2010/main" val="3706929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7.xml><?xml version="1.0" encoding="utf-8"?>
<p:sldLayout xmlns:a="http://schemas.openxmlformats.org/drawingml/2006/main" xmlns:r="http://schemas.openxmlformats.org/officeDocument/2006/relationships" xmlns:p="http://schemas.openxmlformats.org/presentationml/2006/main" type="blank" preserve="1">
  <p:cSld name="Full Bleed Image Option 1">
    <p:spTree>
      <p:nvGrpSpPr>
        <p:cNvPr id="1" name=""/>
        <p:cNvGrpSpPr/>
        <p:nvPr/>
      </p:nvGrpSpPr>
      <p:grpSpPr>
        <a:xfrm>
          <a:off x="0" y="0"/>
          <a:ext cx="0" cy="0"/>
          <a:chOff x="0" y="0"/>
          <a:chExt cx="0" cy="0"/>
        </a:xfrm>
      </p:grpSpPr>
      <p:pic>
        <p:nvPicPr>
          <p:cNvPr id="6" name="Picture 5" descr="Biloxi Marsh 2.jpg"/>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338176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Full Bleed Image Generic">
    <p:spTree>
      <p:nvGrpSpPr>
        <p:cNvPr id="1" name=""/>
        <p:cNvGrpSpPr/>
        <p:nvPr/>
      </p:nvGrpSpPr>
      <p:grpSpPr>
        <a:xfrm>
          <a:off x="0" y="0"/>
          <a:ext cx="0" cy="0"/>
          <a:chOff x="0" y="0"/>
          <a:chExt cx="0" cy="0"/>
        </a:xfrm>
      </p:grpSpPr>
      <p:sp>
        <p:nvSpPr>
          <p:cNvPr id="6" name="TextBox 5"/>
          <p:cNvSpPr txBox="1"/>
          <p:nvPr userDrawn="1"/>
        </p:nvSpPr>
        <p:spPr>
          <a:xfrm>
            <a:off x="2001212" y="2724727"/>
            <a:ext cx="184666" cy="369332"/>
          </a:xfrm>
          <a:prstGeom prst="rect">
            <a:avLst/>
          </a:prstGeom>
          <a:noFill/>
        </p:spPr>
        <p:txBody>
          <a:bodyPr wrap="none" rtlCol="0">
            <a:spAutoFit/>
          </a:bodyPr>
          <a:lstStyle/>
          <a:p>
            <a:pPr defTabSz="457200"/>
            <a:endParaRPr lang="en-US" dirty="0">
              <a:solidFill>
                <a:srgbClr val="3D3D3D"/>
              </a:solidFill>
            </a:endParaRPr>
          </a:p>
        </p:txBody>
      </p:sp>
      <p:sp>
        <p:nvSpPr>
          <p:cNvPr id="8" name="Picture Placeholder 2"/>
          <p:cNvSpPr>
            <a:spLocks noGrp="1"/>
          </p:cNvSpPr>
          <p:nvPr>
            <p:ph type="pic" idx="10"/>
          </p:nvPr>
        </p:nvSpPr>
        <p:spPr>
          <a:xfrm>
            <a:off x="0" y="0"/>
            <a:ext cx="9144000" cy="6858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Tree>
    <p:extLst>
      <p:ext uri="{BB962C8B-B14F-4D97-AF65-F5344CB8AC3E}">
        <p14:creationId xmlns:p14="http://schemas.microsoft.com/office/powerpoint/2010/main" val="12240856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a:xfrm>
            <a:off x="457200" y="6356350"/>
            <a:ext cx="3704492" cy="365125"/>
          </a:xfrm>
          <a:prstGeom prst="rect">
            <a:avLst/>
          </a:prstGeom>
        </p:spPr>
        <p:txBody>
          <a:bodyPr/>
          <a:lstStyle/>
          <a:p>
            <a:r>
              <a:rPr lang="en-US" smtClean="0"/>
              <a:t>2017 Coastal Master Plan </a:t>
            </a:r>
            <a:endParaRPr lang="en-US" dirty="0"/>
          </a:p>
        </p:txBody>
      </p:sp>
      <p:sp>
        <p:nvSpPr>
          <p:cNvPr id="4" name="Slide Number Placeholder 3"/>
          <p:cNvSpPr>
            <a:spLocks noGrp="1"/>
          </p:cNvSpPr>
          <p:nvPr>
            <p:ph type="sldNum" sz="quarter" idx="12"/>
          </p:nvPr>
        </p:nvSpPr>
        <p:spPr/>
        <p:txBody>
          <a:bodyPr/>
          <a:lstStyle/>
          <a:p>
            <a:fld id="{0580405D-A643-224E-BD86-D482C39E2277}" type="slidenum">
              <a:rPr lang="en-US" smtClean="0"/>
              <a:pPr/>
              <a:t>‹#›</a:t>
            </a:fld>
            <a:endParaRPr lang="en-US" dirty="0"/>
          </a:p>
        </p:txBody>
      </p:sp>
    </p:spTree>
    <p:extLst>
      <p:ext uri="{BB962C8B-B14F-4D97-AF65-F5344CB8AC3E}">
        <p14:creationId xmlns:p14="http://schemas.microsoft.com/office/powerpoint/2010/main" val="22425184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dirty="0" smtClean="0"/>
              <a:t>Click to edit Master title style</a:t>
            </a:r>
            <a:endParaRPr lang="en-US" dirty="0"/>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Slide Number Placeholder 4"/>
          <p:cNvSpPr>
            <a:spLocks noGrp="1"/>
          </p:cNvSpPr>
          <p:nvPr>
            <p:ph type="sldNum" sz="quarter" idx="12"/>
          </p:nvPr>
        </p:nvSpPr>
        <p:spPr>
          <a:xfrm>
            <a:off x="6553200" y="6356350"/>
            <a:ext cx="2133600" cy="335651"/>
          </a:xfrm>
        </p:spPr>
        <p:txBody>
          <a:bodyPr/>
          <a:lstStyle/>
          <a:p>
            <a:fld id="{0580405D-A643-224E-BD86-D482C39E2277}" type="slidenum">
              <a:rPr lang="en-US" smtClean="0"/>
              <a:pPr/>
              <a:t>‹#›</a:t>
            </a:fld>
            <a:endParaRPr lang="en-US" dirty="0"/>
          </a:p>
        </p:txBody>
      </p:sp>
      <p:sp>
        <p:nvSpPr>
          <p:cNvPr id="9" name="Footer Placeholder 4"/>
          <p:cNvSpPr>
            <a:spLocks noGrp="1"/>
          </p:cNvSpPr>
          <p:nvPr>
            <p:ph type="ftr" sz="quarter" idx="11"/>
          </p:nvPr>
        </p:nvSpPr>
        <p:spPr>
          <a:xfrm>
            <a:off x="457200" y="6356189"/>
            <a:ext cx="3704492" cy="365125"/>
          </a:xfrm>
          <a:prstGeom prst="rect">
            <a:avLst/>
          </a:prstGeom>
        </p:spPr>
        <p:txBody>
          <a:bodyPr/>
          <a:lstStyle/>
          <a:p>
            <a:r>
              <a:rPr lang="en-US" smtClean="0"/>
              <a:t>2017 Coastal Master Plan </a:t>
            </a:r>
            <a:endParaRPr lang="en-US" dirty="0"/>
          </a:p>
        </p:txBody>
      </p:sp>
      <p:sp>
        <p:nvSpPr>
          <p:cNvPr id="6" name="Content Placeholder 5"/>
          <p:cNvSpPr>
            <a:spLocks noGrp="1"/>
          </p:cNvSpPr>
          <p:nvPr>
            <p:ph sz="quarter" idx="13"/>
          </p:nvPr>
        </p:nvSpPr>
        <p:spPr>
          <a:xfrm>
            <a:off x="3627967" y="273050"/>
            <a:ext cx="5111750" cy="5853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7148862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6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Slide Number Placeholder 4"/>
          <p:cNvSpPr>
            <a:spLocks noGrp="1"/>
          </p:cNvSpPr>
          <p:nvPr>
            <p:ph type="sldNum" sz="quarter" idx="12"/>
          </p:nvPr>
        </p:nvSpPr>
        <p:spPr>
          <a:xfrm>
            <a:off x="6553200" y="6356350"/>
            <a:ext cx="2133600" cy="335651"/>
          </a:xfrm>
        </p:spPr>
        <p:txBody>
          <a:bodyPr/>
          <a:lstStyle/>
          <a:p>
            <a:fld id="{0580405D-A643-224E-BD86-D482C39E2277}" type="slidenum">
              <a:rPr lang="en-US" smtClean="0"/>
              <a:pPr/>
              <a:t>‹#›</a:t>
            </a:fld>
            <a:endParaRPr lang="en-US" dirty="0"/>
          </a:p>
        </p:txBody>
      </p:sp>
      <p:sp>
        <p:nvSpPr>
          <p:cNvPr id="9" name="Footer Placeholder 4"/>
          <p:cNvSpPr>
            <a:spLocks noGrp="1"/>
          </p:cNvSpPr>
          <p:nvPr>
            <p:ph type="ftr" sz="quarter" idx="11"/>
          </p:nvPr>
        </p:nvSpPr>
        <p:spPr>
          <a:xfrm>
            <a:off x="457200" y="6356189"/>
            <a:ext cx="3704492" cy="365125"/>
          </a:xfrm>
          <a:prstGeom prst="rect">
            <a:avLst/>
          </a:prstGeom>
        </p:spPr>
        <p:txBody>
          <a:bodyPr/>
          <a:lstStyle/>
          <a:p>
            <a:r>
              <a:rPr lang="en-US" smtClean="0"/>
              <a:t>2017 Coastal Master Plan </a:t>
            </a:r>
            <a:endParaRPr lang="en-US" dirty="0"/>
          </a:p>
        </p:txBody>
      </p:sp>
    </p:spTree>
    <p:extLst>
      <p:ext uri="{BB962C8B-B14F-4D97-AF65-F5344CB8AC3E}">
        <p14:creationId xmlns:p14="http://schemas.microsoft.com/office/powerpoint/2010/main" val="19845921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1_Thank You Slide">
    <p:spTree>
      <p:nvGrpSpPr>
        <p:cNvPr id="1" name=""/>
        <p:cNvGrpSpPr/>
        <p:nvPr/>
      </p:nvGrpSpPr>
      <p:grpSpPr>
        <a:xfrm>
          <a:off x="0" y="0"/>
          <a:ext cx="0" cy="0"/>
          <a:chOff x="0" y="0"/>
          <a:chExt cx="0" cy="0"/>
        </a:xfrm>
      </p:grpSpPr>
      <p:sp>
        <p:nvSpPr>
          <p:cNvPr id="10" name="Text Placeholder 9"/>
          <p:cNvSpPr>
            <a:spLocks noGrp="1"/>
          </p:cNvSpPr>
          <p:nvPr>
            <p:ph type="body" sz="quarter" idx="10" hasCustomPrompt="1"/>
          </p:nvPr>
        </p:nvSpPr>
        <p:spPr>
          <a:xfrm>
            <a:off x="1354207" y="6331074"/>
            <a:ext cx="6474717" cy="474825"/>
          </a:xfrm>
        </p:spPr>
        <p:txBody>
          <a:bodyPr>
            <a:normAutofit/>
          </a:bodyPr>
          <a:lstStyle>
            <a:lvl1pPr marL="0" indent="0" algn="ctr">
              <a:buNone/>
              <a:defRPr sz="1800" b="1">
                <a:solidFill>
                  <a:schemeClr val="bg1"/>
                </a:solidFill>
                <a:latin typeface="+mn-lt"/>
              </a:defRPr>
            </a:lvl1pPr>
          </a:lstStyle>
          <a:p>
            <a:pPr lvl="0"/>
            <a:r>
              <a:rPr lang="en-US" dirty="0" smtClean="0"/>
              <a:t>Presenter Name | Email Address</a:t>
            </a:r>
            <a:endParaRPr lang="en-US" dirty="0"/>
          </a:p>
        </p:txBody>
      </p:sp>
      <p:sp>
        <p:nvSpPr>
          <p:cNvPr id="9" name="Rectangle 8"/>
          <p:cNvSpPr/>
          <p:nvPr userDrawn="1"/>
        </p:nvSpPr>
        <p:spPr>
          <a:xfrm>
            <a:off x="0" y="-1"/>
            <a:ext cx="9144000" cy="683847"/>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r>
              <a:rPr lang="en-US" dirty="0" smtClean="0">
                <a:solidFill>
                  <a:srgbClr val="5C82B4"/>
                </a:solidFill>
              </a:rPr>
              <a:t>2017 COASTAL MASTER PLAN</a:t>
            </a:r>
            <a:endParaRPr lang="en-US" dirty="0">
              <a:solidFill>
                <a:srgbClr val="5C82B4"/>
              </a:solidFill>
            </a:endParaRPr>
          </a:p>
        </p:txBody>
      </p:sp>
      <p:pic>
        <p:nvPicPr>
          <p:cNvPr id="12" name="Picture 11" descr="CPRA_circle_logo.png"/>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7924512" y="61543"/>
            <a:ext cx="570201" cy="570201"/>
          </a:xfrm>
          <a:prstGeom prst="rect">
            <a:avLst/>
          </a:prstGeom>
        </p:spPr>
      </p:pic>
      <p:pic>
        <p:nvPicPr>
          <p:cNvPr id="13" name="Picture 12" descr="Seal_of_Louisiana_2010.png"/>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722313" y="71031"/>
            <a:ext cx="541174" cy="541174"/>
          </a:xfrm>
          <a:prstGeom prst="rect">
            <a:avLst/>
          </a:prstGeom>
        </p:spPr>
      </p:pic>
      <p:sp>
        <p:nvSpPr>
          <p:cNvPr id="2" name="TextBox 1"/>
          <p:cNvSpPr txBox="1"/>
          <p:nvPr userDrawn="1"/>
        </p:nvSpPr>
        <p:spPr>
          <a:xfrm>
            <a:off x="1" y="1866278"/>
            <a:ext cx="9143999" cy="769441"/>
          </a:xfrm>
          <a:prstGeom prst="rect">
            <a:avLst/>
          </a:prstGeom>
          <a:noFill/>
        </p:spPr>
        <p:txBody>
          <a:bodyPr wrap="square" rtlCol="0">
            <a:spAutoFit/>
          </a:bodyPr>
          <a:lstStyle/>
          <a:p>
            <a:pPr algn="ctr" defTabSz="457200"/>
            <a:r>
              <a:rPr lang="en-US" sz="4400" b="1" dirty="0" smtClean="0">
                <a:solidFill>
                  <a:srgbClr val="3D3D3D"/>
                </a:solidFill>
              </a:rPr>
              <a:t>Questions</a:t>
            </a:r>
            <a:r>
              <a:rPr lang="en-US" sz="3600" b="1" dirty="0" smtClean="0">
                <a:solidFill>
                  <a:srgbClr val="3D3D3D"/>
                </a:solidFill>
              </a:rPr>
              <a:t>?</a:t>
            </a:r>
            <a:endParaRPr lang="en-US" sz="3600" b="1" dirty="0">
              <a:solidFill>
                <a:srgbClr val="3D3D3D"/>
              </a:solidFill>
            </a:endParaRPr>
          </a:p>
        </p:txBody>
      </p:sp>
      <p:sp>
        <p:nvSpPr>
          <p:cNvPr id="3" name="Rectangle 2"/>
          <p:cNvSpPr/>
          <p:nvPr userDrawn="1"/>
        </p:nvSpPr>
        <p:spPr>
          <a:xfrm>
            <a:off x="3416073" y="2884158"/>
            <a:ext cx="2311851" cy="547201"/>
          </a:xfrm>
          <a:prstGeom prst="rect">
            <a:avLst/>
          </a:prstGeom>
        </p:spPr>
        <p:txBody>
          <a:bodyPr wrap="none">
            <a:spAutoFit/>
          </a:bodyPr>
          <a:lstStyle/>
          <a:p>
            <a:pPr algn="ctr" defTabSz="457200">
              <a:lnSpc>
                <a:spcPct val="140000"/>
              </a:lnSpc>
            </a:pPr>
            <a:r>
              <a:rPr lang="en-US" sz="2400" b="1" dirty="0" smtClean="0">
                <a:solidFill>
                  <a:srgbClr val="3D3D3D"/>
                </a:solidFill>
              </a:rPr>
              <a:t>coastal.la.gov</a:t>
            </a:r>
            <a:endParaRPr lang="en-US" sz="2400" b="1" dirty="0">
              <a:solidFill>
                <a:srgbClr val="3D3D3D"/>
              </a:solidFill>
            </a:endParaRPr>
          </a:p>
        </p:txBody>
      </p:sp>
      <p:pic>
        <p:nvPicPr>
          <p:cNvPr id="14" name="Picture 3"/>
          <p:cNvPicPr>
            <a:picLocks noChangeAspect="1"/>
          </p:cNvPicPr>
          <p:nvPr userDrawn="1"/>
        </p:nvPicPr>
        <p:blipFill>
          <a:blip r:embed="rId4">
            <a:extLst>
              <a:ext uri="{28A0092B-C50C-407E-A947-70E740481C1C}">
                <a14:useLocalDpi xmlns:a14="http://schemas.microsoft.com/office/drawing/2010/main" val="0"/>
              </a:ext>
            </a:extLst>
          </a:blip>
          <a:srcRect r="679"/>
          <a:stretch>
            <a:fillRect/>
          </a:stretch>
        </p:blipFill>
        <p:spPr bwMode="auto">
          <a:xfrm>
            <a:off x="-28575" y="3558385"/>
            <a:ext cx="9172575" cy="2709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919033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Thank You Slide">
    <p:spTree>
      <p:nvGrpSpPr>
        <p:cNvPr id="1" name=""/>
        <p:cNvGrpSpPr/>
        <p:nvPr/>
      </p:nvGrpSpPr>
      <p:grpSpPr>
        <a:xfrm>
          <a:off x="0" y="0"/>
          <a:ext cx="0" cy="0"/>
          <a:chOff x="0" y="0"/>
          <a:chExt cx="0" cy="0"/>
        </a:xfrm>
      </p:grpSpPr>
      <p:sp>
        <p:nvSpPr>
          <p:cNvPr id="11" name="Rectangle 10"/>
          <p:cNvSpPr/>
          <p:nvPr userDrawn="1"/>
        </p:nvSpPr>
        <p:spPr>
          <a:xfrm>
            <a:off x="0" y="-1"/>
            <a:ext cx="9144000" cy="4767987"/>
          </a:xfrm>
          <a:prstGeom prst="rect">
            <a:avLst/>
          </a:prstGeom>
          <a:solidFill>
            <a:schemeClr val="accent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dirty="0">
              <a:solidFill>
                <a:prstClr val="white"/>
              </a:solidFill>
            </a:endParaRPr>
          </a:p>
        </p:txBody>
      </p:sp>
      <p:sp>
        <p:nvSpPr>
          <p:cNvPr id="6" name="TextBox 5"/>
          <p:cNvSpPr txBox="1"/>
          <p:nvPr userDrawn="1"/>
        </p:nvSpPr>
        <p:spPr>
          <a:xfrm>
            <a:off x="0" y="2377179"/>
            <a:ext cx="9144000" cy="928459"/>
          </a:xfrm>
          <a:prstGeom prst="rect">
            <a:avLst/>
          </a:prstGeom>
          <a:noFill/>
        </p:spPr>
        <p:txBody>
          <a:bodyPr wrap="square" rtlCol="0">
            <a:spAutoFit/>
          </a:bodyPr>
          <a:lstStyle/>
          <a:p>
            <a:pPr algn="ctr" defTabSz="457200">
              <a:lnSpc>
                <a:spcPct val="140000"/>
              </a:lnSpc>
            </a:pPr>
            <a:r>
              <a:rPr lang="en-US" sz="4400" dirty="0" smtClean="0">
                <a:solidFill>
                  <a:prstClr val="white"/>
                </a:solidFill>
              </a:rPr>
              <a:t>THANK YOU</a:t>
            </a:r>
          </a:p>
        </p:txBody>
      </p:sp>
      <p:sp>
        <p:nvSpPr>
          <p:cNvPr id="10" name="Text Placeholder 9"/>
          <p:cNvSpPr>
            <a:spLocks noGrp="1"/>
          </p:cNvSpPr>
          <p:nvPr>
            <p:ph type="body" sz="quarter" idx="10" hasCustomPrompt="1"/>
          </p:nvPr>
        </p:nvSpPr>
        <p:spPr>
          <a:xfrm>
            <a:off x="1354207" y="4865688"/>
            <a:ext cx="6474717" cy="474825"/>
          </a:xfrm>
        </p:spPr>
        <p:txBody>
          <a:bodyPr>
            <a:normAutofit/>
          </a:bodyPr>
          <a:lstStyle>
            <a:lvl1pPr marL="0" indent="0" algn="ctr">
              <a:buNone/>
              <a:defRPr sz="1800" b="1">
                <a:solidFill>
                  <a:srgbClr val="8B8B8B"/>
                </a:solidFill>
                <a:latin typeface="+mn-lt"/>
              </a:defRPr>
            </a:lvl1pPr>
          </a:lstStyle>
          <a:p>
            <a:pPr lvl="0"/>
            <a:r>
              <a:rPr lang="en-US" dirty="0" smtClean="0"/>
              <a:t>Presenter Name | Email Address</a:t>
            </a:r>
            <a:endParaRPr lang="en-US" dirty="0"/>
          </a:p>
        </p:txBody>
      </p:sp>
      <p:sp>
        <p:nvSpPr>
          <p:cNvPr id="9" name="Rectangle 8"/>
          <p:cNvSpPr/>
          <p:nvPr userDrawn="1"/>
        </p:nvSpPr>
        <p:spPr>
          <a:xfrm>
            <a:off x="0" y="-1"/>
            <a:ext cx="9144000" cy="683847"/>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r>
              <a:rPr lang="en-US" dirty="0" smtClean="0">
                <a:solidFill>
                  <a:srgbClr val="5C82B4"/>
                </a:solidFill>
              </a:rPr>
              <a:t>2017 COASTAL MASTER PLAN</a:t>
            </a:r>
            <a:endParaRPr lang="en-US" dirty="0">
              <a:solidFill>
                <a:srgbClr val="5C82B4"/>
              </a:solidFill>
            </a:endParaRPr>
          </a:p>
        </p:txBody>
      </p:sp>
      <p:pic>
        <p:nvPicPr>
          <p:cNvPr id="12" name="Picture 11" descr="CPRA_circle_logo.png"/>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7924512" y="61543"/>
            <a:ext cx="570201" cy="570201"/>
          </a:xfrm>
          <a:prstGeom prst="rect">
            <a:avLst/>
          </a:prstGeom>
        </p:spPr>
      </p:pic>
      <p:pic>
        <p:nvPicPr>
          <p:cNvPr id="13" name="Picture 12" descr="Seal_of_Louisiana_2010.png"/>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722313" y="71031"/>
            <a:ext cx="541174" cy="541174"/>
          </a:xfrm>
          <a:prstGeom prst="rect">
            <a:avLst/>
          </a:prstGeom>
        </p:spPr>
      </p:pic>
    </p:spTree>
    <p:extLst>
      <p:ext uri="{BB962C8B-B14F-4D97-AF65-F5344CB8AC3E}">
        <p14:creationId xmlns:p14="http://schemas.microsoft.com/office/powerpoint/2010/main" val="20944859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Layout>
</file>

<file path=ppt/slideLayouts/slideLayout6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a:defRPr/>
            </a:lvl1pPr>
          </a:lstStyle>
          <a:p>
            <a:pPr>
              <a:defRPr/>
            </a:pPr>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r>
              <a:rPr lang="en-US" smtClean="0">
                <a:solidFill>
                  <a:prstClr val="black">
                    <a:tint val="75000"/>
                  </a:prstClr>
                </a:solidFill>
              </a:rPr>
              <a:t>2017 Coastal Master Plan </a:t>
            </a: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7D9CE199-849A-41AD-8859-D39DDA5C24B1}" type="slidenum">
              <a:rPr lang="en-US">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1703263904"/>
      </p:ext>
    </p:extLst>
  </p:cSld>
  <p:clrMapOvr>
    <a:masterClrMapping/>
  </p:clrMapOvr>
  <p:transition spd="med" advTm="3000">
    <p:fade/>
  </p:transition>
</p:sldLayout>
</file>

<file path=ppt/slideLayouts/slideLayout6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r>
              <a:rPr lang="en-US" smtClean="0">
                <a:solidFill>
                  <a:prstClr val="black">
                    <a:tint val="75000"/>
                  </a:prstClr>
                </a:solidFill>
              </a:rPr>
              <a:t>2017 Coastal Master Plan </a:t>
            </a: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8D3DA95A-0B1D-4338-A3D7-5C3793C94853}" type="slidenum">
              <a:rPr lang="en-US">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3945790152"/>
      </p:ext>
    </p:extLst>
  </p:cSld>
  <p:clrMapOvr>
    <a:masterClrMapping/>
  </p:clrMapOvr>
  <p:transition spd="med" advTm="3000">
    <p:fade/>
  </p:transition>
</p:sldLayout>
</file>

<file path=ppt/slideLayouts/slideLayout6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r>
              <a:rPr lang="en-US" smtClean="0">
                <a:solidFill>
                  <a:prstClr val="black">
                    <a:tint val="75000"/>
                  </a:prstClr>
                </a:solidFill>
              </a:rPr>
              <a:t>2017 Coastal Master Plan </a:t>
            </a: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94EEBB80-5590-40C7-A755-9306C652ED99}" type="slidenum">
              <a:rPr lang="en-US">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2155163775"/>
      </p:ext>
    </p:extLst>
  </p:cSld>
  <p:clrMapOvr>
    <a:masterClrMapping/>
  </p:clrMapOvr>
  <p:transition spd="med" advTm="3000">
    <p:fade/>
  </p:transition>
</p:sldLayout>
</file>

<file path=ppt/slideLayouts/slideLayout6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3"/>
          <p:cNvSpPr>
            <a:spLocks noGrp="1"/>
          </p:cNvSpPr>
          <p:nvPr>
            <p:ph type="dt" sz="half" idx="10"/>
          </p:nvPr>
        </p:nvSpPr>
        <p:spPr/>
        <p:txBody>
          <a:bodyPr/>
          <a:lstStyle>
            <a:lvl1pPr>
              <a:defRPr/>
            </a:lvl1pPr>
          </a:lstStyle>
          <a:p>
            <a:pPr>
              <a:defRPr/>
            </a:pPr>
            <a:endParaRPr lang="en-US" dirty="0">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r>
              <a:rPr lang="en-US" smtClean="0">
                <a:solidFill>
                  <a:prstClr val="black">
                    <a:tint val="75000"/>
                  </a:prstClr>
                </a:solidFill>
              </a:rPr>
              <a:t>2017 Coastal Master Plan </a:t>
            </a: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E52BC8E3-8E98-4550-BBA8-6D2931C6364E}" type="slidenum">
              <a:rPr lang="en-US">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2632961787"/>
      </p:ext>
    </p:extLst>
  </p:cSld>
  <p:clrMapOvr>
    <a:masterClrMapping/>
  </p:clrMapOvr>
  <p:transition spd="med" advTm="3000">
    <p:fade/>
  </p:transition>
</p:sldLayout>
</file>

<file path=ppt/slideLayouts/slideLayout6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3"/>
          <p:cNvSpPr>
            <a:spLocks noGrp="1"/>
          </p:cNvSpPr>
          <p:nvPr>
            <p:ph type="dt" sz="half" idx="10"/>
          </p:nvPr>
        </p:nvSpPr>
        <p:spPr/>
        <p:txBody>
          <a:bodyPr/>
          <a:lstStyle>
            <a:lvl1pPr>
              <a:defRPr/>
            </a:lvl1pPr>
          </a:lstStyle>
          <a:p>
            <a:pPr>
              <a:defRPr/>
            </a:pPr>
            <a:endParaRPr lang="en-US" dirty="0">
              <a:solidFill>
                <a:prstClr val="black">
                  <a:tint val="75000"/>
                </a:prstClr>
              </a:solidFill>
            </a:endParaRPr>
          </a:p>
        </p:txBody>
      </p:sp>
      <p:sp>
        <p:nvSpPr>
          <p:cNvPr id="8" name="Footer Placeholder 4"/>
          <p:cNvSpPr>
            <a:spLocks noGrp="1"/>
          </p:cNvSpPr>
          <p:nvPr>
            <p:ph type="ftr" sz="quarter" idx="11"/>
          </p:nvPr>
        </p:nvSpPr>
        <p:spPr/>
        <p:txBody>
          <a:bodyPr/>
          <a:lstStyle>
            <a:lvl1pPr>
              <a:defRPr/>
            </a:lvl1pPr>
          </a:lstStyle>
          <a:p>
            <a:pPr>
              <a:defRPr/>
            </a:pPr>
            <a:r>
              <a:rPr lang="en-US" smtClean="0">
                <a:solidFill>
                  <a:prstClr val="black">
                    <a:tint val="75000"/>
                  </a:prstClr>
                </a:solidFill>
              </a:rPr>
              <a:t>2017 Coastal Master Plan </a:t>
            </a:r>
            <a:endParaRPr lang="en-US">
              <a:solidFill>
                <a:prstClr val="black">
                  <a:tint val="75000"/>
                </a:prstClr>
              </a:solidFill>
            </a:endParaRPr>
          </a:p>
        </p:txBody>
      </p:sp>
      <p:sp>
        <p:nvSpPr>
          <p:cNvPr id="9" name="Slide Number Placeholder 5"/>
          <p:cNvSpPr>
            <a:spLocks noGrp="1"/>
          </p:cNvSpPr>
          <p:nvPr>
            <p:ph type="sldNum" sz="quarter" idx="12"/>
          </p:nvPr>
        </p:nvSpPr>
        <p:spPr/>
        <p:txBody>
          <a:bodyPr/>
          <a:lstStyle>
            <a:lvl1pPr>
              <a:defRPr/>
            </a:lvl1pPr>
          </a:lstStyle>
          <a:p>
            <a:pPr>
              <a:defRPr/>
            </a:pPr>
            <a:fld id="{6E9AFFC8-1576-4DA1-A528-E6385C03CB75}" type="slidenum">
              <a:rPr lang="en-US">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3106603296"/>
      </p:ext>
    </p:extLst>
  </p:cSld>
  <p:clrMapOvr>
    <a:masterClrMapping/>
  </p:clrMapOvr>
  <p:transition spd="med" advTm="3000">
    <p:fade/>
  </p:transition>
</p:sldLayout>
</file>

<file path=ppt/slideLayouts/slideLayout6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3"/>
          <p:cNvSpPr>
            <a:spLocks noGrp="1"/>
          </p:cNvSpPr>
          <p:nvPr>
            <p:ph type="dt" sz="half" idx="10"/>
          </p:nvPr>
        </p:nvSpPr>
        <p:spPr/>
        <p:txBody>
          <a:bodyPr/>
          <a:lstStyle>
            <a:lvl1pPr>
              <a:defRPr/>
            </a:lvl1pPr>
          </a:lstStyle>
          <a:p>
            <a:pPr>
              <a:defRPr/>
            </a:pPr>
            <a:endParaRPr lang="en-US" dirty="0">
              <a:solidFill>
                <a:prstClr val="black">
                  <a:tint val="75000"/>
                </a:prstClr>
              </a:solidFill>
            </a:endParaRPr>
          </a:p>
        </p:txBody>
      </p:sp>
      <p:sp>
        <p:nvSpPr>
          <p:cNvPr id="4" name="Footer Placeholder 4"/>
          <p:cNvSpPr>
            <a:spLocks noGrp="1"/>
          </p:cNvSpPr>
          <p:nvPr>
            <p:ph type="ftr" sz="quarter" idx="11"/>
          </p:nvPr>
        </p:nvSpPr>
        <p:spPr/>
        <p:txBody>
          <a:bodyPr/>
          <a:lstStyle>
            <a:lvl1pPr>
              <a:defRPr/>
            </a:lvl1pPr>
          </a:lstStyle>
          <a:p>
            <a:pPr>
              <a:defRPr/>
            </a:pPr>
            <a:r>
              <a:rPr lang="en-US" smtClean="0">
                <a:solidFill>
                  <a:prstClr val="black">
                    <a:tint val="75000"/>
                  </a:prstClr>
                </a:solidFill>
              </a:rPr>
              <a:t>2017 Coastal Master Plan </a:t>
            </a:r>
            <a:endParaRPr lang="en-US">
              <a:solidFill>
                <a:prstClr val="black">
                  <a:tint val="75000"/>
                </a:prstClr>
              </a:solidFill>
            </a:endParaRPr>
          </a:p>
        </p:txBody>
      </p:sp>
      <p:sp>
        <p:nvSpPr>
          <p:cNvPr id="5" name="Slide Number Placeholder 5"/>
          <p:cNvSpPr>
            <a:spLocks noGrp="1"/>
          </p:cNvSpPr>
          <p:nvPr>
            <p:ph type="sldNum" sz="quarter" idx="12"/>
          </p:nvPr>
        </p:nvSpPr>
        <p:spPr/>
        <p:txBody>
          <a:bodyPr/>
          <a:lstStyle>
            <a:lvl1pPr>
              <a:defRPr/>
            </a:lvl1pPr>
          </a:lstStyle>
          <a:p>
            <a:pPr>
              <a:defRPr/>
            </a:pPr>
            <a:fld id="{94681AA4-AD74-44CA-A4C2-50F16EFC1D8C}" type="slidenum">
              <a:rPr lang="en-US">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2010439433"/>
      </p:ext>
    </p:extLst>
  </p:cSld>
  <p:clrMapOvr>
    <a:masterClrMapping/>
  </p:clrMapOvr>
  <p:transition spd="med" advTm="3000">
    <p:fade/>
  </p:transition>
</p:sldLayout>
</file>

<file path=ppt/slideLayouts/slideLayout7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endParaRPr lang="en-US" dirty="0">
              <a:solidFill>
                <a:prstClr val="black">
                  <a:tint val="75000"/>
                </a:prstClr>
              </a:solidFill>
            </a:endParaRPr>
          </a:p>
        </p:txBody>
      </p:sp>
      <p:sp>
        <p:nvSpPr>
          <p:cNvPr id="3" name="Footer Placeholder 4"/>
          <p:cNvSpPr>
            <a:spLocks noGrp="1"/>
          </p:cNvSpPr>
          <p:nvPr>
            <p:ph type="ftr" sz="quarter" idx="11"/>
          </p:nvPr>
        </p:nvSpPr>
        <p:spPr/>
        <p:txBody>
          <a:bodyPr/>
          <a:lstStyle>
            <a:lvl1pPr>
              <a:defRPr/>
            </a:lvl1pPr>
          </a:lstStyle>
          <a:p>
            <a:pPr>
              <a:defRPr/>
            </a:pPr>
            <a:r>
              <a:rPr lang="en-US" smtClean="0">
                <a:solidFill>
                  <a:prstClr val="black">
                    <a:tint val="75000"/>
                  </a:prstClr>
                </a:solidFill>
              </a:rPr>
              <a:t>2017 Coastal Master Plan </a:t>
            </a:r>
            <a:endParaRPr lang="en-US">
              <a:solidFill>
                <a:prstClr val="black">
                  <a:tint val="75000"/>
                </a:prstClr>
              </a:solidFill>
            </a:endParaRPr>
          </a:p>
        </p:txBody>
      </p:sp>
      <p:sp>
        <p:nvSpPr>
          <p:cNvPr id="4" name="Slide Number Placeholder 5"/>
          <p:cNvSpPr>
            <a:spLocks noGrp="1"/>
          </p:cNvSpPr>
          <p:nvPr>
            <p:ph type="sldNum" sz="quarter" idx="12"/>
          </p:nvPr>
        </p:nvSpPr>
        <p:spPr/>
        <p:txBody>
          <a:bodyPr/>
          <a:lstStyle>
            <a:lvl1pPr>
              <a:defRPr/>
            </a:lvl1pPr>
          </a:lstStyle>
          <a:p>
            <a:pPr>
              <a:defRPr/>
            </a:pPr>
            <a:fld id="{8CAE20E2-982E-4774-A37A-331671232177}" type="slidenum">
              <a:rPr lang="en-US">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3318310372"/>
      </p:ext>
    </p:extLst>
  </p:cSld>
  <p:clrMapOvr>
    <a:masterClrMapping/>
  </p:clrMapOvr>
  <p:transition spd="med" advTm="3000">
    <p:fade/>
  </p:transition>
</p:sldLayout>
</file>

<file path=ppt/slideLayouts/slideLayout7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endParaRPr lang="en-US" dirty="0">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r>
              <a:rPr lang="en-US" smtClean="0">
                <a:solidFill>
                  <a:prstClr val="black">
                    <a:tint val="75000"/>
                  </a:prstClr>
                </a:solidFill>
              </a:rPr>
              <a:t>2017 Coastal Master Plan </a:t>
            </a: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5F10531D-E214-4958-8F1B-85A007C06640}" type="slidenum">
              <a:rPr lang="en-US">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1091871683"/>
      </p:ext>
    </p:extLst>
  </p:cSld>
  <p:clrMapOvr>
    <a:masterClrMapping/>
  </p:clrMapOvr>
  <p:transition spd="med" advTm="3000">
    <p:fade/>
  </p:transition>
</p:sldLayout>
</file>

<file path=ppt/slideLayouts/slideLayout7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endParaRPr lang="en-US" dirty="0">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r>
              <a:rPr lang="en-US" smtClean="0">
                <a:solidFill>
                  <a:prstClr val="black">
                    <a:tint val="75000"/>
                  </a:prstClr>
                </a:solidFill>
              </a:rPr>
              <a:t>2017 Coastal Master Plan </a:t>
            </a: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4931B101-F74D-46C7-92D6-562A5469CA54}" type="slidenum">
              <a:rPr lang="en-US">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2735579364"/>
      </p:ext>
    </p:extLst>
  </p:cSld>
  <p:clrMapOvr>
    <a:masterClrMapping/>
  </p:clrMapOvr>
  <p:transition spd="med" advTm="3000">
    <p:fade/>
  </p:transition>
</p:sldLayout>
</file>

<file path=ppt/slideLayouts/slideLayout7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r>
              <a:rPr lang="en-US" smtClean="0">
                <a:solidFill>
                  <a:prstClr val="black">
                    <a:tint val="75000"/>
                  </a:prstClr>
                </a:solidFill>
              </a:rPr>
              <a:t>2017 Coastal Master Plan </a:t>
            </a: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527A682B-131D-4513-ACA8-FEB033CA3ECA}" type="slidenum">
              <a:rPr lang="en-US">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1119775809"/>
      </p:ext>
    </p:extLst>
  </p:cSld>
  <p:clrMapOvr>
    <a:masterClrMapping/>
  </p:clrMapOvr>
  <p:transition spd="med" advTm="3000">
    <p:fade/>
  </p:transition>
</p:sldLayout>
</file>

<file path=ppt/slideLayouts/slideLayout7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r>
              <a:rPr lang="en-US" smtClean="0">
                <a:solidFill>
                  <a:prstClr val="black">
                    <a:tint val="75000"/>
                  </a:prstClr>
                </a:solidFill>
              </a:rPr>
              <a:t>2017 Coastal Master Plan </a:t>
            </a: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4F5BB87E-DE8E-496F-BBCD-DBEA71EBCF2E}" type="slidenum">
              <a:rPr lang="en-US">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3771258247"/>
      </p:ext>
    </p:extLst>
  </p:cSld>
  <p:clrMapOvr>
    <a:masterClrMapping/>
  </p:clrMapOvr>
  <p:transition spd="med" advTm="3000">
    <p:fade/>
  </p:transition>
</p:sldLayout>
</file>

<file path=ppt/slideLayouts/slideLayout75.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
        <p:nvSpPr>
          <p:cNvPr id="5" name="Rectangle 3"/>
          <p:cNvSpPr>
            <a:spLocks noChangeArrowheads="1"/>
          </p:cNvSpPr>
          <p:nvPr userDrawn="1"/>
        </p:nvSpPr>
        <p:spPr bwMode="auto">
          <a:xfrm>
            <a:off x="0" y="0"/>
            <a:ext cx="9144000" cy="5943600"/>
          </a:xfrm>
          <a:prstGeom prst="rect">
            <a:avLst/>
          </a:prstGeom>
          <a:solidFill>
            <a:srgbClr val="6CA8C8"/>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wrap="none" anchor="ctr"/>
          <a:lstStyle/>
          <a:p>
            <a:pPr fontAlgn="base">
              <a:spcBef>
                <a:spcPct val="0"/>
              </a:spcBef>
              <a:spcAft>
                <a:spcPct val="0"/>
              </a:spcAft>
            </a:pPr>
            <a:endParaRPr lang="en-US" smtClean="0">
              <a:solidFill>
                <a:srgbClr val="000000"/>
              </a:solidFill>
              <a:latin typeface="Franklin Gothic Book" pitchFamily="34" charset="0"/>
            </a:endParaRPr>
          </a:p>
        </p:txBody>
      </p:sp>
      <p:sp>
        <p:nvSpPr>
          <p:cNvPr id="3167237" name="Rectangle 5"/>
          <p:cNvSpPr>
            <a:spLocks noGrp="1" noChangeArrowheads="1"/>
          </p:cNvSpPr>
          <p:nvPr>
            <p:ph type="ctrTitle"/>
          </p:nvPr>
        </p:nvSpPr>
        <p:spPr>
          <a:xfrm>
            <a:off x="799708" y="2514600"/>
            <a:ext cx="7772400" cy="1828800"/>
          </a:xfrm>
        </p:spPr>
        <p:txBody>
          <a:bodyPr anchor="b"/>
          <a:lstStyle>
            <a:lvl1pPr algn="l">
              <a:defRPr sz="4800" b="0">
                <a:solidFill>
                  <a:schemeClr val="bg1"/>
                </a:solidFill>
                <a:latin typeface="Franklin Gothic Demi" pitchFamily="34" charset="0"/>
              </a:defRPr>
            </a:lvl1pPr>
          </a:lstStyle>
          <a:p>
            <a:r>
              <a:rPr lang="en-US" dirty="0"/>
              <a:t>Click to edit Master title style</a:t>
            </a:r>
          </a:p>
        </p:txBody>
      </p:sp>
      <p:sp>
        <p:nvSpPr>
          <p:cNvPr id="3167239" name="Rectangle 7"/>
          <p:cNvSpPr>
            <a:spLocks noGrp="1" noChangeArrowheads="1"/>
          </p:cNvSpPr>
          <p:nvPr>
            <p:ph type="subTitle" idx="1"/>
          </p:nvPr>
        </p:nvSpPr>
        <p:spPr>
          <a:xfrm>
            <a:off x="810703" y="4495800"/>
            <a:ext cx="7772400" cy="762000"/>
          </a:xfrm>
        </p:spPr>
        <p:txBody>
          <a:bodyPr/>
          <a:lstStyle>
            <a:lvl1pPr marL="0" indent="0">
              <a:buFont typeface="Wingdings" pitchFamily="2" charset="2"/>
              <a:buNone/>
              <a:defRPr sz="2000">
                <a:solidFill>
                  <a:schemeClr val="bg1"/>
                </a:solidFill>
                <a:latin typeface="Franklin Gothic Book" pitchFamily="34" charset="0"/>
              </a:defRPr>
            </a:lvl1pPr>
          </a:lstStyle>
          <a:p>
            <a:r>
              <a:rPr lang="en-US" dirty="0"/>
              <a:t>Click to edit Master subtitle style</a:t>
            </a:r>
          </a:p>
        </p:txBody>
      </p:sp>
      <p:sp>
        <p:nvSpPr>
          <p:cNvPr id="7" name="Picture Placeholder 2"/>
          <p:cNvSpPr>
            <a:spLocks noGrp="1"/>
          </p:cNvSpPr>
          <p:nvPr>
            <p:ph type="pic" idx="13"/>
          </p:nvPr>
        </p:nvSpPr>
        <p:spPr>
          <a:xfrm>
            <a:off x="6477000" y="304800"/>
            <a:ext cx="2133600" cy="1904999"/>
          </a:xfrm>
        </p:spPr>
        <p:txBody>
          <a:bodyPr anchor="ctr"/>
          <a:lstStyle>
            <a:lvl1pPr marL="0" indent="0" algn="ctr">
              <a:buNone/>
              <a:defRPr sz="3200">
                <a:solidFill>
                  <a:schemeClr val="tx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6" name="Slide Number Placeholder 10"/>
          <p:cNvSpPr>
            <a:spLocks noGrp="1"/>
          </p:cNvSpPr>
          <p:nvPr>
            <p:ph type="sldNum" sz="quarter" idx="14"/>
          </p:nvPr>
        </p:nvSpPr>
        <p:spPr/>
        <p:txBody>
          <a:bodyPr/>
          <a:lstStyle>
            <a:lvl1pPr algn="r">
              <a:defRPr sz="800">
                <a:solidFill>
                  <a:srgbClr val="B7B7A9"/>
                </a:solidFill>
                <a:latin typeface="Franklin Gothic Book" pitchFamily="34" charset="0"/>
              </a:defRPr>
            </a:lvl1pPr>
          </a:lstStyle>
          <a:p>
            <a:pPr>
              <a:defRPr/>
            </a:pPr>
            <a:fld id="{9EF150AF-7A99-4B61-8565-DEC7FE0F0AFC}" type="slidenum">
              <a:rPr lang="en-US"/>
              <a:pPr>
                <a:defRPr/>
              </a:pPr>
              <a:t>‹#›</a:t>
            </a:fld>
            <a:endParaRPr lang="en-US" dirty="0"/>
          </a:p>
        </p:txBody>
      </p:sp>
    </p:spTree>
    <p:extLst>
      <p:ext uri="{BB962C8B-B14F-4D97-AF65-F5344CB8AC3E}">
        <p14:creationId xmlns:p14="http://schemas.microsoft.com/office/powerpoint/2010/main" val="391091211"/>
      </p:ext>
    </p:extLst>
  </p:cSld>
  <p:clrMapOvr>
    <a:masterClrMapping/>
  </p:clrMapOvr>
  <p:transition/>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Cover Slide">
    <p:spTree>
      <p:nvGrpSpPr>
        <p:cNvPr id="1" name=""/>
        <p:cNvGrpSpPr/>
        <p:nvPr/>
      </p:nvGrpSpPr>
      <p:grpSpPr>
        <a:xfrm>
          <a:off x="0" y="0"/>
          <a:ext cx="0" cy="0"/>
          <a:chOff x="0" y="0"/>
          <a:chExt cx="0" cy="0"/>
        </a:xfrm>
      </p:grpSpPr>
      <p:pic>
        <p:nvPicPr>
          <p:cNvPr id="10" name="Picture 6" descr="BC_logo_1Line_prple_webPP.jpg"/>
          <p:cNvPicPr>
            <a:picLocks noChangeAspect="1"/>
          </p:cNvPicPr>
          <p:nvPr userDrawn="1"/>
        </p:nvPicPr>
        <p:blipFill>
          <a:blip r:embed="rId2" cstate="screen">
            <a:extLst>
              <a:ext uri="{28A0092B-C50C-407E-A947-70E740481C1C}">
                <a14:useLocalDpi xmlns:a14="http://schemas.microsoft.com/office/drawing/2010/main"/>
              </a:ext>
            </a:extLst>
          </a:blip>
          <a:srcRect/>
          <a:stretch>
            <a:fillRect/>
          </a:stretch>
        </p:blipFill>
        <p:spPr bwMode="auto">
          <a:xfrm>
            <a:off x="7315200" y="0"/>
            <a:ext cx="1828800" cy="304800"/>
          </a:xfrm>
          <a:prstGeom prst="rect">
            <a:avLst/>
          </a:prstGeom>
          <a:noFill/>
          <a:ln w="9525">
            <a:noFill/>
            <a:miter lim="800000"/>
            <a:headEnd/>
            <a:tailEnd/>
          </a:ln>
        </p:spPr>
      </p:pic>
      <p:sp>
        <p:nvSpPr>
          <p:cNvPr id="14" name="Rectangle 13"/>
          <p:cNvSpPr/>
          <p:nvPr userDrawn="1"/>
        </p:nvSpPr>
        <p:spPr bwMode="auto">
          <a:xfrm>
            <a:off x="7086600" y="0"/>
            <a:ext cx="228600" cy="304800"/>
          </a:xfrm>
          <a:prstGeom prst="rect">
            <a:avLst/>
          </a:prstGeom>
          <a:solidFill>
            <a:schemeClr val="bg1"/>
          </a:solidFill>
          <a:ln w="9525" cap="flat" cmpd="sng" algn="ctr">
            <a:noFill/>
            <a:prstDash val="solid"/>
            <a:round/>
            <a:headEnd type="none" w="med" len="med"/>
            <a:tailEnd type="none" w="med" len="med"/>
          </a:ln>
          <a:effectLst/>
        </p:spPr>
        <p:txBody>
          <a:bodyPr/>
          <a:lstStyle/>
          <a:p>
            <a:pPr fontAlgn="base">
              <a:spcBef>
                <a:spcPct val="0"/>
              </a:spcBef>
              <a:spcAft>
                <a:spcPct val="0"/>
              </a:spcAft>
              <a:defRPr/>
            </a:pPr>
            <a:endParaRPr lang="en-US" dirty="0">
              <a:solidFill>
                <a:prstClr val="black"/>
              </a:solidFill>
              <a:latin typeface="Arial" charset="0"/>
            </a:endParaRPr>
          </a:p>
        </p:txBody>
      </p:sp>
      <p:sp>
        <p:nvSpPr>
          <p:cNvPr id="9" name="Rectangle 4"/>
          <p:cNvSpPr>
            <a:spLocks noGrp="1" noChangeArrowheads="1"/>
          </p:cNvSpPr>
          <p:nvPr>
            <p:ph type="title"/>
          </p:nvPr>
        </p:nvSpPr>
        <p:spPr bwMode="auto">
          <a:xfrm>
            <a:off x="381000" y="762000"/>
            <a:ext cx="5943600" cy="1524000"/>
          </a:xfrm>
          <a:prstGeom prst="rect">
            <a:avLst/>
          </a:prstGeom>
          <a:noFill/>
          <a:ln w="9525">
            <a:noFill/>
            <a:miter lim="800000"/>
            <a:headEnd/>
            <a:tailEnd/>
          </a:ln>
          <a:effectLst/>
        </p:spPr>
        <p:txBody>
          <a:bodyPr lIns="0" anchor="t"/>
          <a:lstStyle>
            <a:lvl1pPr>
              <a:defRPr sz="4400" b="0">
                <a:solidFill>
                  <a:schemeClr val="tx1"/>
                </a:solidFill>
                <a:latin typeface="Franklin Gothic Demi" pitchFamily="34" charset="0"/>
              </a:defRPr>
            </a:lvl1pPr>
          </a:lstStyle>
          <a:p>
            <a:pPr lvl="0"/>
            <a:r>
              <a:rPr lang="en-US" dirty="0" smtClean="0"/>
              <a:t>Click to edit Master title style</a:t>
            </a:r>
          </a:p>
        </p:txBody>
      </p:sp>
      <p:sp>
        <p:nvSpPr>
          <p:cNvPr id="11" name="Picture Placeholder 2"/>
          <p:cNvSpPr>
            <a:spLocks noGrp="1"/>
          </p:cNvSpPr>
          <p:nvPr>
            <p:ph type="pic" idx="10"/>
          </p:nvPr>
        </p:nvSpPr>
        <p:spPr>
          <a:xfrm>
            <a:off x="6477000" y="2743202"/>
            <a:ext cx="2286000" cy="1752600"/>
          </a:xfrm>
        </p:spPr>
        <p:txBody>
          <a:bodyPr/>
          <a:lstStyle>
            <a:lvl1pPr marL="0" indent="0">
              <a:buNone/>
              <a:defRPr sz="3200">
                <a:solidFill>
                  <a:schemeClr val="tx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12" name="Picture Placeholder 2"/>
          <p:cNvSpPr>
            <a:spLocks noGrp="1"/>
          </p:cNvSpPr>
          <p:nvPr>
            <p:ph type="pic" idx="11"/>
          </p:nvPr>
        </p:nvSpPr>
        <p:spPr>
          <a:xfrm>
            <a:off x="6477098" y="4724401"/>
            <a:ext cx="2286000" cy="1752600"/>
          </a:xfrm>
        </p:spPr>
        <p:txBody>
          <a:bodyPr/>
          <a:lstStyle>
            <a:lvl1pPr marL="0" indent="0">
              <a:buNone/>
              <a:defRPr sz="3200">
                <a:solidFill>
                  <a:schemeClr val="tx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13" name="Picture Placeholder 2"/>
          <p:cNvSpPr>
            <a:spLocks noGrp="1"/>
          </p:cNvSpPr>
          <p:nvPr>
            <p:ph type="pic" idx="12"/>
          </p:nvPr>
        </p:nvSpPr>
        <p:spPr>
          <a:xfrm>
            <a:off x="381000" y="2743200"/>
            <a:ext cx="5943600" cy="3733800"/>
          </a:xfrm>
        </p:spPr>
        <p:txBody>
          <a:bodyPr/>
          <a:lstStyle>
            <a:lvl1pPr marL="0" indent="0">
              <a:buNone/>
              <a:defRPr sz="3200">
                <a:solidFill>
                  <a:schemeClr val="tx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15" name="Text Placeholder 2"/>
          <p:cNvSpPr>
            <a:spLocks noGrp="1"/>
          </p:cNvSpPr>
          <p:nvPr>
            <p:ph type="body" idx="1"/>
          </p:nvPr>
        </p:nvSpPr>
        <p:spPr>
          <a:xfrm>
            <a:off x="381000" y="76200"/>
            <a:ext cx="5943600" cy="180108"/>
          </a:xfrm>
        </p:spPr>
        <p:txBody>
          <a:bodyPr lIns="0" anchor="ctr"/>
          <a:lstStyle>
            <a:lvl1pPr marL="0" indent="0">
              <a:buNone/>
              <a:defRPr sz="1600">
                <a:solidFill>
                  <a:schemeClr val="bg1"/>
                </a:solidFill>
                <a:latin typeface="Franklin Gothic Book" pitchFamily="34" charset="0"/>
              </a:defRPr>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16" name="Picture Placeholder 2"/>
          <p:cNvSpPr>
            <a:spLocks noGrp="1"/>
          </p:cNvSpPr>
          <p:nvPr>
            <p:ph type="pic" idx="13"/>
          </p:nvPr>
        </p:nvSpPr>
        <p:spPr>
          <a:xfrm>
            <a:off x="6477000" y="990599"/>
            <a:ext cx="2362200" cy="1143001"/>
          </a:xfrm>
        </p:spPr>
        <p:txBody>
          <a:bodyPr anchor="ctr"/>
          <a:lstStyle>
            <a:lvl1pPr marL="0" indent="0" algn="ctr">
              <a:buNone/>
              <a:defRPr sz="3200">
                <a:solidFill>
                  <a:schemeClr val="tx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17" name="Text Placeholder 2"/>
          <p:cNvSpPr>
            <a:spLocks noGrp="1"/>
          </p:cNvSpPr>
          <p:nvPr>
            <p:ph type="body" idx="14"/>
          </p:nvPr>
        </p:nvSpPr>
        <p:spPr>
          <a:xfrm>
            <a:off x="381000" y="457201"/>
            <a:ext cx="5943600" cy="228599"/>
          </a:xfrm>
        </p:spPr>
        <p:txBody>
          <a:bodyPr lIns="0"/>
          <a:lstStyle>
            <a:lvl1pPr marL="0" indent="0">
              <a:buNone/>
              <a:defRPr sz="1600" b="1">
                <a:solidFill>
                  <a:srgbClr val="7C93A0"/>
                </a:solidFill>
                <a:latin typeface="Franklin Gothic Book" pitchFamily="34" charset="0"/>
              </a:defRPr>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dirty="0" smtClean="0"/>
              <a:t>Click to edit</a:t>
            </a:r>
          </a:p>
        </p:txBody>
      </p:sp>
      <p:sp>
        <p:nvSpPr>
          <p:cNvPr id="18" name="Text Placeholder 2"/>
          <p:cNvSpPr>
            <a:spLocks noGrp="1"/>
          </p:cNvSpPr>
          <p:nvPr>
            <p:ph type="body" idx="15"/>
          </p:nvPr>
        </p:nvSpPr>
        <p:spPr>
          <a:xfrm>
            <a:off x="381000" y="2438400"/>
            <a:ext cx="5943600" cy="228600"/>
          </a:xfrm>
        </p:spPr>
        <p:txBody>
          <a:bodyPr lIns="0"/>
          <a:lstStyle>
            <a:lvl1pPr marL="0" indent="0">
              <a:buNone/>
              <a:defRPr sz="1200" b="0">
                <a:solidFill>
                  <a:srgbClr val="7C93A0"/>
                </a:solidFill>
                <a:latin typeface="Franklin Gothic Book" pitchFamily="34" charset="0"/>
              </a:defRPr>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dirty="0" smtClean="0"/>
              <a:t>Click to edit</a:t>
            </a:r>
          </a:p>
        </p:txBody>
      </p:sp>
    </p:spTree>
    <p:extLst>
      <p:ext uri="{BB962C8B-B14F-4D97-AF65-F5344CB8AC3E}">
        <p14:creationId xmlns:p14="http://schemas.microsoft.com/office/powerpoint/2010/main" val="2763529117"/>
      </p:ext>
    </p:extLst>
  </p:cSld>
  <p:clrMapOvr>
    <a:masterClrMapping/>
  </p:clrMapOvr>
  <p:transition/>
</p:sldLayout>
</file>

<file path=ppt/slideLayouts/slideLayout77.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5" name="Rectangle 3"/>
          <p:cNvSpPr>
            <a:spLocks noChangeArrowheads="1"/>
          </p:cNvSpPr>
          <p:nvPr userDrawn="1"/>
        </p:nvSpPr>
        <p:spPr bwMode="auto">
          <a:xfrm>
            <a:off x="0" y="0"/>
            <a:ext cx="9144000" cy="5943600"/>
          </a:xfrm>
          <a:prstGeom prst="rect">
            <a:avLst/>
          </a:prstGeom>
          <a:solidFill>
            <a:srgbClr val="6CA8C8"/>
          </a:solidFill>
          <a:ln w="9525" algn="ctr">
            <a:noFill/>
            <a:miter lim="800000"/>
            <a:headEnd/>
            <a:tailEnd/>
          </a:ln>
          <a:effectLst/>
        </p:spPr>
        <p:txBody>
          <a:bodyPr wrap="none" anchor="ctr"/>
          <a:lstStyle/>
          <a:p>
            <a:pPr>
              <a:defRPr/>
            </a:pPr>
            <a:endParaRPr lang="en-US" dirty="0">
              <a:solidFill>
                <a:prstClr val="black"/>
              </a:solidFill>
            </a:endParaRPr>
          </a:p>
        </p:txBody>
      </p:sp>
      <p:sp>
        <p:nvSpPr>
          <p:cNvPr id="3167237" name="Rectangle 5"/>
          <p:cNvSpPr>
            <a:spLocks noGrp="1" noChangeArrowheads="1"/>
          </p:cNvSpPr>
          <p:nvPr>
            <p:ph type="ctrTitle"/>
          </p:nvPr>
        </p:nvSpPr>
        <p:spPr>
          <a:xfrm>
            <a:off x="799708" y="2514600"/>
            <a:ext cx="7772400" cy="1828800"/>
          </a:xfrm>
        </p:spPr>
        <p:txBody>
          <a:bodyPr anchor="b"/>
          <a:lstStyle>
            <a:lvl1pPr algn="l">
              <a:defRPr sz="4800" b="0">
                <a:solidFill>
                  <a:schemeClr val="bg1"/>
                </a:solidFill>
                <a:latin typeface="Arial"/>
                <a:cs typeface="Arial"/>
              </a:defRPr>
            </a:lvl1pPr>
          </a:lstStyle>
          <a:p>
            <a:r>
              <a:rPr lang="en-US" dirty="0"/>
              <a:t>Click to edit Master title style</a:t>
            </a:r>
          </a:p>
        </p:txBody>
      </p:sp>
      <p:sp>
        <p:nvSpPr>
          <p:cNvPr id="3167239" name="Rectangle 7"/>
          <p:cNvSpPr>
            <a:spLocks noGrp="1" noChangeArrowheads="1"/>
          </p:cNvSpPr>
          <p:nvPr>
            <p:ph type="subTitle" idx="1"/>
          </p:nvPr>
        </p:nvSpPr>
        <p:spPr>
          <a:xfrm>
            <a:off x="810703" y="4495800"/>
            <a:ext cx="7772400" cy="762000"/>
          </a:xfrm>
        </p:spPr>
        <p:txBody>
          <a:bodyPr/>
          <a:lstStyle>
            <a:lvl1pPr marL="0" indent="0">
              <a:buFont typeface="Wingdings" pitchFamily="2" charset="2"/>
              <a:buNone/>
              <a:defRPr sz="2000">
                <a:solidFill>
                  <a:schemeClr val="bg1"/>
                </a:solidFill>
                <a:latin typeface="Arial"/>
                <a:cs typeface="Arial"/>
              </a:defRPr>
            </a:lvl1pPr>
          </a:lstStyle>
          <a:p>
            <a:r>
              <a:rPr lang="en-US" dirty="0"/>
              <a:t>Click to edit Master subtitle style</a:t>
            </a:r>
          </a:p>
        </p:txBody>
      </p:sp>
      <p:sp>
        <p:nvSpPr>
          <p:cNvPr id="7" name="Picture Placeholder 2"/>
          <p:cNvSpPr>
            <a:spLocks noGrp="1"/>
          </p:cNvSpPr>
          <p:nvPr>
            <p:ph type="pic" idx="13"/>
          </p:nvPr>
        </p:nvSpPr>
        <p:spPr>
          <a:xfrm>
            <a:off x="6477000" y="304800"/>
            <a:ext cx="2133600" cy="1904999"/>
          </a:xfrm>
        </p:spPr>
        <p:txBody>
          <a:bodyPr anchor="ctr"/>
          <a:lstStyle>
            <a:lvl1pPr marL="0" indent="0" algn="ctr">
              <a:buNone/>
              <a:defRPr sz="3200">
                <a:solidFill>
                  <a:schemeClr val="tx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6" name="Slide Number Placeholder 10"/>
          <p:cNvSpPr>
            <a:spLocks noGrp="1"/>
          </p:cNvSpPr>
          <p:nvPr>
            <p:ph type="sldNum" sz="quarter" idx="14"/>
          </p:nvPr>
        </p:nvSpPr>
        <p:spPr/>
        <p:txBody>
          <a:bodyPr/>
          <a:lstStyle>
            <a:lvl1pPr algn="r">
              <a:defRPr sz="800">
                <a:solidFill>
                  <a:srgbClr val="B7B7A9"/>
                </a:solidFill>
                <a:latin typeface="Franklin Gothic Book" pitchFamily="34" charset="0"/>
              </a:defRPr>
            </a:lvl1pPr>
          </a:lstStyle>
          <a:p>
            <a:pPr>
              <a:defRPr/>
            </a:pPr>
            <a:fld id="{2606184A-3E7E-46AF-AA68-983C22F9C3A9}" type="slidenum">
              <a:rPr lang="en-US"/>
              <a:pPr>
                <a:defRPr/>
              </a:pPr>
              <a:t>‹#›</a:t>
            </a:fld>
            <a:endParaRPr lang="en-US" dirty="0"/>
          </a:p>
        </p:txBody>
      </p:sp>
    </p:spTree>
    <p:extLst>
      <p:ext uri="{BB962C8B-B14F-4D97-AF65-F5344CB8AC3E}">
        <p14:creationId xmlns:p14="http://schemas.microsoft.com/office/powerpoint/2010/main" val="658343260"/>
      </p:ext>
    </p:extLst>
  </p:cSld>
  <p:clrMapOvr>
    <a:masterClrMapping/>
  </p:clrMapOvr>
  <p:transition/>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304800" y="1524000"/>
            <a:ext cx="8610600" cy="4876800"/>
          </a:xfrm>
        </p:spPr>
        <p:txBody>
          <a:bodyPr/>
          <a:lstStyle>
            <a:lvl1pPr>
              <a:buClr>
                <a:srgbClr val="7C93A0"/>
              </a:buClr>
              <a:defRPr b="0">
                <a:solidFill>
                  <a:schemeClr val="tx1">
                    <a:lumMod val="85000"/>
                    <a:lumOff val="15000"/>
                  </a:schemeClr>
                </a:solidFill>
                <a:latin typeface="Franklin Gothic Book" pitchFamily="34" charset="0"/>
              </a:defRPr>
            </a:lvl1pPr>
            <a:lvl2pPr>
              <a:buClr>
                <a:srgbClr val="7C93A0"/>
              </a:buClr>
              <a:defRPr b="0">
                <a:solidFill>
                  <a:schemeClr val="tx1">
                    <a:lumMod val="85000"/>
                    <a:lumOff val="15000"/>
                  </a:schemeClr>
                </a:solidFill>
                <a:latin typeface="Franklin Gothic Book" pitchFamily="34" charset="0"/>
              </a:defRPr>
            </a:lvl2pPr>
            <a:lvl3pPr>
              <a:buClr>
                <a:srgbClr val="7C93A0"/>
              </a:buClr>
              <a:defRPr b="0">
                <a:solidFill>
                  <a:schemeClr val="tx1">
                    <a:lumMod val="85000"/>
                    <a:lumOff val="15000"/>
                  </a:schemeClr>
                </a:solidFill>
                <a:latin typeface="Franklin Gothic Book" pitchFamily="34" charset="0"/>
              </a:defRPr>
            </a:lvl3pPr>
            <a:lvl4pPr>
              <a:buClr>
                <a:srgbClr val="7C93A0"/>
              </a:buClr>
              <a:defRPr b="0">
                <a:solidFill>
                  <a:schemeClr val="tx1">
                    <a:lumMod val="85000"/>
                    <a:lumOff val="15000"/>
                  </a:schemeClr>
                </a:solidFill>
                <a:latin typeface="Franklin Gothic Book" pitchFamily="34" charset="0"/>
              </a:defRPr>
            </a:lvl4pPr>
            <a:lvl5pPr>
              <a:buClr>
                <a:srgbClr val="7C93A0"/>
              </a:buClr>
              <a:defRPr b="0">
                <a:solidFill>
                  <a:schemeClr val="tx1">
                    <a:lumMod val="95000"/>
                    <a:lumOff val="5000"/>
                  </a:schemeClr>
                </a:solidFill>
                <a:latin typeface="Franklin Gothic Book" pitchFamily="34" charset="0"/>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p:txBody>
      </p:sp>
      <p:sp>
        <p:nvSpPr>
          <p:cNvPr id="9" name="Rectangle 4"/>
          <p:cNvSpPr>
            <a:spLocks noGrp="1" noChangeArrowheads="1"/>
          </p:cNvSpPr>
          <p:nvPr>
            <p:ph type="title"/>
          </p:nvPr>
        </p:nvSpPr>
        <p:spPr bwMode="auto">
          <a:xfrm>
            <a:off x="304799" y="457200"/>
            <a:ext cx="8610601" cy="914400"/>
          </a:xfrm>
          <a:prstGeom prst="rect">
            <a:avLst/>
          </a:prstGeom>
          <a:noFill/>
          <a:ln w="9525">
            <a:noFill/>
            <a:miter lim="800000"/>
            <a:headEnd/>
            <a:tailEnd/>
          </a:ln>
          <a:effectLst/>
        </p:spPr>
        <p:txBody>
          <a:bodyPr/>
          <a:lstStyle>
            <a:lvl1pPr>
              <a:defRPr>
                <a:solidFill>
                  <a:schemeClr val="tx1">
                    <a:lumMod val="85000"/>
                    <a:lumOff val="15000"/>
                  </a:schemeClr>
                </a:solidFill>
                <a:latin typeface="Franklin Gothic Demi" pitchFamily="34" charset="0"/>
              </a:defRPr>
            </a:lvl1pPr>
          </a:lstStyle>
          <a:p>
            <a:pPr lvl="0"/>
            <a:r>
              <a:rPr lang="en-US" dirty="0" smtClean="0"/>
              <a:t>Click to edit Master title style</a:t>
            </a:r>
          </a:p>
        </p:txBody>
      </p:sp>
      <p:sp>
        <p:nvSpPr>
          <p:cNvPr id="4" name="Slide Number Placeholder 10"/>
          <p:cNvSpPr>
            <a:spLocks noGrp="1"/>
          </p:cNvSpPr>
          <p:nvPr>
            <p:ph type="sldNum" sz="quarter" idx="10"/>
          </p:nvPr>
        </p:nvSpPr>
        <p:spPr/>
        <p:txBody>
          <a:bodyPr/>
          <a:lstStyle>
            <a:lvl1pPr algn="r">
              <a:defRPr sz="800">
                <a:solidFill>
                  <a:srgbClr val="B7B7A9"/>
                </a:solidFill>
                <a:latin typeface="Franklin Gothic Book" pitchFamily="34" charset="0"/>
              </a:defRPr>
            </a:lvl1pPr>
          </a:lstStyle>
          <a:p>
            <a:pPr>
              <a:defRPr/>
            </a:pPr>
            <a:fld id="{DFB488E2-E5C4-44B9-9C41-A4C42F9ACAEC}" type="slidenum">
              <a:rPr lang="en-US"/>
              <a:pPr>
                <a:defRPr/>
              </a:pPr>
              <a:t>‹#›</a:t>
            </a:fld>
            <a:endParaRPr lang="en-US" dirty="0"/>
          </a:p>
        </p:txBody>
      </p:sp>
      <p:sp>
        <p:nvSpPr>
          <p:cNvPr id="5" name="Footer Placeholder 9"/>
          <p:cNvSpPr>
            <a:spLocks noGrp="1"/>
          </p:cNvSpPr>
          <p:nvPr>
            <p:ph type="ftr" sz="quarter" idx="11"/>
          </p:nvPr>
        </p:nvSpPr>
        <p:spPr/>
        <p:txBody>
          <a:bodyPr/>
          <a:lstStyle>
            <a:lvl1pPr algn="l">
              <a:defRPr sz="1000">
                <a:solidFill>
                  <a:srgbClr val="B7B7A9"/>
                </a:solidFill>
                <a:latin typeface="Franklin Gothic Book" pitchFamily="34" charset="0"/>
              </a:defRPr>
            </a:lvl1pPr>
          </a:lstStyle>
          <a:p>
            <a:pPr>
              <a:defRPr/>
            </a:pPr>
            <a:r>
              <a:rPr lang="en-US" dirty="0"/>
              <a:t>Brown and Caldwell</a:t>
            </a:r>
          </a:p>
        </p:txBody>
      </p:sp>
    </p:spTree>
    <p:extLst>
      <p:ext uri="{BB962C8B-B14F-4D97-AF65-F5344CB8AC3E}">
        <p14:creationId xmlns:p14="http://schemas.microsoft.com/office/powerpoint/2010/main" val="1622777144"/>
      </p:ext>
    </p:extLst>
  </p:cSld>
  <p:clrMapOvr>
    <a:masterClrMapping/>
  </p:clrMapOvr>
  <p:transition/>
</p:sldLayout>
</file>

<file path=ppt/slideLayouts/slideLayout79.xml><?xml version="1.0" encoding="utf-8"?>
<p:sldLayout xmlns:a="http://schemas.openxmlformats.org/drawingml/2006/main" xmlns:r="http://schemas.openxmlformats.org/officeDocument/2006/relationships" xmlns:p="http://schemas.openxmlformats.org/presentationml/2006/main" type="secHead" preserve="1">
  <p:cSld name="SubSection Title">
    <p:spTree>
      <p:nvGrpSpPr>
        <p:cNvPr id="1" name=""/>
        <p:cNvGrpSpPr/>
        <p:nvPr/>
      </p:nvGrpSpPr>
      <p:grpSpPr>
        <a:xfrm>
          <a:off x="0" y="0"/>
          <a:ext cx="0" cy="0"/>
          <a:chOff x="0" y="0"/>
          <a:chExt cx="0" cy="0"/>
        </a:xfrm>
      </p:grpSpPr>
      <p:sp>
        <p:nvSpPr>
          <p:cNvPr id="2" name="Title 1"/>
          <p:cNvSpPr>
            <a:spLocks noGrp="1"/>
          </p:cNvSpPr>
          <p:nvPr>
            <p:ph type="title"/>
          </p:nvPr>
        </p:nvSpPr>
        <p:spPr>
          <a:xfrm>
            <a:off x="304800" y="1600200"/>
            <a:ext cx="8610600" cy="2514600"/>
          </a:xfrm>
        </p:spPr>
        <p:txBody>
          <a:bodyPr anchor="t"/>
          <a:lstStyle>
            <a:lvl1pPr algn="l">
              <a:defRPr sz="4000" b="0" cap="none" baseline="0">
                <a:solidFill>
                  <a:schemeClr val="tx1">
                    <a:lumMod val="85000"/>
                    <a:lumOff val="15000"/>
                  </a:schemeClr>
                </a:solidFill>
                <a:latin typeface="Franklin Gothic Demi" pitchFamily="34" charset="0"/>
              </a:defRPr>
            </a:lvl1pPr>
          </a:lstStyle>
          <a:p>
            <a:r>
              <a:rPr lang="en-US" dirty="0" smtClean="0"/>
              <a:t>Click to edit Master title style</a:t>
            </a:r>
            <a:endParaRPr lang="en-US" dirty="0"/>
          </a:p>
        </p:txBody>
      </p:sp>
      <p:sp>
        <p:nvSpPr>
          <p:cNvPr id="3" name="Text Placeholder 2"/>
          <p:cNvSpPr>
            <a:spLocks noGrp="1"/>
          </p:cNvSpPr>
          <p:nvPr>
            <p:ph type="body" idx="1"/>
          </p:nvPr>
        </p:nvSpPr>
        <p:spPr>
          <a:xfrm>
            <a:off x="304800" y="914400"/>
            <a:ext cx="8620125" cy="457201"/>
          </a:xfrm>
        </p:spPr>
        <p:txBody>
          <a:bodyPr anchor="b"/>
          <a:lstStyle>
            <a:lvl1pPr marL="0" indent="0">
              <a:buNone/>
              <a:defRPr sz="2000">
                <a:solidFill>
                  <a:srgbClr val="262626"/>
                </a:solidFill>
                <a:latin typeface="Franklin Gothic Book" pitchFamily="34" charset="0"/>
              </a:defRPr>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dirty="0" smtClean="0"/>
              <a:t>Click to edit</a:t>
            </a:r>
          </a:p>
        </p:txBody>
      </p:sp>
      <p:sp>
        <p:nvSpPr>
          <p:cNvPr id="4" name="Slide Number Placeholder 10"/>
          <p:cNvSpPr>
            <a:spLocks noGrp="1"/>
          </p:cNvSpPr>
          <p:nvPr>
            <p:ph type="sldNum" sz="quarter" idx="10"/>
          </p:nvPr>
        </p:nvSpPr>
        <p:spPr/>
        <p:txBody>
          <a:bodyPr/>
          <a:lstStyle>
            <a:lvl1pPr algn="r">
              <a:defRPr sz="800">
                <a:solidFill>
                  <a:srgbClr val="B7B7A9"/>
                </a:solidFill>
                <a:latin typeface="Franklin Gothic Book" pitchFamily="34" charset="0"/>
              </a:defRPr>
            </a:lvl1pPr>
          </a:lstStyle>
          <a:p>
            <a:pPr>
              <a:defRPr/>
            </a:pPr>
            <a:fld id="{364B00EA-15EB-4026-9091-8906C5A3FC59}" type="slidenum">
              <a:rPr lang="en-US"/>
              <a:pPr>
                <a:defRPr/>
              </a:pPr>
              <a:t>‹#›</a:t>
            </a:fld>
            <a:endParaRPr lang="en-US" dirty="0"/>
          </a:p>
        </p:txBody>
      </p:sp>
      <p:sp>
        <p:nvSpPr>
          <p:cNvPr id="5" name="Footer Placeholder 9"/>
          <p:cNvSpPr>
            <a:spLocks noGrp="1"/>
          </p:cNvSpPr>
          <p:nvPr>
            <p:ph type="ftr" sz="quarter" idx="11"/>
          </p:nvPr>
        </p:nvSpPr>
        <p:spPr/>
        <p:txBody>
          <a:bodyPr/>
          <a:lstStyle>
            <a:lvl1pPr algn="l">
              <a:defRPr sz="1000">
                <a:solidFill>
                  <a:srgbClr val="B7B7A9"/>
                </a:solidFill>
                <a:latin typeface="Franklin Gothic Book" pitchFamily="34" charset="0"/>
              </a:defRPr>
            </a:lvl1pPr>
          </a:lstStyle>
          <a:p>
            <a:pPr>
              <a:defRPr/>
            </a:pPr>
            <a:r>
              <a:rPr lang="en-US" dirty="0"/>
              <a:t>Brown and Caldwell</a:t>
            </a:r>
          </a:p>
        </p:txBody>
      </p:sp>
    </p:spTree>
    <p:extLst>
      <p:ext uri="{BB962C8B-B14F-4D97-AF65-F5344CB8AC3E}">
        <p14:creationId xmlns:p14="http://schemas.microsoft.com/office/powerpoint/2010/main" val="4068327897"/>
      </p:ext>
    </p:extLst>
  </p:cSld>
  <p:clrMapOvr>
    <a:masterClrMapping/>
  </p:clrMapOvr>
  <p:transition/>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userDrawn="1">
  <p:cSld name="Intro Sentence Before Bullets">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304799" y="1524000"/>
            <a:ext cx="6019801" cy="742189"/>
          </a:xfrm>
        </p:spPr>
        <p:txBody>
          <a:bodyPr tIns="0"/>
          <a:lstStyle>
            <a:lvl1pPr marL="0" indent="0">
              <a:lnSpc>
                <a:spcPct val="85000"/>
              </a:lnSpc>
              <a:spcBef>
                <a:spcPts val="0"/>
              </a:spcBef>
              <a:buNone/>
              <a:defRPr sz="2800" b="1">
                <a:solidFill>
                  <a:schemeClr val="tx1">
                    <a:lumMod val="85000"/>
                    <a:lumOff val="1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304800" y="2362201"/>
            <a:ext cx="6019800" cy="4038599"/>
          </a:xfrm>
        </p:spPr>
        <p:txBody>
          <a:bodyPr/>
          <a:lstStyle>
            <a:lvl1pPr>
              <a:defRPr sz="2800">
                <a:solidFill>
                  <a:schemeClr val="tx1">
                    <a:lumMod val="85000"/>
                    <a:lumOff val="15000"/>
                  </a:schemeClr>
                </a:solidFill>
              </a:defRPr>
            </a:lvl1pPr>
            <a:lvl2pPr>
              <a:defRPr sz="2400">
                <a:solidFill>
                  <a:schemeClr val="tx1">
                    <a:lumMod val="85000"/>
                    <a:lumOff val="15000"/>
                  </a:schemeClr>
                </a:solidFill>
              </a:defRPr>
            </a:lvl2pPr>
            <a:lvl3pPr>
              <a:defRPr sz="2000">
                <a:solidFill>
                  <a:schemeClr val="tx1">
                    <a:lumMod val="85000"/>
                    <a:lumOff val="15000"/>
                  </a:schemeClr>
                </a:solidFill>
              </a:defRPr>
            </a:lvl3pPr>
            <a:lvl4pPr marL="1031875" indent="-228600">
              <a:defRPr sz="2000">
                <a:solidFill>
                  <a:schemeClr val="tx1">
                    <a:lumMod val="85000"/>
                    <a:lumOff val="15000"/>
                  </a:schemeClr>
                </a:solidFill>
              </a:defRPr>
            </a:lvl4pPr>
            <a:lvl5pPr marL="1201738" indent="-169863">
              <a:defRPr sz="2000">
                <a:solidFill>
                  <a:srgbClr val="262626"/>
                </a:solidFill>
              </a:defRPr>
            </a:lvl5pPr>
            <a:lvl6pPr>
              <a:defRPr sz="1600"/>
            </a:lvl6pPr>
            <a:lvl7pPr>
              <a:defRPr sz="1600"/>
            </a:lvl7pPr>
            <a:lvl8pPr>
              <a:defRPr sz="1600"/>
            </a:lvl8pPr>
            <a:lvl9pPr>
              <a:defRPr sz="16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p:txBody>
      </p:sp>
      <p:sp>
        <p:nvSpPr>
          <p:cNvPr id="8" name="Text Placeholder 3"/>
          <p:cNvSpPr>
            <a:spLocks noGrp="1"/>
          </p:cNvSpPr>
          <p:nvPr>
            <p:ph type="body" sz="half" idx="11"/>
          </p:nvPr>
        </p:nvSpPr>
        <p:spPr>
          <a:xfrm>
            <a:off x="6477000" y="6086573"/>
            <a:ext cx="2438400" cy="304800"/>
          </a:xfrm>
        </p:spPr>
        <p:txBody>
          <a:bodyPr lIns="0" tIns="0" rIns="0" bIns="0"/>
          <a:lstStyle>
            <a:lvl1pPr marL="0" indent="0">
              <a:buNone/>
              <a:defRPr sz="1400">
                <a:solidFill>
                  <a:schemeClr val="tx1">
                    <a:lumMod val="85000"/>
                    <a:lumOff val="1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smtClean="0"/>
              <a:t>Click to edit Master text styles</a:t>
            </a:r>
          </a:p>
        </p:txBody>
      </p:sp>
      <p:sp>
        <p:nvSpPr>
          <p:cNvPr id="12" name="Rectangle 4"/>
          <p:cNvSpPr>
            <a:spLocks noGrp="1" noChangeArrowheads="1"/>
          </p:cNvSpPr>
          <p:nvPr>
            <p:ph type="title"/>
          </p:nvPr>
        </p:nvSpPr>
        <p:spPr bwMode="auto">
          <a:xfrm>
            <a:off x="304800" y="457200"/>
            <a:ext cx="8627090" cy="914400"/>
          </a:xfrm>
          <a:prstGeom prst="rect">
            <a:avLst/>
          </a:prstGeom>
          <a:noFill/>
          <a:ln w="9525">
            <a:noFill/>
            <a:miter lim="800000"/>
            <a:headEnd/>
            <a:tailEnd/>
          </a:ln>
          <a:effectLst/>
        </p:spPr>
        <p:txBody>
          <a:bodyPr/>
          <a:lstStyle>
            <a:lvl1pPr>
              <a:defRPr b="0">
                <a:solidFill>
                  <a:schemeClr val="tx1">
                    <a:lumMod val="85000"/>
                    <a:lumOff val="15000"/>
                  </a:schemeClr>
                </a:solidFill>
                <a:latin typeface="Franklin Gothic Demi" pitchFamily="34" charset="0"/>
              </a:defRPr>
            </a:lvl1pPr>
          </a:lstStyle>
          <a:p>
            <a:pPr lvl="0"/>
            <a:r>
              <a:rPr lang="en-US" dirty="0" smtClean="0"/>
              <a:t>Click to edit Master title style</a:t>
            </a:r>
          </a:p>
        </p:txBody>
      </p:sp>
      <p:sp>
        <p:nvSpPr>
          <p:cNvPr id="9" name="Picture Placeholder 2"/>
          <p:cNvSpPr>
            <a:spLocks noGrp="1"/>
          </p:cNvSpPr>
          <p:nvPr>
            <p:ph type="pic" idx="10"/>
          </p:nvPr>
        </p:nvSpPr>
        <p:spPr>
          <a:xfrm>
            <a:off x="6477000" y="1581347"/>
            <a:ext cx="2438400" cy="4419599"/>
          </a:xfrm>
        </p:spPr>
        <p:txBody>
          <a:bodyPr/>
          <a:lstStyle>
            <a:lvl1pPr marL="0" indent="0" algn="l">
              <a:buNone/>
              <a:defRPr sz="3200">
                <a:solidFill>
                  <a:schemeClr val="tx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7" name="Slide Number Placeholder 10"/>
          <p:cNvSpPr>
            <a:spLocks noGrp="1"/>
          </p:cNvSpPr>
          <p:nvPr>
            <p:ph type="sldNum" sz="quarter" idx="12"/>
          </p:nvPr>
        </p:nvSpPr>
        <p:spPr/>
        <p:txBody>
          <a:bodyPr/>
          <a:lstStyle>
            <a:lvl1pPr algn="r">
              <a:defRPr sz="800">
                <a:solidFill>
                  <a:srgbClr val="B7B7A9"/>
                </a:solidFill>
                <a:latin typeface="Franklin Gothic Book" pitchFamily="34" charset="0"/>
              </a:defRPr>
            </a:lvl1pPr>
          </a:lstStyle>
          <a:p>
            <a:pPr>
              <a:defRPr/>
            </a:pPr>
            <a:fld id="{D3A21F70-CEC8-4067-A365-13F2B416A6BD}" type="slidenum">
              <a:rPr lang="en-US"/>
              <a:pPr>
                <a:defRPr/>
              </a:pPr>
              <a:t>‹#›</a:t>
            </a:fld>
            <a:endParaRPr lang="en-US" dirty="0"/>
          </a:p>
        </p:txBody>
      </p:sp>
      <p:sp>
        <p:nvSpPr>
          <p:cNvPr id="10" name="Footer Placeholder 9"/>
          <p:cNvSpPr>
            <a:spLocks noGrp="1"/>
          </p:cNvSpPr>
          <p:nvPr>
            <p:ph type="ftr" sz="quarter" idx="13"/>
          </p:nvPr>
        </p:nvSpPr>
        <p:spPr/>
        <p:txBody>
          <a:bodyPr/>
          <a:lstStyle>
            <a:lvl1pPr algn="l">
              <a:defRPr sz="1000">
                <a:solidFill>
                  <a:srgbClr val="B7B7A9"/>
                </a:solidFill>
                <a:latin typeface="Franklin Gothic Book" pitchFamily="34" charset="0"/>
              </a:defRPr>
            </a:lvl1pPr>
          </a:lstStyle>
          <a:p>
            <a:pPr>
              <a:defRPr/>
            </a:pPr>
            <a:r>
              <a:rPr lang="en-US" dirty="0"/>
              <a:t>Brown and Caldwell</a:t>
            </a:r>
          </a:p>
        </p:txBody>
      </p:sp>
    </p:spTree>
    <p:extLst>
      <p:ext uri="{BB962C8B-B14F-4D97-AF65-F5344CB8AC3E}">
        <p14:creationId xmlns:p14="http://schemas.microsoft.com/office/powerpoint/2010/main" val="1821412893"/>
      </p:ext>
    </p:extLst>
  </p:cSld>
  <p:clrMapOvr>
    <a:masterClrMapping/>
  </p:clrMapOvr>
  <p:transition/>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Title, Bullets, Two Side Photos">
    <p:spTree>
      <p:nvGrpSpPr>
        <p:cNvPr id="1" name=""/>
        <p:cNvGrpSpPr/>
        <p:nvPr/>
      </p:nvGrpSpPr>
      <p:grpSpPr>
        <a:xfrm>
          <a:off x="0" y="0"/>
          <a:ext cx="0" cy="0"/>
          <a:chOff x="0" y="0"/>
          <a:chExt cx="0" cy="0"/>
        </a:xfrm>
      </p:grpSpPr>
      <p:sp>
        <p:nvSpPr>
          <p:cNvPr id="10" name="Text Placeholder 3"/>
          <p:cNvSpPr>
            <a:spLocks noGrp="1"/>
          </p:cNvSpPr>
          <p:nvPr>
            <p:ph type="body" sz="half" idx="2"/>
          </p:nvPr>
        </p:nvSpPr>
        <p:spPr>
          <a:xfrm>
            <a:off x="6477098" y="3413676"/>
            <a:ext cx="2438400" cy="377471"/>
          </a:xfrm>
        </p:spPr>
        <p:txBody>
          <a:bodyPr lIns="0" tIns="0" rIns="0" bIns="0"/>
          <a:lstStyle>
            <a:lvl1pPr marL="0" indent="0">
              <a:buNone/>
              <a:defRPr sz="1400">
                <a:solidFill>
                  <a:schemeClr val="tx1">
                    <a:lumMod val="85000"/>
                    <a:lumOff val="1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smtClean="0"/>
              <a:t>Click to edit Master text styles</a:t>
            </a:r>
          </a:p>
        </p:txBody>
      </p:sp>
      <p:sp>
        <p:nvSpPr>
          <p:cNvPr id="11" name="Text Placeholder 3"/>
          <p:cNvSpPr>
            <a:spLocks noGrp="1"/>
          </p:cNvSpPr>
          <p:nvPr>
            <p:ph type="body" sz="half" idx="12"/>
          </p:nvPr>
        </p:nvSpPr>
        <p:spPr>
          <a:xfrm>
            <a:off x="6477098" y="6029227"/>
            <a:ext cx="2438400" cy="371573"/>
          </a:xfrm>
        </p:spPr>
        <p:txBody>
          <a:bodyPr lIns="0" tIns="0" rIns="0" bIns="0"/>
          <a:lstStyle>
            <a:lvl1pPr marL="0" indent="0">
              <a:buNone/>
              <a:defRPr sz="1400">
                <a:solidFill>
                  <a:schemeClr val="tx1">
                    <a:lumMod val="85000"/>
                    <a:lumOff val="1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smtClean="0"/>
              <a:t>Click to edit Master text styles</a:t>
            </a:r>
          </a:p>
        </p:txBody>
      </p:sp>
      <p:sp>
        <p:nvSpPr>
          <p:cNvPr id="17" name="Rectangle 4"/>
          <p:cNvSpPr>
            <a:spLocks noGrp="1" noChangeArrowheads="1"/>
          </p:cNvSpPr>
          <p:nvPr>
            <p:ph type="title"/>
          </p:nvPr>
        </p:nvSpPr>
        <p:spPr bwMode="auto">
          <a:xfrm>
            <a:off x="304800" y="457200"/>
            <a:ext cx="8627090" cy="914400"/>
          </a:xfrm>
          <a:prstGeom prst="rect">
            <a:avLst/>
          </a:prstGeom>
          <a:noFill/>
          <a:ln w="9525">
            <a:noFill/>
            <a:miter lim="800000"/>
            <a:headEnd/>
            <a:tailEnd/>
          </a:ln>
          <a:effectLst/>
        </p:spPr>
        <p:txBody>
          <a:bodyPr/>
          <a:lstStyle>
            <a:lvl1pPr>
              <a:defRPr b="0">
                <a:solidFill>
                  <a:schemeClr val="tx1">
                    <a:lumMod val="85000"/>
                    <a:lumOff val="15000"/>
                  </a:schemeClr>
                </a:solidFill>
                <a:latin typeface="Franklin Gothic Demi" pitchFamily="34" charset="0"/>
              </a:defRPr>
            </a:lvl1pPr>
          </a:lstStyle>
          <a:p>
            <a:pPr lvl="0"/>
            <a:r>
              <a:rPr lang="en-US" dirty="0" smtClean="0"/>
              <a:t>Click to edit Master title style</a:t>
            </a:r>
          </a:p>
        </p:txBody>
      </p:sp>
      <p:sp>
        <p:nvSpPr>
          <p:cNvPr id="18" name="Content Placeholder 2"/>
          <p:cNvSpPr>
            <a:spLocks noGrp="1"/>
          </p:cNvSpPr>
          <p:nvPr>
            <p:ph idx="1"/>
          </p:nvPr>
        </p:nvSpPr>
        <p:spPr>
          <a:xfrm>
            <a:off x="304800" y="1524001"/>
            <a:ext cx="6019800" cy="4876800"/>
          </a:xfrm>
        </p:spPr>
        <p:txBody>
          <a:bodyPr/>
          <a:lstStyle>
            <a:lvl1pPr>
              <a:lnSpc>
                <a:spcPct val="85000"/>
              </a:lnSpc>
              <a:defRPr>
                <a:solidFill>
                  <a:schemeClr val="tx1">
                    <a:lumMod val="85000"/>
                    <a:lumOff val="15000"/>
                  </a:schemeClr>
                </a:solidFill>
              </a:defRPr>
            </a:lvl1pPr>
            <a:lvl2pPr>
              <a:defRPr>
                <a:solidFill>
                  <a:schemeClr val="tx1">
                    <a:lumMod val="85000"/>
                    <a:lumOff val="15000"/>
                  </a:schemeClr>
                </a:solidFill>
              </a:defRPr>
            </a:lvl2pPr>
            <a:lvl3pPr>
              <a:defRPr>
                <a:solidFill>
                  <a:schemeClr val="tx1">
                    <a:lumMod val="85000"/>
                    <a:lumOff val="15000"/>
                  </a:schemeClr>
                </a:solidFill>
              </a:defRPr>
            </a:lvl3pPr>
            <a:lvl4pPr marL="1031875" indent="-228600">
              <a:defRPr>
                <a:solidFill>
                  <a:schemeClr val="tx1">
                    <a:lumMod val="85000"/>
                    <a:lumOff val="15000"/>
                  </a:schemeClr>
                </a:solidFill>
              </a:defRPr>
            </a:lvl4pPr>
            <a:lvl5pPr marL="1201738" indent="-169863">
              <a:defRPr>
                <a:solidFill>
                  <a:srgbClr val="262626"/>
                </a:solidFill>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p:txBody>
      </p:sp>
      <p:sp>
        <p:nvSpPr>
          <p:cNvPr id="12" name="Picture Placeholder 2"/>
          <p:cNvSpPr>
            <a:spLocks noGrp="1"/>
          </p:cNvSpPr>
          <p:nvPr>
            <p:ph type="pic" idx="10"/>
          </p:nvPr>
        </p:nvSpPr>
        <p:spPr>
          <a:xfrm>
            <a:off x="6477000" y="1600200"/>
            <a:ext cx="2438400" cy="1733746"/>
          </a:xfrm>
        </p:spPr>
        <p:txBody>
          <a:bodyPr/>
          <a:lstStyle>
            <a:lvl1pPr marL="0" indent="0">
              <a:buNone/>
              <a:defRPr sz="3200">
                <a:solidFill>
                  <a:schemeClr val="tx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14" name="Picture Placeholder 2"/>
          <p:cNvSpPr>
            <a:spLocks noGrp="1"/>
          </p:cNvSpPr>
          <p:nvPr>
            <p:ph type="pic" idx="11"/>
          </p:nvPr>
        </p:nvSpPr>
        <p:spPr>
          <a:xfrm>
            <a:off x="6477000" y="4209854"/>
            <a:ext cx="2438400" cy="1733746"/>
          </a:xfrm>
        </p:spPr>
        <p:txBody>
          <a:bodyPr/>
          <a:lstStyle>
            <a:lvl1pPr marL="0" indent="0">
              <a:buNone/>
              <a:defRPr sz="3200">
                <a:solidFill>
                  <a:schemeClr val="tx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8" name="Slide Number Placeholder 10"/>
          <p:cNvSpPr>
            <a:spLocks noGrp="1"/>
          </p:cNvSpPr>
          <p:nvPr>
            <p:ph type="sldNum" sz="quarter" idx="13"/>
          </p:nvPr>
        </p:nvSpPr>
        <p:spPr/>
        <p:txBody>
          <a:bodyPr/>
          <a:lstStyle>
            <a:lvl1pPr algn="r">
              <a:defRPr sz="800">
                <a:solidFill>
                  <a:srgbClr val="B7B7A9"/>
                </a:solidFill>
                <a:latin typeface="Franklin Gothic Book" pitchFamily="34" charset="0"/>
              </a:defRPr>
            </a:lvl1pPr>
          </a:lstStyle>
          <a:p>
            <a:pPr>
              <a:defRPr/>
            </a:pPr>
            <a:fld id="{5FEAE27F-9DD1-44EB-9D5F-702036F287F0}" type="slidenum">
              <a:rPr lang="en-US"/>
              <a:pPr>
                <a:defRPr/>
              </a:pPr>
              <a:t>‹#›</a:t>
            </a:fld>
            <a:endParaRPr lang="en-US" dirty="0"/>
          </a:p>
        </p:txBody>
      </p:sp>
      <p:sp>
        <p:nvSpPr>
          <p:cNvPr id="9" name="Footer Placeholder 9"/>
          <p:cNvSpPr>
            <a:spLocks noGrp="1"/>
          </p:cNvSpPr>
          <p:nvPr>
            <p:ph type="ftr" sz="quarter" idx="14"/>
          </p:nvPr>
        </p:nvSpPr>
        <p:spPr/>
        <p:txBody>
          <a:bodyPr/>
          <a:lstStyle>
            <a:lvl1pPr algn="l">
              <a:defRPr sz="1000">
                <a:solidFill>
                  <a:srgbClr val="B7B7A9"/>
                </a:solidFill>
                <a:latin typeface="Franklin Gothic Book" pitchFamily="34" charset="0"/>
              </a:defRPr>
            </a:lvl1pPr>
          </a:lstStyle>
          <a:p>
            <a:pPr>
              <a:defRPr/>
            </a:pPr>
            <a:r>
              <a:rPr lang="en-US" dirty="0"/>
              <a:t>Brown and Caldwell</a:t>
            </a:r>
          </a:p>
        </p:txBody>
      </p:sp>
    </p:spTree>
    <p:extLst>
      <p:ext uri="{BB962C8B-B14F-4D97-AF65-F5344CB8AC3E}">
        <p14:creationId xmlns:p14="http://schemas.microsoft.com/office/powerpoint/2010/main" val="3791171407"/>
      </p:ext>
    </p:extLst>
  </p:cSld>
  <p:clrMapOvr>
    <a:masterClrMapping/>
  </p:clrMapOvr>
  <p:transition/>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9" name="Rectangle 4"/>
          <p:cNvSpPr>
            <a:spLocks noGrp="1" noChangeArrowheads="1"/>
          </p:cNvSpPr>
          <p:nvPr>
            <p:ph type="title"/>
          </p:nvPr>
        </p:nvSpPr>
        <p:spPr bwMode="auto">
          <a:xfrm>
            <a:off x="304800" y="457200"/>
            <a:ext cx="8627090" cy="914400"/>
          </a:xfrm>
          <a:prstGeom prst="rect">
            <a:avLst/>
          </a:prstGeom>
          <a:noFill/>
          <a:ln w="9525">
            <a:noFill/>
            <a:miter lim="800000"/>
            <a:headEnd/>
            <a:tailEnd/>
          </a:ln>
          <a:effectLst/>
        </p:spPr>
        <p:txBody>
          <a:bodyPr/>
          <a:lstStyle>
            <a:lvl1pPr>
              <a:defRPr b="0">
                <a:solidFill>
                  <a:schemeClr val="tx1">
                    <a:lumMod val="85000"/>
                    <a:lumOff val="15000"/>
                  </a:schemeClr>
                </a:solidFill>
                <a:latin typeface="Arial"/>
                <a:cs typeface="Arial"/>
              </a:defRPr>
            </a:lvl1pPr>
          </a:lstStyle>
          <a:p>
            <a:pPr lvl="0"/>
            <a:r>
              <a:rPr lang="en-US" dirty="0" smtClean="0"/>
              <a:t>Click to edit Master title style</a:t>
            </a:r>
          </a:p>
        </p:txBody>
      </p:sp>
      <p:sp>
        <p:nvSpPr>
          <p:cNvPr id="3" name="Slide Number Placeholder 10"/>
          <p:cNvSpPr>
            <a:spLocks noGrp="1"/>
          </p:cNvSpPr>
          <p:nvPr>
            <p:ph type="sldNum" sz="quarter" idx="10"/>
          </p:nvPr>
        </p:nvSpPr>
        <p:spPr/>
        <p:txBody>
          <a:bodyPr/>
          <a:lstStyle>
            <a:lvl1pPr algn="r">
              <a:defRPr sz="800">
                <a:solidFill>
                  <a:srgbClr val="B7B7A9"/>
                </a:solidFill>
                <a:latin typeface="Franklin Gothic Book" pitchFamily="34" charset="0"/>
              </a:defRPr>
            </a:lvl1pPr>
          </a:lstStyle>
          <a:p>
            <a:pPr>
              <a:defRPr/>
            </a:pPr>
            <a:fld id="{D9DEF49E-CF7A-4C6E-AF47-333CE0C848BD}" type="slidenum">
              <a:rPr lang="en-US"/>
              <a:pPr>
                <a:defRPr/>
              </a:pPr>
              <a:t>‹#›</a:t>
            </a:fld>
            <a:endParaRPr lang="en-US" dirty="0"/>
          </a:p>
        </p:txBody>
      </p:sp>
      <p:sp>
        <p:nvSpPr>
          <p:cNvPr id="4" name="Footer Placeholder 9"/>
          <p:cNvSpPr>
            <a:spLocks noGrp="1"/>
          </p:cNvSpPr>
          <p:nvPr>
            <p:ph type="ftr" sz="quarter" idx="11"/>
          </p:nvPr>
        </p:nvSpPr>
        <p:spPr/>
        <p:txBody>
          <a:bodyPr/>
          <a:lstStyle>
            <a:lvl1pPr algn="l">
              <a:defRPr sz="1000">
                <a:solidFill>
                  <a:srgbClr val="B7B7A9"/>
                </a:solidFill>
                <a:latin typeface="Franklin Gothic Book" pitchFamily="34" charset="0"/>
              </a:defRPr>
            </a:lvl1pPr>
          </a:lstStyle>
          <a:p>
            <a:pPr>
              <a:defRPr/>
            </a:pPr>
            <a:r>
              <a:rPr lang="en-US" dirty="0"/>
              <a:t>Brown and Caldwell</a:t>
            </a:r>
          </a:p>
        </p:txBody>
      </p:sp>
    </p:spTree>
    <p:extLst>
      <p:ext uri="{BB962C8B-B14F-4D97-AF65-F5344CB8AC3E}">
        <p14:creationId xmlns:p14="http://schemas.microsoft.com/office/powerpoint/2010/main" val="2095585910"/>
      </p:ext>
    </p:extLst>
  </p:cSld>
  <p:clrMapOvr>
    <a:masterClrMapping/>
  </p:clrMapOvr>
  <p:transition/>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userDrawn="1">
  <p:cSld name="Two Columns">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304800" y="1524000"/>
            <a:ext cx="4191000" cy="4876800"/>
          </a:xfrm>
        </p:spPr>
        <p:txBody>
          <a:bodyPr/>
          <a:lstStyle>
            <a:lvl1pPr>
              <a:defRPr sz="2800">
                <a:solidFill>
                  <a:schemeClr val="tx1">
                    <a:lumMod val="85000"/>
                    <a:lumOff val="15000"/>
                  </a:schemeClr>
                </a:solidFill>
              </a:defRPr>
            </a:lvl1pPr>
            <a:lvl2pPr>
              <a:defRPr sz="2400">
                <a:solidFill>
                  <a:schemeClr val="tx1">
                    <a:lumMod val="85000"/>
                    <a:lumOff val="15000"/>
                  </a:schemeClr>
                </a:solidFill>
              </a:defRPr>
            </a:lvl2pPr>
            <a:lvl3pPr>
              <a:defRPr sz="2000">
                <a:solidFill>
                  <a:schemeClr val="tx1">
                    <a:lumMod val="85000"/>
                    <a:lumOff val="15000"/>
                  </a:schemeClr>
                </a:solidFill>
              </a:defRPr>
            </a:lvl3pPr>
            <a:lvl4pPr>
              <a:defRPr sz="1800">
                <a:solidFill>
                  <a:schemeClr val="tx1">
                    <a:lumMod val="85000"/>
                    <a:lumOff val="15000"/>
                  </a:schemeClr>
                </a:solidFill>
              </a:defRPr>
            </a:lvl4pPr>
            <a:lvl5pPr>
              <a:defRPr sz="1800">
                <a:solidFill>
                  <a:srgbClr val="262626"/>
                </a:solidFill>
              </a:defRPr>
            </a:lvl5pPr>
            <a:lvl6pPr>
              <a:defRPr sz="1800"/>
            </a:lvl6pPr>
            <a:lvl7pPr>
              <a:defRPr sz="1800"/>
            </a:lvl7pPr>
            <a:lvl8pPr>
              <a:defRPr sz="1800"/>
            </a:lvl8pPr>
            <a:lvl9pPr>
              <a:defRPr sz="18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endParaRPr lang="en-US" dirty="0"/>
          </a:p>
        </p:txBody>
      </p:sp>
      <p:sp>
        <p:nvSpPr>
          <p:cNvPr id="11" name="Rectangle 4"/>
          <p:cNvSpPr>
            <a:spLocks noGrp="1" noChangeArrowheads="1"/>
          </p:cNvSpPr>
          <p:nvPr>
            <p:ph type="title"/>
          </p:nvPr>
        </p:nvSpPr>
        <p:spPr bwMode="auto">
          <a:xfrm>
            <a:off x="304800" y="457200"/>
            <a:ext cx="8627090" cy="914400"/>
          </a:xfrm>
          <a:prstGeom prst="rect">
            <a:avLst/>
          </a:prstGeom>
          <a:noFill/>
          <a:ln w="9525">
            <a:noFill/>
            <a:miter lim="800000"/>
            <a:headEnd/>
            <a:tailEnd/>
          </a:ln>
          <a:effectLst/>
        </p:spPr>
        <p:txBody>
          <a:bodyPr/>
          <a:lstStyle>
            <a:lvl1pPr>
              <a:defRPr b="0">
                <a:solidFill>
                  <a:schemeClr val="tx1">
                    <a:lumMod val="85000"/>
                    <a:lumOff val="15000"/>
                  </a:schemeClr>
                </a:solidFill>
                <a:latin typeface="Franklin Gothic Demi" pitchFamily="34" charset="0"/>
              </a:defRPr>
            </a:lvl1pPr>
          </a:lstStyle>
          <a:p>
            <a:pPr lvl="0"/>
            <a:r>
              <a:rPr lang="en-US" dirty="0" smtClean="0"/>
              <a:t>Click to edit Master title style</a:t>
            </a:r>
          </a:p>
        </p:txBody>
      </p:sp>
      <p:sp>
        <p:nvSpPr>
          <p:cNvPr id="7" name="Content Placeholder 2"/>
          <p:cNvSpPr>
            <a:spLocks noGrp="1"/>
          </p:cNvSpPr>
          <p:nvPr>
            <p:ph sz="half" idx="10"/>
          </p:nvPr>
        </p:nvSpPr>
        <p:spPr>
          <a:xfrm>
            <a:off x="4742872" y="1524000"/>
            <a:ext cx="4191000" cy="4876801"/>
          </a:xfrm>
        </p:spPr>
        <p:txBody>
          <a:bodyPr/>
          <a:lstStyle>
            <a:lvl1pPr>
              <a:defRPr sz="2800">
                <a:solidFill>
                  <a:schemeClr val="tx1">
                    <a:lumMod val="85000"/>
                    <a:lumOff val="15000"/>
                  </a:schemeClr>
                </a:solidFill>
              </a:defRPr>
            </a:lvl1pPr>
            <a:lvl2pPr>
              <a:defRPr sz="2400">
                <a:solidFill>
                  <a:schemeClr val="tx1">
                    <a:lumMod val="85000"/>
                    <a:lumOff val="15000"/>
                  </a:schemeClr>
                </a:solidFill>
              </a:defRPr>
            </a:lvl2pPr>
            <a:lvl3pPr>
              <a:defRPr sz="2000">
                <a:solidFill>
                  <a:schemeClr val="tx1">
                    <a:lumMod val="85000"/>
                    <a:lumOff val="15000"/>
                  </a:schemeClr>
                </a:solidFill>
              </a:defRPr>
            </a:lvl3pPr>
            <a:lvl4pPr>
              <a:defRPr sz="1800">
                <a:solidFill>
                  <a:schemeClr val="tx1">
                    <a:lumMod val="85000"/>
                    <a:lumOff val="15000"/>
                  </a:schemeClr>
                </a:solidFill>
              </a:defRPr>
            </a:lvl4pPr>
            <a:lvl5pPr>
              <a:defRPr sz="1800">
                <a:solidFill>
                  <a:srgbClr val="262626"/>
                </a:solidFill>
              </a:defRPr>
            </a:lvl5pPr>
            <a:lvl6pPr>
              <a:defRPr sz="1800"/>
            </a:lvl6pPr>
            <a:lvl7pPr>
              <a:defRPr sz="1800"/>
            </a:lvl7pPr>
            <a:lvl8pPr>
              <a:defRPr sz="1800"/>
            </a:lvl8pPr>
            <a:lvl9pPr>
              <a:defRPr sz="18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endParaRPr lang="en-US" dirty="0"/>
          </a:p>
        </p:txBody>
      </p:sp>
      <p:sp>
        <p:nvSpPr>
          <p:cNvPr id="5" name="Slide Number Placeholder 10"/>
          <p:cNvSpPr>
            <a:spLocks noGrp="1"/>
          </p:cNvSpPr>
          <p:nvPr>
            <p:ph type="sldNum" sz="quarter" idx="11"/>
          </p:nvPr>
        </p:nvSpPr>
        <p:spPr/>
        <p:txBody>
          <a:bodyPr/>
          <a:lstStyle>
            <a:lvl1pPr algn="r">
              <a:defRPr sz="800">
                <a:solidFill>
                  <a:srgbClr val="B7B7A9"/>
                </a:solidFill>
                <a:latin typeface="Franklin Gothic Book" pitchFamily="34" charset="0"/>
              </a:defRPr>
            </a:lvl1pPr>
          </a:lstStyle>
          <a:p>
            <a:pPr>
              <a:defRPr/>
            </a:pPr>
            <a:fld id="{2DBF030D-F0D3-4852-A2F3-80C611219EEC}" type="slidenum">
              <a:rPr lang="en-US"/>
              <a:pPr>
                <a:defRPr/>
              </a:pPr>
              <a:t>‹#›</a:t>
            </a:fld>
            <a:endParaRPr lang="en-US" dirty="0"/>
          </a:p>
        </p:txBody>
      </p:sp>
      <p:sp>
        <p:nvSpPr>
          <p:cNvPr id="6" name="Footer Placeholder 9"/>
          <p:cNvSpPr>
            <a:spLocks noGrp="1"/>
          </p:cNvSpPr>
          <p:nvPr>
            <p:ph type="ftr" sz="quarter" idx="12"/>
          </p:nvPr>
        </p:nvSpPr>
        <p:spPr/>
        <p:txBody>
          <a:bodyPr/>
          <a:lstStyle>
            <a:lvl1pPr algn="l">
              <a:defRPr sz="1000">
                <a:solidFill>
                  <a:srgbClr val="B7B7A9"/>
                </a:solidFill>
                <a:latin typeface="Franklin Gothic Book" pitchFamily="34" charset="0"/>
              </a:defRPr>
            </a:lvl1pPr>
          </a:lstStyle>
          <a:p>
            <a:pPr>
              <a:defRPr/>
            </a:pPr>
            <a:r>
              <a:rPr lang="en-US" dirty="0"/>
              <a:t>Brown and Caldwell</a:t>
            </a:r>
          </a:p>
        </p:txBody>
      </p:sp>
    </p:spTree>
    <p:extLst>
      <p:ext uri="{BB962C8B-B14F-4D97-AF65-F5344CB8AC3E}">
        <p14:creationId xmlns:p14="http://schemas.microsoft.com/office/powerpoint/2010/main" val="1461535733"/>
      </p:ext>
    </p:extLst>
  </p:cSld>
  <p:clrMapOvr>
    <a:masterClrMapping/>
  </p:clrMapOvr>
  <p:transition/>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304799" y="1513896"/>
            <a:ext cx="4191001" cy="543504"/>
          </a:xfrm>
        </p:spPr>
        <p:txBody>
          <a:bodyPr/>
          <a:lstStyle>
            <a:lvl1pPr marL="0" indent="0">
              <a:buNone/>
              <a:defRPr sz="2400" b="1">
                <a:solidFill>
                  <a:schemeClr val="tx1">
                    <a:lumMod val="85000"/>
                    <a:lumOff val="1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smtClean="0"/>
              <a:t>Click to edit Master text styles</a:t>
            </a:r>
          </a:p>
        </p:txBody>
      </p:sp>
      <p:sp>
        <p:nvSpPr>
          <p:cNvPr id="4" name="Content Placeholder 3"/>
          <p:cNvSpPr>
            <a:spLocks noGrp="1"/>
          </p:cNvSpPr>
          <p:nvPr>
            <p:ph sz="half" idx="2"/>
          </p:nvPr>
        </p:nvSpPr>
        <p:spPr>
          <a:xfrm>
            <a:off x="304800" y="2133600"/>
            <a:ext cx="4191000" cy="4267200"/>
          </a:xfrm>
        </p:spPr>
        <p:txBody>
          <a:bodyPr/>
          <a:lstStyle>
            <a:lvl1pPr>
              <a:defRPr sz="2400">
                <a:solidFill>
                  <a:schemeClr val="tx1">
                    <a:lumMod val="85000"/>
                    <a:lumOff val="15000"/>
                  </a:schemeClr>
                </a:solidFill>
              </a:defRPr>
            </a:lvl1pPr>
            <a:lvl2pPr marL="457200" indent="-206375">
              <a:tabLst/>
              <a:defRPr sz="2000">
                <a:solidFill>
                  <a:schemeClr val="tx1">
                    <a:lumMod val="85000"/>
                    <a:lumOff val="15000"/>
                  </a:schemeClr>
                </a:solidFill>
              </a:defRPr>
            </a:lvl2pPr>
            <a:lvl3pPr marL="627063" indent="-169863">
              <a:defRPr sz="1800">
                <a:solidFill>
                  <a:schemeClr val="tx1">
                    <a:lumMod val="85000"/>
                    <a:lumOff val="15000"/>
                  </a:schemeClr>
                </a:solidFill>
              </a:defRPr>
            </a:lvl3pPr>
            <a:lvl4pPr marL="803275" indent="-176213">
              <a:defRPr sz="1600">
                <a:solidFill>
                  <a:schemeClr val="tx1">
                    <a:lumMod val="85000"/>
                    <a:lumOff val="15000"/>
                  </a:schemeClr>
                </a:solidFill>
              </a:defRPr>
            </a:lvl4pPr>
            <a:lvl5pPr marL="973138" indent="-169863">
              <a:defRPr sz="1600">
                <a:solidFill>
                  <a:schemeClr val="tx1">
                    <a:lumMod val="95000"/>
                    <a:lumOff val="5000"/>
                  </a:schemeClr>
                </a:solidFill>
              </a:defRPr>
            </a:lvl5pPr>
            <a:lvl6pPr>
              <a:defRPr sz="1600"/>
            </a:lvl6pPr>
            <a:lvl7pPr>
              <a:defRPr sz="1600"/>
            </a:lvl7pPr>
            <a:lvl8pPr>
              <a:defRPr sz="1600"/>
            </a:lvl8pPr>
            <a:lvl9pPr>
              <a:defRPr sz="16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endParaRPr lang="en-US" dirty="0"/>
          </a:p>
        </p:txBody>
      </p:sp>
      <p:sp>
        <p:nvSpPr>
          <p:cNvPr id="15" name="Rectangle 4"/>
          <p:cNvSpPr>
            <a:spLocks noGrp="1" noChangeArrowheads="1"/>
          </p:cNvSpPr>
          <p:nvPr>
            <p:ph type="title"/>
          </p:nvPr>
        </p:nvSpPr>
        <p:spPr bwMode="auto">
          <a:xfrm>
            <a:off x="304800" y="457200"/>
            <a:ext cx="8610600" cy="914400"/>
          </a:xfrm>
          <a:prstGeom prst="rect">
            <a:avLst/>
          </a:prstGeom>
          <a:noFill/>
          <a:ln w="9525">
            <a:noFill/>
            <a:miter lim="800000"/>
            <a:headEnd/>
            <a:tailEnd/>
          </a:ln>
          <a:effectLst/>
        </p:spPr>
        <p:txBody>
          <a:bodyPr/>
          <a:lstStyle>
            <a:lvl1pPr>
              <a:defRPr b="0">
                <a:solidFill>
                  <a:schemeClr val="tx1">
                    <a:lumMod val="85000"/>
                    <a:lumOff val="15000"/>
                  </a:schemeClr>
                </a:solidFill>
                <a:latin typeface="Franklin Gothic Demi" pitchFamily="34" charset="0"/>
              </a:defRPr>
            </a:lvl1pPr>
          </a:lstStyle>
          <a:p>
            <a:pPr lvl="0"/>
            <a:r>
              <a:rPr lang="en-US" dirty="0" smtClean="0"/>
              <a:t>Click to edit Master title style</a:t>
            </a:r>
          </a:p>
        </p:txBody>
      </p:sp>
      <p:sp>
        <p:nvSpPr>
          <p:cNvPr id="9" name="Text Placeholder 2"/>
          <p:cNvSpPr>
            <a:spLocks noGrp="1"/>
          </p:cNvSpPr>
          <p:nvPr>
            <p:ph type="body" idx="14"/>
          </p:nvPr>
        </p:nvSpPr>
        <p:spPr>
          <a:xfrm>
            <a:off x="4724401" y="1520343"/>
            <a:ext cx="4191000" cy="543504"/>
          </a:xfrm>
        </p:spPr>
        <p:txBody>
          <a:bodyPr/>
          <a:lstStyle>
            <a:lvl1pPr marL="0" indent="0">
              <a:buNone/>
              <a:defRPr sz="2400" b="1">
                <a:solidFill>
                  <a:schemeClr val="tx1">
                    <a:lumMod val="85000"/>
                    <a:lumOff val="1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smtClean="0"/>
              <a:t>Click to edit Master text styles</a:t>
            </a:r>
          </a:p>
        </p:txBody>
      </p:sp>
      <p:sp>
        <p:nvSpPr>
          <p:cNvPr id="10" name="Content Placeholder 3"/>
          <p:cNvSpPr>
            <a:spLocks noGrp="1"/>
          </p:cNvSpPr>
          <p:nvPr>
            <p:ph sz="half" idx="15"/>
          </p:nvPr>
        </p:nvSpPr>
        <p:spPr>
          <a:xfrm>
            <a:off x="4724401" y="2140047"/>
            <a:ext cx="4190999" cy="4267200"/>
          </a:xfrm>
        </p:spPr>
        <p:txBody>
          <a:bodyPr/>
          <a:lstStyle>
            <a:lvl1pPr>
              <a:defRPr sz="2400">
                <a:solidFill>
                  <a:schemeClr val="tx1">
                    <a:lumMod val="85000"/>
                    <a:lumOff val="15000"/>
                  </a:schemeClr>
                </a:solidFill>
              </a:defRPr>
            </a:lvl1pPr>
            <a:lvl2pPr marL="457200" indent="-206375">
              <a:tabLst/>
              <a:defRPr sz="2000">
                <a:solidFill>
                  <a:schemeClr val="tx1">
                    <a:lumMod val="85000"/>
                    <a:lumOff val="15000"/>
                  </a:schemeClr>
                </a:solidFill>
              </a:defRPr>
            </a:lvl2pPr>
            <a:lvl3pPr marL="627063" indent="-169863">
              <a:defRPr sz="1800">
                <a:solidFill>
                  <a:schemeClr val="tx1">
                    <a:lumMod val="85000"/>
                    <a:lumOff val="15000"/>
                  </a:schemeClr>
                </a:solidFill>
              </a:defRPr>
            </a:lvl3pPr>
            <a:lvl4pPr marL="803275" indent="-176213">
              <a:defRPr sz="1600">
                <a:solidFill>
                  <a:schemeClr val="tx1">
                    <a:lumMod val="85000"/>
                    <a:lumOff val="15000"/>
                  </a:schemeClr>
                </a:solidFill>
              </a:defRPr>
            </a:lvl4pPr>
            <a:lvl5pPr marL="973138" indent="-169863">
              <a:defRPr sz="1600">
                <a:solidFill>
                  <a:schemeClr val="tx1">
                    <a:lumMod val="95000"/>
                    <a:lumOff val="5000"/>
                  </a:schemeClr>
                </a:solidFill>
              </a:defRPr>
            </a:lvl5pPr>
            <a:lvl6pPr>
              <a:defRPr sz="1600"/>
            </a:lvl6pPr>
            <a:lvl7pPr>
              <a:defRPr sz="1600"/>
            </a:lvl7pPr>
            <a:lvl8pPr>
              <a:defRPr sz="1600"/>
            </a:lvl8pPr>
            <a:lvl9pPr>
              <a:defRPr sz="16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endParaRPr lang="en-US" dirty="0"/>
          </a:p>
        </p:txBody>
      </p:sp>
      <p:sp>
        <p:nvSpPr>
          <p:cNvPr id="7" name="Slide Number Placeholder 10"/>
          <p:cNvSpPr>
            <a:spLocks noGrp="1"/>
          </p:cNvSpPr>
          <p:nvPr>
            <p:ph type="sldNum" sz="quarter" idx="16"/>
          </p:nvPr>
        </p:nvSpPr>
        <p:spPr/>
        <p:txBody>
          <a:bodyPr/>
          <a:lstStyle>
            <a:lvl1pPr algn="r">
              <a:defRPr sz="800">
                <a:solidFill>
                  <a:srgbClr val="B7B7A9"/>
                </a:solidFill>
                <a:latin typeface="Franklin Gothic Book" pitchFamily="34" charset="0"/>
              </a:defRPr>
            </a:lvl1pPr>
          </a:lstStyle>
          <a:p>
            <a:pPr>
              <a:defRPr/>
            </a:pPr>
            <a:fld id="{34160116-A145-4D1E-9583-0D6D90E0FEFC}" type="slidenum">
              <a:rPr lang="en-US"/>
              <a:pPr>
                <a:defRPr/>
              </a:pPr>
              <a:t>‹#›</a:t>
            </a:fld>
            <a:endParaRPr lang="en-US" dirty="0"/>
          </a:p>
        </p:txBody>
      </p:sp>
      <p:sp>
        <p:nvSpPr>
          <p:cNvPr id="8" name="Footer Placeholder 9"/>
          <p:cNvSpPr>
            <a:spLocks noGrp="1"/>
          </p:cNvSpPr>
          <p:nvPr>
            <p:ph type="ftr" sz="quarter" idx="17"/>
          </p:nvPr>
        </p:nvSpPr>
        <p:spPr/>
        <p:txBody>
          <a:bodyPr/>
          <a:lstStyle>
            <a:lvl1pPr algn="l">
              <a:defRPr sz="1000">
                <a:solidFill>
                  <a:srgbClr val="B7B7A9"/>
                </a:solidFill>
                <a:latin typeface="Franklin Gothic Book" pitchFamily="34" charset="0"/>
              </a:defRPr>
            </a:lvl1pPr>
          </a:lstStyle>
          <a:p>
            <a:pPr>
              <a:defRPr/>
            </a:pPr>
            <a:r>
              <a:rPr lang="en-US" dirty="0"/>
              <a:t>Brown and Caldwell</a:t>
            </a:r>
          </a:p>
        </p:txBody>
      </p:sp>
    </p:spTree>
    <p:extLst>
      <p:ext uri="{BB962C8B-B14F-4D97-AF65-F5344CB8AC3E}">
        <p14:creationId xmlns:p14="http://schemas.microsoft.com/office/powerpoint/2010/main" val="4077522764"/>
      </p:ext>
    </p:extLst>
  </p:cSld>
  <p:clrMapOvr>
    <a:masterClrMapping/>
  </p:clrMapOvr>
  <p:transition/>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userDrawn="1">
  <p:cSld name="Title and Smart Art">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lvl1pPr>
              <a:defRPr>
                <a:latin typeface="Franklin Gothic Demi" pitchFamily="34" charset="0"/>
              </a:defRPr>
            </a:lvl1pPr>
          </a:lstStyle>
          <a:p>
            <a:r>
              <a:rPr lang="en-US" dirty="0" smtClean="0"/>
              <a:t>Click to edit Master title style</a:t>
            </a:r>
            <a:endParaRPr lang="en-US" dirty="0"/>
          </a:p>
        </p:txBody>
      </p:sp>
      <p:sp>
        <p:nvSpPr>
          <p:cNvPr id="8" name="SmartArt Placeholder 2"/>
          <p:cNvSpPr>
            <a:spLocks noGrp="1"/>
          </p:cNvSpPr>
          <p:nvPr>
            <p:ph type="dgm" idx="1"/>
          </p:nvPr>
        </p:nvSpPr>
        <p:spPr>
          <a:xfrm>
            <a:off x="304800" y="1524000"/>
            <a:ext cx="8610600" cy="4876800"/>
          </a:xfrm>
        </p:spPr>
        <p:txBody>
          <a:bodyPr anchor="ctr"/>
          <a:lstStyle>
            <a:lvl1pPr algn="ctr">
              <a:buNone/>
              <a:defRPr/>
            </a:lvl1pPr>
          </a:lstStyle>
          <a:p>
            <a:pPr lvl="0"/>
            <a:endParaRPr lang="en-US" noProof="0" dirty="0"/>
          </a:p>
        </p:txBody>
      </p:sp>
      <p:sp>
        <p:nvSpPr>
          <p:cNvPr id="4" name="Slide Number Placeholder 10"/>
          <p:cNvSpPr>
            <a:spLocks noGrp="1"/>
          </p:cNvSpPr>
          <p:nvPr>
            <p:ph type="sldNum" sz="quarter" idx="10"/>
          </p:nvPr>
        </p:nvSpPr>
        <p:spPr/>
        <p:txBody>
          <a:bodyPr/>
          <a:lstStyle>
            <a:lvl1pPr algn="r">
              <a:defRPr sz="800">
                <a:solidFill>
                  <a:srgbClr val="B7B7A9"/>
                </a:solidFill>
                <a:latin typeface="Franklin Gothic Book" pitchFamily="34" charset="0"/>
              </a:defRPr>
            </a:lvl1pPr>
          </a:lstStyle>
          <a:p>
            <a:pPr>
              <a:defRPr/>
            </a:pPr>
            <a:fld id="{F74F06BF-FA07-42B3-BBC3-8D3F2D9B6C86}" type="slidenum">
              <a:rPr lang="en-US"/>
              <a:pPr>
                <a:defRPr/>
              </a:pPr>
              <a:t>‹#›</a:t>
            </a:fld>
            <a:endParaRPr lang="en-US" dirty="0"/>
          </a:p>
        </p:txBody>
      </p:sp>
      <p:sp>
        <p:nvSpPr>
          <p:cNvPr id="5" name="Footer Placeholder 9"/>
          <p:cNvSpPr>
            <a:spLocks noGrp="1"/>
          </p:cNvSpPr>
          <p:nvPr>
            <p:ph type="ftr" sz="quarter" idx="11"/>
          </p:nvPr>
        </p:nvSpPr>
        <p:spPr/>
        <p:txBody>
          <a:bodyPr/>
          <a:lstStyle>
            <a:lvl1pPr algn="l">
              <a:defRPr sz="1000">
                <a:solidFill>
                  <a:srgbClr val="B7B7A9"/>
                </a:solidFill>
                <a:latin typeface="Franklin Gothic Book" pitchFamily="34" charset="0"/>
              </a:defRPr>
            </a:lvl1pPr>
          </a:lstStyle>
          <a:p>
            <a:pPr>
              <a:defRPr/>
            </a:pPr>
            <a:r>
              <a:rPr lang="en-US" dirty="0"/>
              <a:t>Brown and Caldwell</a:t>
            </a:r>
          </a:p>
        </p:txBody>
      </p:sp>
    </p:spTree>
    <p:extLst>
      <p:ext uri="{BB962C8B-B14F-4D97-AF65-F5344CB8AC3E}">
        <p14:creationId xmlns:p14="http://schemas.microsoft.com/office/powerpoint/2010/main" val="1239333538"/>
      </p:ext>
    </p:extLst>
  </p:cSld>
  <p:clrMapOvr>
    <a:masterClrMapping/>
  </p:clrMapOvr>
  <p:transition/>
</p:sldLayout>
</file>

<file path=ppt/slideLayouts/slideLayout86.xml><?xml version="1.0" encoding="utf-8"?>
<p:sldLayout xmlns:a="http://schemas.openxmlformats.org/drawingml/2006/main" xmlns:r="http://schemas.openxmlformats.org/officeDocument/2006/relationships" xmlns:p="http://schemas.openxmlformats.org/presentationml/2006/main" showMasterSp="0" preserve="1"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46490281"/>
      </p:ext>
    </p:extLst>
  </p:cSld>
  <p:clrMapOvr>
    <a:masterClrMapping/>
  </p:clrMapOvr>
  <p:transition/>
</p:sldLayout>
</file>

<file path=ppt/slideLayouts/slideLayout87.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1600200" y="0"/>
            <a:ext cx="7315200" cy="1219200"/>
          </a:xfrm>
        </p:spPr>
        <p:txBody>
          <a:bodyPr/>
          <a:lstStyle/>
          <a:p>
            <a:r>
              <a:rPr lang="en-US" smtClean="0"/>
              <a:t>Click to edit Master title style</a:t>
            </a:r>
            <a:endParaRPr lang="en-US"/>
          </a:p>
        </p:txBody>
      </p:sp>
      <p:sp>
        <p:nvSpPr>
          <p:cNvPr id="3" name="Table Placeholder 2"/>
          <p:cNvSpPr>
            <a:spLocks noGrp="1"/>
          </p:cNvSpPr>
          <p:nvPr>
            <p:ph type="tbl" idx="1"/>
          </p:nvPr>
        </p:nvSpPr>
        <p:spPr>
          <a:xfrm>
            <a:off x="1600200" y="1295400"/>
            <a:ext cx="7543800" cy="5181600"/>
          </a:xfrm>
        </p:spPr>
        <p:txBody>
          <a:bodyPr/>
          <a:lstStyle/>
          <a:p>
            <a:pPr lvl="0"/>
            <a:endParaRPr lang="en-US" noProof="0" dirty="0" smtClean="0"/>
          </a:p>
        </p:txBody>
      </p:sp>
    </p:spTree>
    <p:extLst>
      <p:ext uri="{BB962C8B-B14F-4D97-AF65-F5344CB8AC3E}">
        <p14:creationId xmlns:p14="http://schemas.microsoft.com/office/powerpoint/2010/main" val="14607128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40.xml"/><Relationship Id="rId13" Type="http://schemas.openxmlformats.org/officeDocument/2006/relationships/slideLayout" Target="../slideLayouts/slideLayout45.xml"/><Relationship Id="rId18" Type="http://schemas.openxmlformats.org/officeDocument/2006/relationships/slideLayout" Target="../slideLayouts/slideLayout50.xml"/><Relationship Id="rId26" Type="http://schemas.openxmlformats.org/officeDocument/2006/relationships/slideLayout" Target="../slideLayouts/slideLayout58.xml"/><Relationship Id="rId3" Type="http://schemas.openxmlformats.org/officeDocument/2006/relationships/slideLayout" Target="../slideLayouts/slideLayout35.xml"/><Relationship Id="rId21" Type="http://schemas.openxmlformats.org/officeDocument/2006/relationships/slideLayout" Target="../slideLayouts/slideLayout53.xml"/><Relationship Id="rId7" Type="http://schemas.openxmlformats.org/officeDocument/2006/relationships/slideLayout" Target="../slideLayouts/slideLayout39.xml"/><Relationship Id="rId12" Type="http://schemas.openxmlformats.org/officeDocument/2006/relationships/slideLayout" Target="../slideLayouts/slideLayout44.xml"/><Relationship Id="rId17" Type="http://schemas.openxmlformats.org/officeDocument/2006/relationships/slideLayout" Target="../slideLayouts/slideLayout49.xml"/><Relationship Id="rId25" Type="http://schemas.openxmlformats.org/officeDocument/2006/relationships/slideLayout" Target="../slideLayouts/slideLayout57.xml"/><Relationship Id="rId2" Type="http://schemas.openxmlformats.org/officeDocument/2006/relationships/slideLayout" Target="../slideLayouts/slideLayout34.xml"/><Relationship Id="rId16" Type="http://schemas.openxmlformats.org/officeDocument/2006/relationships/slideLayout" Target="../slideLayouts/slideLayout48.xml"/><Relationship Id="rId20" Type="http://schemas.openxmlformats.org/officeDocument/2006/relationships/slideLayout" Target="../slideLayouts/slideLayout52.xml"/><Relationship Id="rId29" Type="http://schemas.openxmlformats.org/officeDocument/2006/relationships/slideLayout" Target="../slideLayouts/slideLayout61.xml"/><Relationship Id="rId1" Type="http://schemas.openxmlformats.org/officeDocument/2006/relationships/slideLayout" Target="../slideLayouts/slideLayout33.xml"/><Relationship Id="rId6" Type="http://schemas.openxmlformats.org/officeDocument/2006/relationships/slideLayout" Target="../slideLayouts/slideLayout38.xml"/><Relationship Id="rId11" Type="http://schemas.openxmlformats.org/officeDocument/2006/relationships/slideLayout" Target="../slideLayouts/slideLayout43.xml"/><Relationship Id="rId24" Type="http://schemas.openxmlformats.org/officeDocument/2006/relationships/slideLayout" Target="../slideLayouts/slideLayout56.xml"/><Relationship Id="rId32" Type="http://schemas.openxmlformats.org/officeDocument/2006/relationships/theme" Target="../theme/theme2.xml"/><Relationship Id="rId5" Type="http://schemas.openxmlformats.org/officeDocument/2006/relationships/slideLayout" Target="../slideLayouts/slideLayout37.xml"/><Relationship Id="rId15" Type="http://schemas.openxmlformats.org/officeDocument/2006/relationships/slideLayout" Target="../slideLayouts/slideLayout47.xml"/><Relationship Id="rId23" Type="http://schemas.openxmlformats.org/officeDocument/2006/relationships/slideLayout" Target="../slideLayouts/slideLayout55.xml"/><Relationship Id="rId28" Type="http://schemas.openxmlformats.org/officeDocument/2006/relationships/slideLayout" Target="../slideLayouts/slideLayout60.xml"/><Relationship Id="rId10" Type="http://schemas.openxmlformats.org/officeDocument/2006/relationships/slideLayout" Target="../slideLayouts/slideLayout42.xml"/><Relationship Id="rId19" Type="http://schemas.openxmlformats.org/officeDocument/2006/relationships/slideLayout" Target="../slideLayouts/slideLayout51.xml"/><Relationship Id="rId31" Type="http://schemas.openxmlformats.org/officeDocument/2006/relationships/slideLayout" Target="../slideLayouts/slideLayout63.xml"/><Relationship Id="rId4" Type="http://schemas.openxmlformats.org/officeDocument/2006/relationships/slideLayout" Target="../slideLayouts/slideLayout36.xml"/><Relationship Id="rId9" Type="http://schemas.openxmlformats.org/officeDocument/2006/relationships/slideLayout" Target="../slideLayouts/slideLayout41.xml"/><Relationship Id="rId14" Type="http://schemas.openxmlformats.org/officeDocument/2006/relationships/slideLayout" Target="../slideLayouts/slideLayout46.xml"/><Relationship Id="rId22" Type="http://schemas.openxmlformats.org/officeDocument/2006/relationships/slideLayout" Target="../slideLayouts/slideLayout54.xml"/><Relationship Id="rId27" Type="http://schemas.openxmlformats.org/officeDocument/2006/relationships/slideLayout" Target="../slideLayouts/slideLayout59.xml"/><Relationship Id="rId30" Type="http://schemas.openxmlformats.org/officeDocument/2006/relationships/slideLayout" Target="../slideLayouts/slideLayout6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71.xml"/><Relationship Id="rId13" Type="http://schemas.openxmlformats.org/officeDocument/2006/relationships/theme" Target="../theme/theme3.xml"/><Relationship Id="rId3" Type="http://schemas.openxmlformats.org/officeDocument/2006/relationships/slideLayout" Target="../slideLayouts/slideLayout66.xml"/><Relationship Id="rId7" Type="http://schemas.openxmlformats.org/officeDocument/2006/relationships/slideLayout" Target="../slideLayouts/slideLayout70.xml"/><Relationship Id="rId12" Type="http://schemas.openxmlformats.org/officeDocument/2006/relationships/slideLayout" Target="../slideLayouts/slideLayout75.xml"/><Relationship Id="rId2" Type="http://schemas.openxmlformats.org/officeDocument/2006/relationships/slideLayout" Target="../slideLayouts/slideLayout65.xml"/><Relationship Id="rId1" Type="http://schemas.openxmlformats.org/officeDocument/2006/relationships/slideLayout" Target="../slideLayouts/slideLayout64.xml"/><Relationship Id="rId6" Type="http://schemas.openxmlformats.org/officeDocument/2006/relationships/slideLayout" Target="../slideLayouts/slideLayout69.xml"/><Relationship Id="rId11" Type="http://schemas.openxmlformats.org/officeDocument/2006/relationships/slideLayout" Target="../slideLayouts/slideLayout74.xml"/><Relationship Id="rId5" Type="http://schemas.openxmlformats.org/officeDocument/2006/relationships/slideLayout" Target="../slideLayouts/slideLayout68.xml"/><Relationship Id="rId10" Type="http://schemas.openxmlformats.org/officeDocument/2006/relationships/slideLayout" Target="../slideLayouts/slideLayout73.xml"/><Relationship Id="rId4" Type="http://schemas.openxmlformats.org/officeDocument/2006/relationships/slideLayout" Target="../slideLayouts/slideLayout67.xml"/><Relationship Id="rId9" Type="http://schemas.openxmlformats.org/officeDocument/2006/relationships/slideLayout" Target="../slideLayouts/slideLayout72.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83.xml"/><Relationship Id="rId13" Type="http://schemas.openxmlformats.org/officeDocument/2006/relationships/theme" Target="../theme/theme4.xml"/><Relationship Id="rId3" Type="http://schemas.openxmlformats.org/officeDocument/2006/relationships/slideLayout" Target="../slideLayouts/slideLayout78.xml"/><Relationship Id="rId7" Type="http://schemas.openxmlformats.org/officeDocument/2006/relationships/slideLayout" Target="../slideLayouts/slideLayout82.xml"/><Relationship Id="rId12" Type="http://schemas.openxmlformats.org/officeDocument/2006/relationships/slideLayout" Target="../slideLayouts/slideLayout87.xml"/><Relationship Id="rId2" Type="http://schemas.openxmlformats.org/officeDocument/2006/relationships/slideLayout" Target="../slideLayouts/slideLayout77.xml"/><Relationship Id="rId1" Type="http://schemas.openxmlformats.org/officeDocument/2006/relationships/slideLayout" Target="../slideLayouts/slideLayout76.xml"/><Relationship Id="rId6" Type="http://schemas.openxmlformats.org/officeDocument/2006/relationships/slideLayout" Target="../slideLayouts/slideLayout81.xml"/><Relationship Id="rId11" Type="http://schemas.openxmlformats.org/officeDocument/2006/relationships/slideLayout" Target="../slideLayouts/slideLayout86.xml"/><Relationship Id="rId5" Type="http://schemas.openxmlformats.org/officeDocument/2006/relationships/slideLayout" Target="../slideLayouts/slideLayout80.xml"/><Relationship Id="rId10" Type="http://schemas.openxmlformats.org/officeDocument/2006/relationships/slideLayout" Target="../slideLayouts/slideLayout85.xml"/><Relationship Id="rId4" Type="http://schemas.openxmlformats.org/officeDocument/2006/relationships/slideLayout" Target="../slideLayouts/slideLayout79.xml"/><Relationship Id="rId9" Type="http://schemas.openxmlformats.org/officeDocument/2006/relationships/slideLayout" Target="../slideLayouts/slideLayout8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265333"/>
            <a:ext cx="9144000" cy="592667"/>
          </a:xfrm>
          <a:prstGeom prst="rect">
            <a:avLst/>
          </a:prstGeom>
          <a:solidFill>
            <a:schemeClr val="accent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dirty="0">
              <a:solidFill>
                <a:srgbClr val="FFFFFF"/>
              </a:solidFill>
            </a:endParaRPr>
          </a:p>
        </p:txBody>
      </p:sp>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rgbClr val="FFFFFF"/>
                </a:solidFill>
              </a:defRPr>
            </a:lvl1pPr>
          </a:lstStyle>
          <a:p>
            <a:pPr defTabSz="457200"/>
            <a:fld id="{0580405D-A643-224E-BD86-D482C39E2277}" type="slidenum">
              <a:rPr lang="en-US" smtClean="0"/>
              <a:pPr defTabSz="457200"/>
              <a:t>‹#›</a:t>
            </a:fld>
            <a:endParaRPr lang="en-US" dirty="0"/>
          </a:p>
        </p:txBody>
      </p:sp>
      <p:sp>
        <p:nvSpPr>
          <p:cNvPr id="8" name="Footer Placeholder 4"/>
          <p:cNvSpPr>
            <a:spLocks noGrp="1"/>
          </p:cNvSpPr>
          <p:nvPr>
            <p:ph type="ftr" sz="quarter" idx="3"/>
          </p:nvPr>
        </p:nvSpPr>
        <p:spPr>
          <a:xfrm>
            <a:off x="457200" y="6356350"/>
            <a:ext cx="3704492" cy="365125"/>
          </a:xfrm>
          <a:prstGeom prst="rect">
            <a:avLst/>
          </a:prstGeom>
        </p:spPr>
        <p:txBody>
          <a:bodyPr vert="horz" lIns="91440" tIns="45720" rIns="91440" bIns="45720" rtlCol="0" anchor="ctr"/>
          <a:lstStyle>
            <a:lvl1pPr algn="l">
              <a:defRPr sz="1200">
                <a:solidFill>
                  <a:srgbClr val="FFFFFF"/>
                </a:solidFill>
              </a:defRPr>
            </a:lvl1pPr>
          </a:lstStyle>
          <a:p>
            <a:pPr defTabSz="457200"/>
            <a:r>
              <a:rPr lang="en-US" smtClean="0"/>
              <a:t>2017 Coastal Master Plan </a:t>
            </a:r>
            <a:endParaRPr lang="en-US" dirty="0"/>
          </a:p>
        </p:txBody>
      </p:sp>
    </p:spTree>
    <p:extLst>
      <p:ext uri="{BB962C8B-B14F-4D97-AF65-F5344CB8AC3E}">
        <p14:creationId xmlns:p14="http://schemas.microsoft.com/office/powerpoint/2010/main" val="225129077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725" r:id="rId32"/>
  </p:sldLayoutIdLst>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hf hdr="0" dt="0"/>
  <p:txStyles>
    <p:titleStyle>
      <a:lvl1pPr algn="l" defTabSz="457200" rtl="0" eaLnBrk="1" latinLnBrk="0" hangingPunct="1">
        <a:spcBef>
          <a:spcPct val="0"/>
        </a:spcBef>
        <a:buNone/>
        <a:defRPr sz="3600" b="1"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2400" b="0" i="0" kern="1200">
          <a:solidFill>
            <a:schemeClr val="tx1"/>
          </a:solidFill>
          <a:latin typeface="Georgia"/>
          <a:ea typeface="+mn-ea"/>
          <a:cs typeface="Georgia"/>
        </a:defRPr>
      </a:lvl1pPr>
      <a:lvl2pPr marL="742950" indent="-285750" algn="l" defTabSz="457200" rtl="0" eaLnBrk="1" latinLnBrk="0" hangingPunct="1">
        <a:spcBef>
          <a:spcPct val="20000"/>
        </a:spcBef>
        <a:buFont typeface="Arial"/>
        <a:buChar char="–"/>
        <a:defRPr sz="1800" b="0" i="0" kern="1200">
          <a:solidFill>
            <a:schemeClr val="tx1"/>
          </a:solidFill>
          <a:latin typeface="Georgia"/>
          <a:ea typeface="+mn-ea"/>
          <a:cs typeface="Georgia"/>
        </a:defRPr>
      </a:lvl2pPr>
      <a:lvl3pPr marL="1143000" indent="-228600" algn="l" defTabSz="457200" rtl="0" eaLnBrk="1" latinLnBrk="0" hangingPunct="1">
        <a:spcBef>
          <a:spcPct val="20000"/>
        </a:spcBef>
        <a:buFont typeface="Arial"/>
        <a:buChar char="•"/>
        <a:defRPr sz="1800" b="0" i="0" kern="1200">
          <a:solidFill>
            <a:schemeClr val="tx1"/>
          </a:solidFill>
          <a:latin typeface="Georgia"/>
          <a:ea typeface="+mn-ea"/>
          <a:cs typeface="Georgia"/>
        </a:defRPr>
      </a:lvl3pPr>
      <a:lvl4pPr marL="1600200" indent="-228600" algn="l" defTabSz="457200" rtl="0" eaLnBrk="1" latinLnBrk="0" hangingPunct="1">
        <a:spcBef>
          <a:spcPct val="20000"/>
        </a:spcBef>
        <a:buFont typeface="Arial"/>
        <a:buChar char="–"/>
        <a:defRPr sz="1600" b="0" i="0" kern="1200">
          <a:solidFill>
            <a:schemeClr val="tx1"/>
          </a:solidFill>
          <a:latin typeface="Georgia"/>
          <a:ea typeface="+mn-ea"/>
          <a:cs typeface="Georgia"/>
        </a:defRPr>
      </a:lvl4pPr>
      <a:lvl5pPr marL="2057400" indent="-228600" algn="l" defTabSz="457200" rtl="0" eaLnBrk="1" latinLnBrk="0" hangingPunct="1">
        <a:spcBef>
          <a:spcPct val="20000"/>
        </a:spcBef>
        <a:buFont typeface="Arial"/>
        <a:buChar char="»"/>
        <a:defRPr sz="1600" b="0" i="0" kern="1200">
          <a:solidFill>
            <a:schemeClr val="tx1"/>
          </a:solidFill>
          <a:latin typeface="Georgia"/>
          <a:ea typeface="+mn-ea"/>
          <a:cs typeface="Georgia"/>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265333"/>
            <a:ext cx="9144000" cy="592667"/>
          </a:xfrm>
          <a:prstGeom prst="rect">
            <a:avLst/>
          </a:prstGeom>
          <a:solidFill>
            <a:schemeClr val="accent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dirty="0">
              <a:solidFill>
                <a:srgbClr val="FFFFFF"/>
              </a:solidFill>
            </a:endParaRPr>
          </a:p>
        </p:txBody>
      </p:sp>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rgbClr val="FFFFFF"/>
                </a:solidFill>
              </a:defRPr>
            </a:lvl1pPr>
          </a:lstStyle>
          <a:p>
            <a:pPr defTabSz="457200"/>
            <a:fld id="{0580405D-A643-224E-BD86-D482C39E2277}" type="slidenum">
              <a:rPr lang="en-US" smtClean="0"/>
              <a:pPr defTabSz="457200"/>
              <a:t>‹#›</a:t>
            </a:fld>
            <a:endParaRPr lang="en-US" dirty="0"/>
          </a:p>
        </p:txBody>
      </p:sp>
      <p:sp>
        <p:nvSpPr>
          <p:cNvPr id="8" name="Footer Placeholder 4"/>
          <p:cNvSpPr>
            <a:spLocks noGrp="1"/>
          </p:cNvSpPr>
          <p:nvPr>
            <p:ph type="ftr" sz="quarter" idx="3"/>
          </p:nvPr>
        </p:nvSpPr>
        <p:spPr>
          <a:xfrm>
            <a:off x="457200" y="6356350"/>
            <a:ext cx="3704492" cy="365125"/>
          </a:xfrm>
          <a:prstGeom prst="rect">
            <a:avLst/>
          </a:prstGeom>
        </p:spPr>
        <p:txBody>
          <a:bodyPr vert="horz" lIns="91440" tIns="45720" rIns="91440" bIns="45720" rtlCol="0" anchor="ctr"/>
          <a:lstStyle>
            <a:lvl1pPr algn="l">
              <a:defRPr sz="1200">
                <a:solidFill>
                  <a:srgbClr val="FFFFFF"/>
                </a:solidFill>
              </a:defRPr>
            </a:lvl1pPr>
          </a:lstStyle>
          <a:p>
            <a:pPr defTabSz="457200"/>
            <a:r>
              <a:rPr lang="en-US" smtClean="0"/>
              <a:t>2017 Coastal Master Plan </a:t>
            </a:r>
            <a:endParaRPr lang="en-US" dirty="0"/>
          </a:p>
        </p:txBody>
      </p:sp>
    </p:spTree>
    <p:extLst>
      <p:ext uri="{BB962C8B-B14F-4D97-AF65-F5344CB8AC3E}">
        <p14:creationId xmlns:p14="http://schemas.microsoft.com/office/powerpoint/2010/main" val="1721676723"/>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8" r:id="rId6"/>
    <p:sldLayoutId id="2147483699" r:id="rId7"/>
    <p:sldLayoutId id="2147483700" r:id="rId8"/>
    <p:sldLayoutId id="2147483701" r:id="rId9"/>
    <p:sldLayoutId id="2147483702" r:id="rId10"/>
    <p:sldLayoutId id="2147483703" r:id="rId11"/>
    <p:sldLayoutId id="2147483704" r:id="rId12"/>
    <p:sldLayoutId id="2147483705" r:id="rId13"/>
    <p:sldLayoutId id="2147483706" r:id="rId14"/>
    <p:sldLayoutId id="2147483707" r:id="rId15"/>
    <p:sldLayoutId id="2147483708" r:id="rId16"/>
    <p:sldLayoutId id="2147483709" r:id="rId17"/>
    <p:sldLayoutId id="2147483710" r:id="rId18"/>
    <p:sldLayoutId id="2147483711" r:id="rId19"/>
    <p:sldLayoutId id="2147483712" r:id="rId20"/>
    <p:sldLayoutId id="2147483713" r:id="rId21"/>
    <p:sldLayoutId id="2147483714" r:id="rId22"/>
    <p:sldLayoutId id="2147483715" r:id="rId23"/>
    <p:sldLayoutId id="2147483716" r:id="rId24"/>
    <p:sldLayoutId id="2147483717" r:id="rId25"/>
    <p:sldLayoutId id="2147483718" r:id="rId26"/>
    <p:sldLayoutId id="2147483719" r:id="rId27"/>
    <p:sldLayoutId id="2147483720" r:id="rId28"/>
    <p:sldLayoutId id="2147483721" r:id="rId29"/>
    <p:sldLayoutId id="2147483722" r:id="rId30"/>
    <p:sldLayoutId id="2147483723" r:id="rId31"/>
  </p:sldLayoutIdLst>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hf hdr="0" dt="0"/>
  <p:txStyles>
    <p:titleStyle>
      <a:lvl1pPr algn="l" defTabSz="457200" rtl="0" eaLnBrk="1" latinLnBrk="0" hangingPunct="1">
        <a:spcBef>
          <a:spcPct val="0"/>
        </a:spcBef>
        <a:buNone/>
        <a:defRPr sz="3600" b="1"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2400" b="0" i="0" kern="1200">
          <a:solidFill>
            <a:schemeClr val="tx1"/>
          </a:solidFill>
          <a:latin typeface="Georgia"/>
          <a:ea typeface="+mn-ea"/>
          <a:cs typeface="Georgia"/>
        </a:defRPr>
      </a:lvl1pPr>
      <a:lvl2pPr marL="742950" indent="-285750" algn="l" defTabSz="457200" rtl="0" eaLnBrk="1" latinLnBrk="0" hangingPunct="1">
        <a:spcBef>
          <a:spcPct val="20000"/>
        </a:spcBef>
        <a:buFont typeface="Arial"/>
        <a:buChar char="–"/>
        <a:defRPr sz="1800" b="0" i="0" kern="1200">
          <a:solidFill>
            <a:schemeClr val="tx1"/>
          </a:solidFill>
          <a:latin typeface="Georgia"/>
          <a:ea typeface="+mn-ea"/>
          <a:cs typeface="Georgia"/>
        </a:defRPr>
      </a:lvl2pPr>
      <a:lvl3pPr marL="1143000" indent="-228600" algn="l" defTabSz="457200" rtl="0" eaLnBrk="1" latinLnBrk="0" hangingPunct="1">
        <a:spcBef>
          <a:spcPct val="20000"/>
        </a:spcBef>
        <a:buFont typeface="Arial"/>
        <a:buChar char="•"/>
        <a:defRPr sz="1800" b="0" i="0" kern="1200">
          <a:solidFill>
            <a:schemeClr val="tx1"/>
          </a:solidFill>
          <a:latin typeface="Georgia"/>
          <a:ea typeface="+mn-ea"/>
          <a:cs typeface="Georgia"/>
        </a:defRPr>
      </a:lvl3pPr>
      <a:lvl4pPr marL="1600200" indent="-228600" algn="l" defTabSz="457200" rtl="0" eaLnBrk="1" latinLnBrk="0" hangingPunct="1">
        <a:spcBef>
          <a:spcPct val="20000"/>
        </a:spcBef>
        <a:buFont typeface="Arial"/>
        <a:buChar char="–"/>
        <a:defRPr sz="1600" b="0" i="0" kern="1200">
          <a:solidFill>
            <a:schemeClr val="tx1"/>
          </a:solidFill>
          <a:latin typeface="Georgia"/>
          <a:ea typeface="+mn-ea"/>
          <a:cs typeface="Georgia"/>
        </a:defRPr>
      </a:lvl4pPr>
      <a:lvl5pPr marL="2057400" indent="-228600" algn="l" defTabSz="457200" rtl="0" eaLnBrk="1" latinLnBrk="0" hangingPunct="1">
        <a:spcBef>
          <a:spcPct val="20000"/>
        </a:spcBef>
        <a:buFont typeface="Arial"/>
        <a:buChar char="»"/>
        <a:defRPr sz="1600" b="0" i="0" kern="1200">
          <a:solidFill>
            <a:schemeClr val="tx1"/>
          </a:solidFill>
          <a:latin typeface="Georgia"/>
          <a:ea typeface="+mn-ea"/>
          <a:cs typeface="Georgia"/>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p>
        </p:txBody>
      </p:sp>
      <p:sp>
        <p:nvSpPr>
          <p:cNvPr id="1027"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Arial" pitchFamily="34" charset="0"/>
              </a:defRPr>
            </a:lvl1pPr>
          </a:lstStyle>
          <a:p>
            <a:pPr>
              <a:defRPr/>
            </a:pPr>
            <a:endParaRPr lang="en-US" dirty="0">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Arial" pitchFamily="34" charset="0"/>
              </a:defRPr>
            </a:lvl1pPr>
          </a:lstStyle>
          <a:p>
            <a:pPr>
              <a:defRPr/>
            </a:pPr>
            <a:r>
              <a:rPr lang="en-US" smtClean="0">
                <a:solidFill>
                  <a:prstClr val="black">
                    <a:tint val="75000"/>
                  </a:prstClr>
                </a:solidFill>
              </a:rPr>
              <a:t>2017 Coastal Master Plan </a:t>
            </a:r>
            <a:endParaRPr lang="en-US">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Arial" pitchFamily="34" charset="0"/>
              </a:defRPr>
            </a:lvl1pPr>
          </a:lstStyle>
          <a:p>
            <a:pPr>
              <a:defRPr/>
            </a:pPr>
            <a:fld id="{AB79AA40-7BD2-468F-9E7E-B62E3C54E3E5}" type="slidenum">
              <a:rPr lang="en-US">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302603124"/>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Lst>
  <p:transition spd="med" advTm="3000">
    <p:fade/>
  </p:transition>
  <p:hf hdr="0" dt="0"/>
  <p:txStyles>
    <p:titleStyle>
      <a:lvl1pPr algn="ctr" rtl="0" eaLnBrk="0" fontAlgn="base" hangingPunct="0">
        <a:spcBef>
          <a:spcPct val="0"/>
        </a:spcBef>
        <a:spcAft>
          <a:spcPct val="0"/>
        </a:spcAft>
        <a:defRPr sz="4400" kern="1200">
          <a:solidFill>
            <a:schemeClr val="tx1"/>
          </a:solidFill>
          <a:latin typeface="Arial" pitchFamily="34" charset="0"/>
          <a:ea typeface="+mj-ea"/>
          <a:cs typeface="+mj-cs"/>
        </a:defRPr>
      </a:lvl1pPr>
      <a:lvl2pPr algn="ctr" rtl="0" eaLnBrk="0" fontAlgn="base" hangingPunct="0">
        <a:spcBef>
          <a:spcPct val="0"/>
        </a:spcBef>
        <a:spcAft>
          <a:spcPct val="0"/>
        </a:spcAft>
        <a:defRPr sz="4400">
          <a:solidFill>
            <a:schemeClr val="tx1"/>
          </a:solidFill>
          <a:latin typeface="Arial" charset="0"/>
        </a:defRPr>
      </a:lvl2pPr>
      <a:lvl3pPr algn="ctr" rtl="0" eaLnBrk="0" fontAlgn="base" hangingPunct="0">
        <a:spcBef>
          <a:spcPct val="0"/>
        </a:spcBef>
        <a:spcAft>
          <a:spcPct val="0"/>
        </a:spcAft>
        <a:defRPr sz="4400">
          <a:solidFill>
            <a:schemeClr val="tx1"/>
          </a:solidFill>
          <a:latin typeface="Arial" charset="0"/>
        </a:defRPr>
      </a:lvl3pPr>
      <a:lvl4pPr algn="ctr" rtl="0" eaLnBrk="0" fontAlgn="base" hangingPunct="0">
        <a:spcBef>
          <a:spcPct val="0"/>
        </a:spcBef>
        <a:spcAft>
          <a:spcPct val="0"/>
        </a:spcAft>
        <a:defRPr sz="4400">
          <a:solidFill>
            <a:schemeClr val="tx1"/>
          </a:solidFill>
          <a:latin typeface="Arial" charset="0"/>
        </a:defRPr>
      </a:lvl4pPr>
      <a:lvl5pPr algn="ctr" rtl="0" eaLnBrk="0" fontAlgn="base" hangingPunct="0">
        <a:spcBef>
          <a:spcPct val="0"/>
        </a:spcBef>
        <a:spcAft>
          <a:spcPct val="0"/>
        </a:spcAft>
        <a:defRPr sz="4400">
          <a:solidFill>
            <a:schemeClr val="tx1"/>
          </a:solidFill>
          <a:latin typeface="Arial"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Arial" pitchFamily="34" charset="0"/>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Arial" pitchFamily="34" charset="0"/>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Arial" pitchFamily="34" charset="0"/>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Arial" pitchFamily="34" charset="0"/>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Arial"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074" name="Rectangle 4"/>
          <p:cNvSpPr>
            <a:spLocks noGrp="1" noChangeArrowheads="1"/>
          </p:cNvSpPr>
          <p:nvPr>
            <p:ph type="title"/>
          </p:nvPr>
        </p:nvSpPr>
        <p:spPr bwMode="auto">
          <a:xfrm>
            <a:off x="304800" y="457200"/>
            <a:ext cx="8610600" cy="9144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3075" name="Rectangle 5"/>
          <p:cNvSpPr>
            <a:spLocks noGrp="1" noChangeArrowheads="1"/>
          </p:cNvSpPr>
          <p:nvPr>
            <p:ph type="body" idx="1"/>
          </p:nvPr>
        </p:nvSpPr>
        <p:spPr bwMode="auto">
          <a:xfrm>
            <a:off x="304800" y="15240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p:txBody>
      </p:sp>
      <p:sp>
        <p:nvSpPr>
          <p:cNvPr id="13" name="Rectangle 12"/>
          <p:cNvSpPr>
            <a:spLocks noChangeArrowheads="1"/>
          </p:cNvSpPr>
          <p:nvPr/>
        </p:nvSpPr>
        <p:spPr bwMode="auto">
          <a:xfrm>
            <a:off x="0" y="0"/>
            <a:ext cx="9144000" cy="304800"/>
          </a:xfrm>
          <a:prstGeom prst="rect">
            <a:avLst/>
          </a:prstGeom>
          <a:solidFill>
            <a:srgbClr val="6CA8C8"/>
          </a:solidFill>
          <a:ln w="9525" algn="ctr">
            <a:noFill/>
            <a:miter lim="800000"/>
            <a:headEnd/>
            <a:tailEnd/>
          </a:ln>
          <a:effectLst/>
        </p:spPr>
        <p:txBody>
          <a:bodyPr wrap="none" anchor="ct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defRPr/>
            </a:pPr>
            <a:endParaRPr lang="en-US" dirty="0">
              <a:solidFill>
                <a:prstClr val="black"/>
              </a:solidFill>
            </a:endParaRPr>
          </a:p>
        </p:txBody>
      </p:sp>
      <p:sp>
        <p:nvSpPr>
          <p:cNvPr id="10" name="Footer Placeholder 9"/>
          <p:cNvSpPr>
            <a:spLocks noGrp="1"/>
          </p:cNvSpPr>
          <p:nvPr>
            <p:ph type="ftr" sz="quarter" idx="3"/>
          </p:nvPr>
        </p:nvSpPr>
        <p:spPr>
          <a:xfrm>
            <a:off x="381000" y="6537325"/>
            <a:ext cx="8153400" cy="228600"/>
          </a:xfrm>
          <a:prstGeom prst="rect">
            <a:avLst/>
          </a:prstGeom>
        </p:spPr>
        <p:txBody>
          <a:bodyPr vert="horz" lIns="0" tIns="45720" rIns="0" bIns="45720" rtlCol="0" anchor="ctr"/>
          <a:lstStyle>
            <a:lvl1pPr algn="l" fontAlgn="auto">
              <a:spcBef>
                <a:spcPts val="0"/>
              </a:spcBef>
              <a:spcAft>
                <a:spcPts val="0"/>
              </a:spcAft>
              <a:defRPr sz="1000">
                <a:solidFill>
                  <a:srgbClr val="B7B7A9"/>
                </a:solidFill>
                <a:latin typeface="Franklin Gothic Book" pitchFamily="34" charset="0"/>
              </a:defRPr>
            </a:lvl1pPr>
          </a:lstStyle>
          <a:p>
            <a:pPr>
              <a:defRPr/>
            </a:pPr>
            <a:r>
              <a:rPr lang="en-US" dirty="0"/>
              <a:t>Brown and Caldwell</a:t>
            </a:r>
          </a:p>
        </p:txBody>
      </p:sp>
      <p:sp>
        <p:nvSpPr>
          <p:cNvPr id="11" name="Slide Number Placeholder 10"/>
          <p:cNvSpPr>
            <a:spLocks noGrp="1"/>
          </p:cNvSpPr>
          <p:nvPr>
            <p:ph type="sldNum" sz="quarter" idx="4"/>
          </p:nvPr>
        </p:nvSpPr>
        <p:spPr>
          <a:xfrm>
            <a:off x="8534400" y="6537325"/>
            <a:ext cx="381000" cy="228600"/>
          </a:xfrm>
          <a:prstGeom prst="rect">
            <a:avLst/>
          </a:prstGeom>
        </p:spPr>
        <p:txBody>
          <a:bodyPr vert="horz" lIns="0" tIns="45720" rIns="0" bIns="45720" rtlCol="0" anchor="ctr"/>
          <a:lstStyle>
            <a:lvl1pPr algn="r" fontAlgn="auto">
              <a:spcBef>
                <a:spcPts val="0"/>
              </a:spcBef>
              <a:spcAft>
                <a:spcPts val="0"/>
              </a:spcAft>
              <a:defRPr sz="800">
                <a:solidFill>
                  <a:schemeClr val="tx1"/>
                </a:solidFill>
                <a:latin typeface="Franklin Gothic Book" pitchFamily="34" charset="0"/>
              </a:defRPr>
            </a:lvl1pPr>
          </a:lstStyle>
          <a:p>
            <a:pPr>
              <a:defRPr/>
            </a:pPr>
            <a:fld id="{2C97BF70-8B57-4AF8-98B8-E8A2298CBDF3}" type="slidenum">
              <a:rPr lang="en-US">
                <a:solidFill>
                  <a:prstClr val="black"/>
                </a:solidFill>
              </a:rPr>
              <a:pPr>
                <a:defRPr/>
              </a:pPr>
              <a:t>‹#›</a:t>
            </a:fld>
            <a:endParaRPr lang="en-US" dirty="0">
              <a:solidFill>
                <a:prstClr val="black"/>
              </a:solidFill>
            </a:endParaRPr>
          </a:p>
        </p:txBody>
      </p:sp>
    </p:spTree>
    <p:extLst>
      <p:ext uri="{BB962C8B-B14F-4D97-AF65-F5344CB8AC3E}">
        <p14:creationId xmlns:p14="http://schemas.microsoft.com/office/powerpoint/2010/main" val="3630387379"/>
      </p:ext>
    </p:extLst>
  </p:cSld>
  <p:clrMap bg1="lt1" tx1="dk1" bg2="lt2" tx2="dk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45" r:id="rId6"/>
    <p:sldLayoutId id="2147483746" r:id="rId7"/>
    <p:sldLayoutId id="2147483747" r:id="rId8"/>
    <p:sldLayoutId id="2147483748" r:id="rId9"/>
    <p:sldLayoutId id="2147483749" r:id="rId10"/>
    <p:sldLayoutId id="2147483750" r:id="rId11"/>
    <p:sldLayoutId id="2147483751" r:id="rId12"/>
  </p:sldLayoutIdLst>
  <p:transition/>
  <p:timing>
    <p:tnLst>
      <p:par>
        <p:cTn id="1" dur="indefinite" restart="never" nodeType="tmRoot"/>
      </p:par>
    </p:tnLst>
  </p:timing>
  <p:hf hdr="0" ftr="0" dt="0"/>
  <p:txStyles>
    <p:titleStyle>
      <a:lvl1pPr algn="l" rtl="0" eaLnBrk="0" fontAlgn="base" hangingPunct="0">
        <a:lnSpc>
          <a:spcPct val="85000"/>
        </a:lnSpc>
        <a:spcBef>
          <a:spcPct val="0"/>
        </a:spcBef>
        <a:spcAft>
          <a:spcPct val="0"/>
        </a:spcAft>
        <a:defRPr sz="3600">
          <a:solidFill>
            <a:srgbClr val="262626"/>
          </a:solidFill>
          <a:latin typeface="Arial"/>
          <a:ea typeface="+mj-ea"/>
          <a:cs typeface="Arial"/>
        </a:defRPr>
      </a:lvl1pPr>
      <a:lvl2pPr algn="l" rtl="0" eaLnBrk="0" fontAlgn="base" hangingPunct="0">
        <a:lnSpc>
          <a:spcPct val="85000"/>
        </a:lnSpc>
        <a:spcBef>
          <a:spcPct val="0"/>
        </a:spcBef>
        <a:spcAft>
          <a:spcPct val="0"/>
        </a:spcAft>
        <a:defRPr sz="3600">
          <a:solidFill>
            <a:srgbClr val="262626"/>
          </a:solidFill>
          <a:latin typeface="Franklin Gothic Demi" pitchFamily="34" charset="0"/>
        </a:defRPr>
      </a:lvl2pPr>
      <a:lvl3pPr algn="l" rtl="0" eaLnBrk="0" fontAlgn="base" hangingPunct="0">
        <a:lnSpc>
          <a:spcPct val="85000"/>
        </a:lnSpc>
        <a:spcBef>
          <a:spcPct val="0"/>
        </a:spcBef>
        <a:spcAft>
          <a:spcPct val="0"/>
        </a:spcAft>
        <a:defRPr sz="3600">
          <a:solidFill>
            <a:srgbClr val="262626"/>
          </a:solidFill>
          <a:latin typeface="Franklin Gothic Demi" pitchFamily="34" charset="0"/>
        </a:defRPr>
      </a:lvl3pPr>
      <a:lvl4pPr algn="l" rtl="0" eaLnBrk="0" fontAlgn="base" hangingPunct="0">
        <a:lnSpc>
          <a:spcPct val="85000"/>
        </a:lnSpc>
        <a:spcBef>
          <a:spcPct val="0"/>
        </a:spcBef>
        <a:spcAft>
          <a:spcPct val="0"/>
        </a:spcAft>
        <a:defRPr sz="3600">
          <a:solidFill>
            <a:srgbClr val="262626"/>
          </a:solidFill>
          <a:latin typeface="Franklin Gothic Demi" pitchFamily="34" charset="0"/>
        </a:defRPr>
      </a:lvl4pPr>
      <a:lvl5pPr algn="l" rtl="0" eaLnBrk="0" fontAlgn="base" hangingPunct="0">
        <a:lnSpc>
          <a:spcPct val="85000"/>
        </a:lnSpc>
        <a:spcBef>
          <a:spcPct val="0"/>
        </a:spcBef>
        <a:spcAft>
          <a:spcPct val="0"/>
        </a:spcAft>
        <a:defRPr sz="3600">
          <a:solidFill>
            <a:srgbClr val="262626"/>
          </a:solidFill>
          <a:latin typeface="Franklin Gothic Demi" pitchFamily="34" charset="0"/>
        </a:defRPr>
      </a:lvl5pPr>
      <a:lvl6pPr marL="457200" algn="l" rtl="0" fontAlgn="base">
        <a:lnSpc>
          <a:spcPct val="85000"/>
        </a:lnSpc>
        <a:spcBef>
          <a:spcPct val="0"/>
        </a:spcBef>
        <a:spcAft>
          <a:spcPct val="0"/>
        </a:spcAft>
        <a:defRPr sz="3200" b="1">
          <a:solidFill>
            <a:schemeClr val="bg1"/>
          </a:solidFill>
          <a:latin typeface="Arial" charset="0"/>
        </a:defRPr>
      </a:lvl6pPr>
      <a:lvl7pPr marL="914400" algn="l" rtl="0" fontAlgn="base">
        <a:lnSpc>
          <a:spcPct val="85000"/>
        </a:lnSpc>
        <a:spcBef>
          <a:spcPct val="0"/>
        </a:spcBef>
        <a:spcAft>
          <a:spcPct val="0"/>
        </a:spcAft>
        <a:defRPr sz="3200" b="1">
          <a:solidFill>
            <a:schemeClr val="bg1"/>
          </a:solidFill>
          <a:latin typeface="Arial" charset="0"/>
        </a:defRPr>
      </a:lvl7pPr>
      <a:lvl8pPr marL="1371600" algn="l" rtl="0" fontAlgn="base">
        <a:lnSpc>
          <a:spcPct val="85000"/>
        </a:lnSpc>
        <a:spcBef>
          <a:spcPct val="0"/>
        </a:spcBef>
        <a:spcAft>
          <a:spcPct val="0"/>
        </a:spcAft>
        <a:defRPr sz="3200" b="1">
          <a:solidFill>
            <a:schemeClr val="bg1"/>
          </a:solidFill>
          <a:latin typeface="Arial" charset="0"/>
        </a:defRPr>
      </a:lvl8pPr>
      <a:lvl9pPr marL="1828800" algn="l" rtl="0" fontAlgn="base">
        <a:lnSpc>
          <a:spcPct val="85000"/>
        </a:lnSpc>
        <a:spcBef>
          <a:spcPct val="0"/>
        </a:spcBef>
        <a:spcAft>
          <a:spcPct val="0"/>
        </a:spcAft>
        <a:defRPr sz="3200" b="1">
          <a:solidFill>
            <a:schemeClr val="bg1"/>
          </a:solidFill>
          <a:latin typeface="Arial" charset="0"/>
        </a:defRPr>
      </a:lvl9pPr>
    </p:titleStyle>
    <p:bodyStyle>
      <a:lvl1pPr marL="228600" indent="-228600" algn="l" rtl="0" eaLnBrk="0" fontAlgn="base" hangingPunct="0">
        <a:lnSpc>
          <a:spcPct val="85000"/>
        </a:lnSpc>
        <a:spcBef>
          <a:spcPct val="40000"/>
        </a:spcBef>
        <a:spcAft>
          <a:spcPct val="0"/>
        </a:spcAft>
        <a:buClr>
          <a:srgbClr val="7C93A0"/>
        </a:buClr>
        <a:buFont typeface="Arial" pitchFamily="34" charset="0"/>
        <a:buChar char="•"/>
        <a:defRPr sz="2800">
          <a:solidFill>
            <a:srgbClr val="262626"/>
          </a:solidFill>
          <a:latin typeface="Arial"/>
          <a:ea typeface="+mn-ea"/>
          <a:cs typeface="Arial"/>
        </a:defRPr>
      </a:lvl1pPr>
      <a:lvl2pPr marL="515938" indent="-265113" algn="l" rtl="0" eaLnBrk="0" fontAlgn="base" hangingPunct="0">
        <a:lnSpc>
          <a:spcPct val="85000"/>
        </a:lnSpc>
        <a:spcBef>
          <a:spcPct val="20000"/>
        </a:spcBef>
        <a:spcAft>
          <a:spcPct val="0"/>
        </a:spcAft>
        <a:buClr>
          <a:srgbClr val="7C93A0"/>
        </a:buClr>
        <a:buFont typeface="Arial" pitchFamily="34" charset="0"/>
        <a:buChar char="•"/>
        <a:defRPr sz="2600">
          <a:solidFill>
            <a:srgbClr val="262626"/>
          </a:solidFill>
          <a:latin typeface="Arial"/>
          <a:cs typeface="Arial"/>
        </a:defRPr>
      </a:lvl2pPr>
      <a:lvl3pPr marL="744538" indent="-228600" algn="l" rtl="0" eaLnBrk="0" fontAlgn="base" hangingPunct="0">
        <a:lnSpc>
          <a:spcPct val="85000"/>
        </a:lnSpc>
        <a:spcBef>
          <a:spcPct val="40000"/>
        </a:spcBef>
        <a:spcAft>
          <a:spcPct val="0"/>
        </a:spcAft>
        <a:buClr>
          <a:srgbClr val="7C93A0"/>
        </a:buClr>
        <a:buFont typeface="Arial" pitchFamily="34" charset="0"/>
        <a:buChar char="•"/>
        <a:defRPr sz="2400">
          <a:solidFill>
            <a:srgbClr val="262626"/>
          </a:solidFill>
          <a:latin typeface="Arial"/>
          <a:cs typeface="Arial"/>
        </a:defRPr>
      </a:lvl3pPr>
      <a:lvl4pPr marL="973138" indent="-228600" algn="l" rtl="0" eaLnBrk="0" fontAlgn="base" hangingPunct="0">
        <a:lnSpc>
          <a:spcPct val="85000"/>
        </a:lnSpc>
        <a:spcBef>
          <a:spcPct val="40000"/>
        </a:spcBef>
        <a:spcAft>
          <a:spcPct val="0"/>
        </a:spcAft>
        <a:buClr>
          <a:srgbClr val="7C93A0"/>
        </a:buClr>
        <a:buFont typeface="Arial" pitchFamily="34" charset="0"/>
        <a:buChar char="•"/>
        <a:defRPr sz="2000">
          <a:solidFill>
            <a:srgbClr val="262626"/>
          </a:solidFill>
          <a:latin typeface="Arial"/>
          <a:cs typeface="Arial"/>
        </a:defRPr>
      </a:lvl4pPr>
      <a:lvl5pPr marL="1143000" indent="-169863" algn="l" rtl="0" eaLnBrk="0" fontAlgn="base" hangingPunct="0">
        <a:lnSpc>
          <a:spcPct val="85000"/>
        </a:lnSpc>
        <a:spcBef>
          <a:spcPct val="40000"/>
        </a:spcBef>
        <a:spcAft>
          <a:spcPct val="0"/>
        </a:spcAft>
        <a:buClr>
          <a:srgbClr val="7C93A0"/>
        </a:buClr>
        <a:buFont typeface="Arial" pitchFamily="34" charset="0"/>
        <a:buChar char="•"/>
        <a:defRPr sz="2000">
          <a:solidFill>
            <a:schemeClr val="tx1"/>
          </a:solidFill>
          <a:latin typeface="Franklin Gothic Book" pitchFamily="34" charset="0"/>
        </a:defRPr>
      </a:lvl5pPr>
      <a:lvl6pPr marL="2173288" indent="-225425" algn="l" rtl="0" fontAlgn="base">
        <a:lnSpc>
          <a:spcPct val="85000"/>
        </a:lnSpc>
        <a:spcBef>
          <a:spcPct val="40000"/>
        </a:spcBef>
        <a:spcAft>
          <a:spcPct val="0"/>
        </a:spcAft>
        <a:buClr>
          <a:srgbClr val="61781F"/>
        </a:buClr>
        <a:buFont typeface="Wingdings" pitchFamily="2" charset="2"/>
        <a:buChar char="§"/>
        <a:defRPr sz="2000">
          <a:solidFill>
            <a:schemeClr val="tx1"/>
          </a:solidFill>
          <a:latin typeface="+mn-lt"/>
        </a:defRPr>
      </a:lvl6pPr>
      <a:lvl7pPr marL="2630488" indent="-225425" algn="l" rtl="0" fontAlgn="base">
        <a:lnSpc>
          <a:spcPct val="85000"/>
        </a:lnSpc>
        <a:spcBef>
          <a:spcPct val="40000"/>
        </a:spcBef>
        <a:spcAft>
          <a:spcPct val="0"/>
        </a:spcAft>
        <a:buClr>
          <a:srgbClr val="61781F"/>
        </a:buClr>
        <a:buFont typeface="Wingdings" pitchFamily="2" charset="2"/>
        <a:buChar char="§"/>
        <a:defRPr sz="2000">
          <a:solidFill>
            <a:schemeClr val="tx1"/>
          </a:solidFill>
          <a:latin typeface="+mn-lt"/>
        </a:defRPr>
      </a:lvl7pPr>
      <a:lvl8pPr marL="3087688" indent="-225425" algn="l" rtl="0" fontAlgn="base">
        <a:lnSpc>
          <a:spcPct val="85000"/>
        </a:lnSpc>
        <a:spcBef>
          <a:spcPct val="40000"/>
        </a:spcBef>
        <a:spcAft>
          <a:spcPct val="0"/>
        </a:spcAft>
        <a:buClr>
          <a:srgbClr val="61781F"/>
        </a:buClr>
        <a:buFont typeface="Wingdings" pitchFamily="2" charset="2"/>
        <a:buChar char="§"/>
        <a:defRPr sz="2000">
          <a:solidFill>
            <a:schemeClr val="tx1"/>
          </a:solidFill>
          <a:latin typeface="+mn-lt"/>
        </a:defRPr>
      </a:lvl8pPr>
      <a:lvl9pPr marL="3544888" indent="-225425" algn="l" rtl="0" fontAlgn="base">
        <a:lnSpc>
          <a:spcPct val="85000"/>
        </a:lnSpc>
        <a:spcBef>
          <a:spcPct val="40000"/>
        </a:spcBef>
        <a:spcAft>
          <a:spcPct val="0"/>
        </a:spcAft>
        <a:buClr>
          <a:srgbClr val="61781F"/>
        </a:buClr>
        <a:buFont typeface="Wingdings" pitchFamily="2" charset="2"/>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5.xml"/></Relationships>
</file>

<file path=ppt/slides/_rels/slide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xml"/><Relationship Id="rId1" Type="http://schemas.openxmlformats.org/officeDocument/2006/relationships/slideLayout" Target="../slideLayouts/slideLayout12.xml"/><Relationship Id="rId4" Type="http://schemas.openxmlformats.org/officeDocument/2006/relationships/image" Target="../media/image19.png"/></Relationships>
</file>

<file path=ppt/slides/_rels/slide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22.wmf"/><Relationship Id="rId2" Type="http://schemas.openxmlformats.org/officeDocument/2006/relationships/notesSlide" Target="../notesSlides/notesSlide3.xml"/><Relationship Id="rId1" Type="http://schemas.openxmlformats.org/officeDocument/2006/relationships/slideLayout" Target="../slideLayouts/slideLayout27.xml"/></Relationships>
</file>

<file path=ppt/slides/_rels/slide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4.xml"/><Relationship Id="rId1" Type="http://schemas.openxmlformats.org/officeDocument/2006/relationships/slideLayout" Target="../slideLayouts/slideLayout27.xml"/></Relationships>
</file>

<file path=ppt/slides/_rels/slide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5.xml"/><Relationship Id="rId1" Type="http://schemas.openxmlformats.org/officeDocument/2006/relationships/slideLayout" Target="../slideLayouts/slideLayout27.xml"/></Relationships>
</file>

<file path=ppt/slides/_rels/slide8.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6.xml"/><Relationship Id="rId1" Type="http://schemas.openxmlformats.org/officeDocument/2006/relationships/slideLayout" Target="../slideLayouts/slideLayout27.xml"/></Relationships>
</file>

<file path=ppt/slides/_rels/slide9.xml.rels><?xml version="1.0" encoding="UTF-8" standalone="yes"?>
<Relationships xmlns="http://schemas.openxmlformats.org/package/2006/relationships"><Relationship Id="rId3" Type="http://schemas.openxmlformats.org/officeDocument/2006/relationships/image" Target="../media/image26.wmf"/><Relationship Id="rId2" Type="http://schemas.openxmlformats.org/officeDocument/2006/relationships/notesSlide" Target="../notesSlides/notesSlide7.xml"/><Relationship Id="rId1" Type="http://schemas.openxmlformats.org/officeDocument/2006/relationships/slideLayout" Target="../slideLayouts/slideLayout27.xml"/></Relationships>
</file>

<file path=ppt/slides/_rels/slide10.xml.rels><?xml version="1.0" encoding="UTF-8" standalone="yes"?>
<Relationships xmlns="http://schemas.openxmlformats.org/package/2006/relationships"><Relationship Id="rId3" Type="http://schemas.openxmlformats.org/officeDocument/2006/relationships/image" Target="../media/image27.wmf"/><Relationship Id="rId2" Type="http://schemas.openxmlformats.org/officeDocument/2006/relationships/notesSlide" Target="../notesSlides/notesSlide8.xml"/><Relationship Id="rId1" Type="http://schemas.openxmlformats.org/officeDocument/2006/relationships/slideLayout" Target="../slideLayouts/slideLayout27.xml"/></Relationships>
</file>

<file path=ppt/slides/_rels/slide1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9.xml"/><Relationship Id="rId1" Type="http://schemas.openxmlformats.org/officeDocument/2006/relationships/slideLayout" Target="../slideLayouts/slideLayout22.xml"/></Relationships>
</file>

<file path=ppt/slides/_rels/slide2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0.xml"/><Relationship Id="rId1" Type="http://schemas.openxmlformats.org/officeDocument/2006/relationships/slideLayout" Target="../slideLayouts/slideLayout27.xml"/></Relationships>
</file>

<file path=ppt/slides/_rels/slide25.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11.xml"/><Relationship Id="rId1" Type="http://schemas.openxmlformats.org/officeDocument/2006/relationships/slideLayout" Target="../slideLayouts/slideLayout27.xml"/></Relationships>
</file>

<file path=ppt/slides/_rels/slide26.xml.rels><?xml version="1.0" encoding="UTF-8" standalone="yes"?>
<Relationships xmlns="http://schemas.openxmlformats.org/package/2006/relationships"><Relationship Id="rId3" Type="http://schemas.openxmlformats.org/officeDocument/2006/relationships/image" Target="../media/image42.jp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42.jp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4.xml"/><Relationship Id="rId1" Type="http://schemas.openxmlformats.org/officeDocument/2006/relationships/slideLayout" Target="../slideLayouts/slideLayout27.xml"/><Relationship Id="rId4" Type="http://schemas.microsoft.com/office/2007/relationships/hdphoto" Target="../media/hdphoto1.wdp"/></Relationships>
</file>

<file path=ppt/slides/_rels/slide29.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12.xml"/><Relationship Id="rId5" Type="http://schemas.openxmlformats.org/officeDocument/2006/relationships/image" Target="../media/image47.png"/><Relationship Id="rId4" Type="http://schemas.openxmlformats.org/officeDocument/2006/relationships/image" Target="../media/image46.png"/></Relationships>
</file>

<file path=ppt/slides/_rels/slide30.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15.xml"/><Relationship Id="rId1" Type="http://schemas.openxmlformats.org/officeDocument/2006/relationships/slideLayout" Target="../slideLayouts/slideLayout27.xml"/><Relationship Id="rId4" Type="http://schemas.openxmlformats.org/officeDocument/2006/relationships/image" Target="../media/image50.png"/></Relationships>
</file>

<file path=ppt/slides/_rels/slide32.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8" Type="http://schemas.openxmlformats.org/officeDocument/2006/relationships/image" Target="../media/image57.jpeg"/><Relationship Id="rId3" Type="http://schemas.openxmlformats.org/officeDocument/2006/relationships/image" Target="../media/image52.jpeg"/><Relationship Id="rId7" Type="http://schemas.openxmlformats.org/officeDocument/2006/relationships/image" Target="../media/image56.jpeg"/><Relationship Id="rId2" Type="http://schemas.openxmlformats.org/officeDocument/2006/relationships/notesSlide" Target="../notesSlides/notesSlide16.xml"/><Relationship Id="rId1" Type="http://schemas.openxmlformats.org/officeDocument/2006/relationships/slideLayout" Target="../slideLayouts/slideLayout22.xml"/><Relationship Id="rId6" Type="http://schemas.openxmlformats.org/officeDocument/2006/relationships/image" Target="../media/image55.jpeg"/><Relationship Id="rId5" Type="http://schemas.openxmlformats.org/officeDocument/2006/relationships/image" Target="../media/image54.jpeg"/><Relationship Id="rId4" Type="http://schemas.openxmlformats.org/officeDocument/2006/relationships/image" Target="../media/image53.jpeg"/></Relationships>
</file>

<file path=ppt/slides/_rels/slide34.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image" Target="../media/image58.png"/><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image" Target="../media/image61.jpeg"/><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image" Target="../media/image62.JP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image" Target="../media/image63.jpeg"/><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8.xml"/></Relationships>
</file>

<file path=ppt/slides/_rels/slide4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notesSlide" Target="../notesSlides/notesSlide17.xml"/><Relationship Id="rId1" Type="http://schemas.openxmlformats.org/officeDocument/2006/relationships/slideLayout" Target="../slideLayouts/slideLayout12.xml"/><Relationship Id="rId4" Type="http://schemas.openxmlformats.org/officeDocument/2006/relationships/image" Target="../media/image19.png"/></Relationships>
</file>

<file path=ppt/slides/_rels/slide43.xml.rels><?xml version="1.0" encoding="UTF-8" standalone="yes"?>
<Relationships xmlns="http://schemas.openxmlformats.org/package/2006/relationships"><Relationship Id="rId2" Type="http://schemas.openxmlformats.org/officeDocument/2006/relationships/image" Target="../media/image65.jpg"/><Relationship Id="rId1" Type="http://schemas.openxmlformats.org/officeDocument/2006/relationships/slideLayout" Target="../slideLayouts/slideLayout32.xml"/></Relationships>
</file>

<file path=ppt/slides/_rels/slide44.xml.rels><?xml version="1.0" encoding="UTF-8" standalone="yes"?>
<Relationships xmlns="http://schemas.openxmlformats.org/package/2006/relationships"><Relationship Id="rId3" Type="http://schemas.openxmlformats.org/officeDocument/2006/relationships/image" Target="../media/image67.emf"/><Relationship Id="rId2" Type="http://schemas.openxmlformats.org/officeDocument/2006/relationships/image" Target="../media/image66.emf"/><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2" Type="http://schemas.openxmlformats.org/officeDocument/2006/relationships/image" Target="../media/image68.emf"/><Relationship Id="rId1" Type="http://schemas.openxmlformats.org/officeDocument/2006/relationships/slideLayout" Target="../slideLayouts/slideLayout12.xml"/></Relationships>
</file>

<file path=ppt/slides/_rels/slide46.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image" Target="../media/image69.jpeg"/><Relationship Id="rId1" Type="http://schemas.openxmlformats.org/officeDocument/2006/relationships/slideLayout" Target="../slideLayouts/slideLayout12.xml"/><Relationship Id="rId6" Type="http://schemas.openxmlformats.org/officeDocument/2006/relationships/image" Target="../media/image73.jpeg"/><Relationship Id="rId5" Type="http://schemas.openxmlformats.org/officeDocument/2006/relationships/image" Target="../media/image72.jpeg"/><Relationship Id="rId4" Type="http://schemas.openxmlformats.org/officeDocument/2006/relationships/image" Target="../media/image71.jpeg"/></Relationships>
</file>

<file path=ppt/slides/_rels/slide47.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image" Target="../media/image74.png"/><Relationship Id="rId1" Type="http://schemas.openxmlformats.org/officeDocument/2006/relationships/slideLayout" Target="../slideLayouts/slideLayout12.xml"/><Relationship Id="rId4" Type="http://schemas.openxmlformats.org/officeDocument/2006/relationships/image" Target="../media/image76.jpeg"/></Relationships>
</file>

<file path=ppt/slides/_rels/slide48.xml.rels><?xml version="1.0" encoding="UTF-8" standalone="yes"?>
<Relationships xmlns="http://schemas.openxmlformats.org/package/2006/relationships"><Relationship Id="rId8" Type="http://schemas.openxmlformats.org/officeDocument/2006/relationships/image" Target="../media/image83.jpeg"/><Relationship Id="rId13" Type="http://schemas.openxmlformats.org/officeDocument/2006/relationships/image" Target="../media/image88.png"/><Relationship Id="rId18" Type="http://schemas.openxmlformats.org/officeDocument/2006/relationships/image" Target="../media/image93.png"/><Relationship Id="rId3" Type="http://schemas.openxmlformats.org/officeDocument/2006/relationships/image" Target="../media/image78.png"/><Relationship Id="rId7" Type="http://schemas.openxmlformats.org/officeDocument/2006/relationships/image" Target="../media/image82.jpeg"/><Relationship Id="rId12" Type="http://schemas.openxmlformats.org/officeDocument/2006/relationships/image" Target="../media/image87.png"/><Relationship Id="rId17" Type="http://schemas.openxmlformats.org/officeDocument/2006/relationships/image" Target="../media/image92.png"/><Relationship Id="rId2" Type="http://schemas.openxmlformats.org/officeDocument/2006/relationships/image" Target="../media/image77.jpeg"/><Relationship Id="rId16" Type="http://schemas.openxmlformats.org/officeDocument/2006/relationships/image" Target="../media/image91.png"/><Relationship Id="rId1" Type="http://schemas.openxmlformats.org/officeDocument/2006/relationships/slideLayout" Target="../slideLayouts/slideLayout12.xml"/><Relationship Id="rId6" Type="http://schemas.openxmlformats.org/officeDocument/2006/relationships/image" Target="../media/image81.jpeg"/><Relationship Id="rId11" Type="http://schemas.openxmlformats.org/officeDocument/2006/relationships/image" Target="../media/image86.png"/><Relationship Id="rId5" Type="http://schemas.openxmlformats.org/officeDocument/2006/relationships/image" Target="../media/image80.jpeg"/><Relationship Id="rId15" Type="http://schemas.openxmlformats.org/officeDocument/2006/relationships/image" Target="../media/image90.png"/><Relationship Id="rId10" Type="http://schemas.openxmlformats.org/officeDocument/2006/relationships/image" Target="../media/image85.jpeg"/><Relationship Id="rId19" Type="http://schemas.openxmlformats.org/officeDocument/2006/relationships/image" Target="../media/image94.png"/><Relationship Id="rId4" Type="http://schemas.openxmlformats.org/officeDocument/2006/relationships/image" Target="../media/image79.jpg"/><Relationship Id="rId9" Type="http://schemas.openxmlformats.org/officeDocument/2006/relationships/image" Target="../media/image84.jpeg"/><Relationship Id="rId14" Type="http://schemas.openxmlformats.org/officeDocument/2006/relationships/image" Target="../media/image89.png"/></Relationships>
</file>

<file path=ppt/slides/_rels/slide49.xml.rels><?xml version="1.0" encoding="UTF-8" standalone="yes"?>
<Relationships xmlns="http://schemas.openxmlformats.org/package/2006/relationships"><Relationship Id="rId3" Type="http://schemas.openxmlformats.org/officeDocument/2006/relationships/image" Target="../media/image96.jpeg"/><Relationship Id="rId2" Type="http://schemas.openxmlformats.org/officeDocument/2006/relationships/image" Target="../media/image95.png"/><Relationship Id="rId1" Type="http://schemas.openxmlformats.org/officeDocument/2006/relationships/slideLayout" Target="../slideLayouts/slideLayout12.xml"/><Relationship Id="rId6" Type="http://schemas.openxmlformats.org/officeDocument/2006/relationships/image" Target="../media/image99.jpeg"/><Relationship Id="rId5" Type="http://schemas.openxmlformats.org/officeDocument/2006/relationships/image" Target="../media/image98.jpeg"/><Relationship Id="rId4" Type="http://schemas.openxmlformats.org/officeDocument/2006/relationships/image" Target="../media/image97.jpeg"/></Relationships>
</file>

<file path=ppt/slides/_rels/slide50.xml.rels><?xml version="1.0" encoding="UTF-8" standalone="yes"?>
<Relationships xmlns="http://schemas.openxmlformats.org/package/2006/relationships"><Relationship Id="rId3" Type="http://schemas.openxmlformats.org/officeDocument/2006/relationships/image" Target="../media/image101.jpeg"/><Relationship Id="rId2" Type="http://schemas.openxmlformats.org/officeDocument/2006/relationships/image" Target="../media/image100.png"/><Relationship Id="rId1" Type="http://schemas.openxmlformats.org/officeDocument/2006/relationships/slideLayout" Target="../slideLayouts/slideLayout12.xml"/><Relationship Id="rId5" Type="http://schemas.openxmlformats.org/officeDocument/2006/relationships/image" Target="../media/image103.jpeg"/><Relationship Id="rId4" Type="http://schemas.openxmlformats.org/officeDocument/2006/relationships/image" Target="../media/image102.jpeg"/></Relationships>
</file>

<file path=ppt/slides/_rels/slide51.xml.rels><?xml version="1.0" encoding="UTF-8" standalone="yes"?>
<Relationships xmlns="http://schemas.openxmlformats.org/package/2006/relationships"><Relationship Id="rId2" Type="http://schemas.openxmlformats.org/officeDocument/2006/relationships/image" Target="../media/image104.png"/><Relationship Id="rId1" Type="http://schemas.openxmlformats.org/officeDocument/2006/relationships/slideLayout" Target="../slideLayouts/slideLayout12.xml"/></Relationships>
</file>

<file path=ppt/slides/_rels/slide52.xml.rels><?xml version="1.0" encoding="UTF-8" standalone="yes"?>
<Relationships xmlns="http://schemas.openxmlformats.org/package/2006/relationships"><Relationship Id="rId3" Type="http://schemas.openxmlformats.org/officeDocument/2006/relationships/image" Target="../media/image106.jpeg"/><Relationship Id="rId2" Type="http://schemas.openxmlformats.org/officeDocument/2006/relationships/image" Target="../media/image105.jpeg"/><Relationship Id="rId1" Type="http://schemas.openxmlformats.org/officeDocument/2006/relationships/slideLayout" Target="../slideLayouts/slideLayout12.xml"/></Relationships>
</file>

<file path=ppt/slides/_rels/slide53.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image" Target="../media/image107.png"/><Relationship Id="rId1" Type="http://schemas.openxmlformats.org/officeDocument/2006/relationships/slideLayout" Target="../slideLayouts/slideLayout12.xml"/><Relationship Id="rId4" Type="http://schemas.openxmlformats.org/officeDocument/2006/relationships/image" Target="../media/image109.png"/></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5.xml.rels><?xml version="1.0" encoding="UTF-8" standalone="yes"?>
<Relationships xmlns="http://schemas.openxmlformats.org/package/2006/relationships"><Relationship Id="rId3" Type="http://schemas.openxmlformats.org/officeDocument/2006/relationships/image" Target="../media/image110.jpeg"/><Relationship Id="rId2" Type="http://schemas.openxmlformats.org/officeDocument/2006/relationships/notesSlide" Target="../notesSlides/notesSlide18.xml"/><Relationship Id="rId1" Type="http://schemas.openxmlformats.org/officeDocument/2006/relationships/slideLayout" Target="../slideLayouts/slideLayout22.xml"/></Relationships>
</file>

<file path=ppt/slides/_rels/slide56.xml.rels><?xml version="1.0" encoding="UTF-8" standalone="yes"?>
<Relationships xmlns="http://schemas.openxmlformats.org/package/2006/relationships"><Relationship Id="rId3" Type="http://schemas.openxmlformats.org/officeDocument/2006/relationships/image" Target="../media/image111.jpeg"/><Relationship Id="rId2" Type="http://schemas.openxmlformats.org/officeDocument/2006/relationships/notesSlide" Target="../notesSlides/notesSlide19.xml"/><Relationship Id="rId1" Type="http://schemas.openxmlformats.org/officeDocument/2006/relationships/slideLayout" Target="../slideLayouts/slideLayout2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8.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image" Target="../media/image112.png"/><Relationship Id="rId1" Type="http://schemas.openxmlformats.org/officeDocument/2006/relationships/slideLayout" Target="../slideLayouts/slideLayout12.xml"/></Relationships>
</file>

<file path=ppt/slides/_rels/slide59.xml.rels><?xml version="1.0" encoding="UTF-8" standalone="yes"?>
<Relationships xmlns="http://schemas.openxmlformats.org/package/2006/relationships"><Relationship Id="rId2" Type="http://schemas.openxmlformats.org/officeDocument/2006/relationships/image" Target="../media/image114.png"/><Relationship Id="rId1" Type="http://schemas.openxmlformats.org/officeDocument/2006/relationships/slideLayout" Target="../slideLayouts/slideLayout12.xml"/></Relationships>
</file>

<file path=ppt/slides/_rels/slide60.xml.rels><?xml version="1.0" encoding="UTF-8" standalone="yes"?>
<Relationships xmlns="http://schemas.openxmlformats.org/package/2006/relationships"><Relationship Id="rId2" Type="http://schemas.openxmlformats.org/officeDocument/2006/relationships/image" Target="../media/image115.png"/><Relationship Id="rId1" Type="http://schemas.openxmlformats.org/officeDocument/2006/relationships/slideLayout" Target="../slideLayouts/slideLayout1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2.xml.rels><?xml version="1.0" encoding="UTF-8" standalone="yes"?>
<Relationships xmlns="http://schemas.openxmlformats.org/package/2006/relationships"><Relationship Id="rId2" Type="http://schemas.openxmlformats.org/officeDocument/2006/relationships/image" Target="../media/image116.jpeg"/><Relationship Id="rId1" Type="http://schemas.openxmlformats.org/officeDocument/2006/relationships/slideLayout" Target="../slideLayouts/slideLayout12.xml"/></Relationships>
</file>

<file path=ppt/slides/_rels/slide63.xml.rels><?xml version="1.0" encoding="UTF-8" standalone="yes"?>
<Relationships xmlns="http://schemas.openxmlformats.org/package/2006/relationships"><Relationship Id="rId3" Type="http://schemas.openxmlformats.org/officeDocument/2006/relationships/image" Target="../media/image116.jpeg"/><Relationship Id="rId7" Type="http://schemas.microsoft.com/office/2007/relationships/hdphoto" Target="../media/hdphoto3.wdp"/><Relationship Id="rId2" Type="http://schemas.openxmlformats.org/officeDocument/2006/relationships/notesSlide" Target="../notesSlides/notesSlide20.xml"/><Relationship Id="rId1" Type="http://schemas.openxmlformats.org/officeDocument/2006/relationships/slideLayout" Target="../slideLayouts/slideLayout12.xml"/><Relationship Id="rId6" Type="http://schemas.openxmlformats.org/officeDocument/2006/relationships/image" Target="../media/image118.png"/><Relationship Id="rId5" Type="http://schemas.microsoft.com/office/2007/relationships/hdphoto" Target="../media/hdphoto2.wdp"/><Relationship Id="rId4" Type="http://schemas.openxmlformats.org/officeDocument/2006/relationships/image" Target="../media/image117.png"/></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5.xml.rels><?xml version="1.0" encoding="UTF-8" standalone="yes"?>
<Relationships xmlns="http://schemas.openxmlformats.org/package/2006/relationships"><Relationship Id="rId3" Type="http://schemas.openxmlformats.org/officeDocument/2006/relationships/image" Target="../media/image120.png"/><Relationship Id="rId2" Type="http://schemas.openxmlformats.org/officeDocument/2006/relationships/image" Target="../media/image119.png"/><Relationship Id="rId1" Type="http://schemas.openxmlformats.org/officeDocument/2006/relationships/slideLayout" Target="../slideLayouts/slideLayout12.xml"/></Relationships>
</file>

<file path=ppt/slides/_rels/slide66.xml.rels><?xml version="1.0" encoding="UTF-8" standalone="yes"?>
<Relationships xmlns="http://schemas.openxmlformats.org/package/2006/relationships"><Relationship Id="rId2" Type="http://schemas.openxmlformats.org/officeDocument/2006/relationships/image" Target="../media/image121.jpeg"/><Relationship Id="rId1" Type="http://schemas.openxmlformats.org/officeDocument/2006/relationships/slideLayout" Target="../slideLayouts/slideLayout12.xml"/></Relationships>
</file>

<file path=ppt/slides/_rels/slide67.xml.rels><?xml version="1.0" encoding="UTF-8" standalone="yes"?>
<Relationships xmlns="http://schemas.openxmlformats.org/package/2006/relationships"><Relationship Id="rId3" Type="http://schemas.openxmlformats.org/officeDocument/2006/relationships/image" Target="../media/image122.png"/><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68.xml.rels><?xml version="1.0" encoding="UTF-8" standalone="yes"?>
<Relationships xmlns="http://schemas.openxmlformats.org/package/2006/relationships"><Relationship Id="rId2" Type="http://schemas.openxmlformats.org/officeDocument/2006/relationships/image" Target="../media/image123.png"/><Relationship Id="rId1" Type="http://schemas.openxmlformats.org/officeDocument/2006/relationships/slideLayout" Target="../slideLayouts/slideLayout12.xml"/></Relationships>
</file>

<file path=ppt/slides/_rels/slide69.xml.rels><?xml version="1.0" encoding="UTF-8" standalone="yes"?>
<Relationships xmlns="http://schemas.openxmlformats.org/package/2006/relationships"><Relationship Id="rId2" Type="http://schemas.openxmlformats.org/officeDocument/2006/relationships/image" Target="../media/image124.jpg"/><Relationship Id="rId1" Type="http://schemas.openxmlformats.org/officeDocument/2006/relationships/slideLayout" Target="../slideLayouts/slideLayout22.xml"/></Relationships>
</file>

<file path=ppt/slides/_rels/slide70.xml.rels><?xml version="1.0" encoding="UTF-8" standalone="yes"?>
<Relationships xmlns="http://schemas.openxmlformats.org/package/2006/relationships"><Relationship Id="rId8" Type="http://schemas.openxmlformats.org/officeDocument/2006/relationships/image" Target="../media/image130.png"/><Relationship Id="rId3" Type="http://schemas.openxmlformats.org/officeDocument/2006/relationships/image" Target="../media/image125.png"/><Relationship Id="rId7" Type="http://schemas.openxmlformats.org/officeDocument/2006/relationships/image" Target="../media/image129.png"/><Relationship Id="rId2" Type="http://schemas.openxmlformats.org/officeDocument/2006/relationships/notesSlide" Target="../notesSlides/notesSlide22.xml"/><Relationship Id="rId1" Type="http://schemas.openxmlformats.org/officeDocument/2006/relationships/slideLayout" Target="../slideLayouts/slideLayout27.xml"/><Relationship Id="rId6" Type="http://schemas.openxmlformats.org/officeDocument/2006/relationships/image" Target="../media/image128.png"/><Relationship Id="rId5" Type="http://schemas.openxmlformats.org/officeDocument/2006/relationships/image" Target="../media/image127.png"/><Relationship Id="rId4" Type="http://schemas.openxmlformats.org/officeDocument/2006/relationships/image" Target="../media/image126.png"/></Relationships>
</file>

<file path=ppt/slides/_rels/slide71.xml.rels><?xml version="1.0" encoding="UTF-8" standalone="yes"?>
<Relationships xmlns="http://schemas.openxmlformats.org/package/2006/relationships"><Relationship Id="rId3" Type="http://schemas.openxmlformats.org/officeDocument/2006/relationships/image" Target="../media/image132.jpg"/><Relationship Id="rId2" Type="http://schemas.openxmlformats.org/officeDocument/2006/relationships/image" Target="../media/image131.png"/><Relationship Id="rId1" Type="http://schemas.openxmlformats.org/officeDocument/2006/relationships/slideLayout" Target="../slideLayouts/slideLayout27.xml"/></Relationships>
</file>

<file path=ppt/slides/_rels/slide72.xml.rels><?xml version="1.0" encoding="UTF-8" standalone="yes"?>
<Relationships xmlns="http://schemas.openxmlformats.org/package/2006/relationships"><Relationship Id="rId8" Type="http://schemas.openxmlformats.org/officeDocument/2006/relationships/image" Target="../media/image139.png"/><Relationship Id="rId13" Type="http://schemas.openxmlformats.org/officeDocument/2006/relationships/image" Target="../media/image144.png"/><Relationship Id="rId18" Type="http://schemas.openxmlformats.org/officeDocument/2006/relationships/image" Target="../media/image149.png"/><Relationship Id="rId3" Type="http://schemas.openxmlformats.org/officeDocument/2006/relationships/image" Target="../media/image134.png"/><Relationship Id="rId21" Type="http://schemas.openxmlformats.org/officeDocument/2006/relationships/image" Target="../media/image152.png"/><Relationship Id="rId7" Type="http://schemas.openxmlformats.org/officeDocument/2006/relationships/image" Target="../media/image138.png"/><Relationship Id="rId12" Type="http://schemas.openxmlformats.org/officeDocument/2006/relationships/image" Target="../media/image143.png"/><Relationship Id="rId17" Type="http://schemas.openxmlformats.org/officeDocument/2006/relationships/image" Target="../media/image148.png"/><Relationship Id="rId2" Type="http://schemas.openxmlformats.org/officeDocument/2006/relationships/image" Target="../media/image133.png"/><Relationship Id="rId16" Type="http://schemas.openxmlformats.org/officeDocument/2006/relationships/image" Target="../media/image147.png"/><Relationship Id="rId20" Type="http://schemas.openxmlformats.org/officeDocument/2006/relationships/image" Target="../media/image151.png"/><Relationship Id="rId1" Type="http://schemas.openxmlformats.org/officeDocument/2006/relationships/slideLayout" Target="../slideLayouts/slideLayout12.xml"/><Relationship Id="rId6" Type="http://schemas.openxmlformats.org/officeDocument/2006/relationships/image" Target="../media/image137.png"/><Relationship Id="rId11" Type="http://schemas.openxmlformats.org/officeDocument/2006/relationships/image" Target="../media/image142.png"/><Relationship Id="rId24" Type="http://schemas.openxmlformats.org/officeDocument/2006/relationships/image" Target="../media/image155.png"/><Relationship Id="rId5" Type="http://schemas.openxmlformats.org/officeDocument/2006/relationships/image" Target="../media/image136.png"/><Relationship Id="rId15" Type="http://schemas.openxmlformats.org/officeDocument/2006/relationships/image" Target="../media/image146.png"/><Relationship Id="rId23" Type="http://schemas.openxmlformats.org/officeDocument/2006/relationships/image" Target="../media/image154.png"/><Relationship Id="rId10" Type="http://schemas.openxmlformats.org/officeDocument/2006/relationships/image" Target="../media/image141.png"/><Relationship Id="rId19" Type="http://schemas.openxmlformats.org/officeDocument/2006/relationships/image" Target="../media/image150.png"/><Relationship Id="rId4" Type="http://schemas.openxmlformats.org/officeDocument/2006/relationships/image" Target="../media/image135.png"/><Relationship Id="rId9" Type="http://schemas.openxmlformats.org/officeDocument/2006/relationships/image" Target="../media/image140.png"/><Relationship Id="rId14" Type="http://schemas.openxmlformats.org/officeDocument/2006/relationships/image" Target="../media/image145.png"/><Relationship Id="rId22" Type="http://schemas.openxmlformats.org/officeDocument/2006/relationships/image" Target="../media/image153.png"/></Relationships>
</file>

<file path=ppt/slides/_rels/slide73.xml.rels><?xml version="1.0" encoding="UTF-8" standalone="yes"?>
<Relationships xmlns="http://schemas.openxmlformats.org/package/2006/relationships"><Relationship Id="rId3" Type="http://schemas.openxmlformats.org/officeDocument/2006/relationships/image" Target="../media/image156.png"/><Relationship Id="rId7" Type="http://schemas.openxmlformats.org/officeDocument/2006/relationships/image" Target="../media/image158.png"/><Relationship Id="rId2" Type="http://schemas.openxmlformats.org/officeDocument/2006/relationships/notesSlide" Target="../notesSlides/notesSlide23.xml"/><Relationship Id="rId1" Type="http://schemas.openxmlformats.org/officeDocument/2006/relationships/slideLayout" Target="../slideLayouts/slideLayout12.xml"/><Relationship Id="rId6" Type="http://schemas.microsoft.com/office/2007/relationships/hdphoto" Target="../media/hdphoto5.wdp"/><Relationship Id="rId5" Type="http://schemas.openxmlformats.org/officeDocument/2006/relationships/image" Target="../media/image157.png"/><Relationship Id="rId4" Type="http://schemas.microsoft.com/office/2007/relationships/hdphoto" Target="../media/hdphoto4.wdp"/></Relationships>
</file>

<file path=ppt/slides/_rels/slide74.xml.rels><?xml version="1.0" encoding="UTF-8" standalone="yes"?>
<Relationships xmlns="http://schemas.openxmlformats.org/package/2006/relationships"><Relationship Id="rId3" Type="http://schemas.openxmlformats.org/officeDocument/2006/relationships/image" Target="../media/image159.png"/><Relationship Id="rId2" Type="http://schemas.openxmlformats.org/officeDocument/2006/relationships/notesSlide" Target="../notesSlides/notesSlide24.xml"/><Relationship Id="rId1" Type="http://schemas.openxmlformats.org/officeDocument/2006/relationships/slideLayout" Target="../slideLayouts/slideLayout12.xml"/><Relationship Id="rId6" Type="http://schemas.openxmlformats.org/officeDocument/2006/relationships/image" Target="../media/image162.png"/><Relationship Id="rId5" Type="http://schemas.openxmlformats.org/officeDocument/2006/relationships/image" Target="../media/image161.png"/><Relationship Id="rId4" Type="http://schemas.openxmlformats.org/officeDocument/2006/relationships/image" Target="../media/image160.png"/></Relationships>
</file>

<file path=ppt/slides/_rels/slide75.xml.rels><?xml version="1.0" encoding="UTF-8" standalone="yes"?>
<Relationships xmlns="http://schemas.openxmlformats.org/package/2006/relationships"><Relationship Id="rId2" Type="http://schemas.openxmlformats.org/officeDocument/2006/relationships/image" Target="../media/image163.jpeg"/><Relationship Id="rId1" Type="http://schemas.openxmlformats.org/officeDocument/2006/relationships/slideLayout" Target="../slideLayouts/slideLayout24.xml"/></Relationships>
</file>

<file path=ppt/slides/_rels/slide76.xml.rels><?xml version="1.0" encoding="UTF-8" standalone="yes"?>
<Relationships xmlns="http://schemas.openxmlformats.org/package/2006/relationships"><Relationship Id="rId2" Type="http://schemas.openxmlformats.org/officeDocument/2006/relationships/image" Target="../media/image164.png"/><Relationship Id="rId1" Type="http://schemas.openxmlformats.org/officeDocument/2006/relationships/slideLayout" Target="../slideLayouts/slideLayout27.xml"/></Relationships>
</file>

<file path=ppt/slides/_rels/slide77.xml.rels><?xml version="1.0" encoding="UTF-8" standalone="yes"?>
<Relationships xmlns="http://schemas.openxmlformats.org/package/2006/relationships"><Relationship Id="rId8" Type="http://schemas.openxmlformats.org/officeDocument/2006/relationships/image" Target="../media/image140.png"/><Relationship Id="rId3" Type="http://schemas.microsoft.com/office/2007/relationships/hdphoto" Target="../media/hdphoto6.wdp"/><Relationship Id="rId7" Type="http://schemas.openxmlformats.org/officeDocument/2006/relationships/image" Target="../media/image168.png"/><Relationship Id="rId2" Type="http://schemas.openxmlformats.org/officeDocument/2006/relationships/image" Target="../media/image165.png"/><Relationship Id="rId1" Type="http://schemas.openxmlformats.org/officeDocument/2006/relationships/slideLayout" Target="../slideLayouts/slideLayout12.xml"/><Relationship Id="rId6" Type="http://schemas.openxmlformats.org/officeDocument/2006/relationships/image" Target="../media/image167.png"/><Relationship Id="rId5" Type="http://schemas.microsoft.com/office/2007/relationships/hdphoto" Target="../media/hdphoto7.wdp"/><Relationship Id="rId4" Type="http://schemas.openxmlformats.org/officeDocument/2006/relationships/image" Target="../media/image166.png"/></Relationships>
</file>

<file path=ppt/slides/_rels/slide78.xml.rels><?xml version="1.0" encoding="UTF-8" standalone="yes"?>
<Relationships xmlns="http://schemas.openxmlformats.org/package/2006/relationships"><Relationship Id="rId2" Type="http://schemas.openxmlformats.org/officeDocument/2006/relationships/image" Target="../media/image164.png"/><Relationship Id="rId1" Type="http://schemas.openxmlformats.org/officeDocument/2006/relationships/slideLayout" Target="../slideLayouts/slideLayout27.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81.xml.rels><?xml version="1.0" encoding="UTF-8" standalone="yes"?>
<Relationships xmlns="http://schemas.openxmlformats.org/package/2006/relationships"><Relationship Id="rId8" Type="http://schemas.openxmlformats.org/officeDocument/2006/relationships/image" Target="../media/image139.png"/><Relationship Id="rId13" Type="http://schemas.openxmlformats.org/officeDocument/2006/relationships/image" Target="../media/image144.png"/><Relationship Id="rId18" Type="http://schemas.openxmlformats.org/officeDocument/2006/relationships/image" Target="../media/image149.png"/><Relationship Id="rId3" Type="http://schemas.openxmlformats.org/officeDocument/2006/relationships/image" Target="../media/image134.png"/><Relationship Id="rId21" Type="http://schemas.openxmlformats.org/officeDocument/2006/relationships/image" Target="../media/image152.png"/><Relationship Id="rId7" Type="http://schemas.openxmlformats.org/officeDocument/2006/relationships/image" Target="../media/image138.png"/><Relationship Id="rId12" Type="http://schemas.openxmlformats.org/officeDocument/2006/relationships/image" Target="../media/image143.png"/><Relationship Id="rId17" Type="http://schemas.openxmlformats.org/officeDocument/2006/relationships/image" Target="../media/image148.png"/><Relationship Id="rId2" Type="http://schemas.openxmlformats.org/officeDocument/2006/relationships/image" Target="../media/image133.png"/><Relationship Id="rId16" Type="http://schemas.openxmlformats.org/officeDocument/2006/relationships/image" Target="../media/image147.png"/><Relationship Id="rId20" Type="http://schemas.openxmlformats.org/officeDocument/2006/relationships/image" Target="../media/image151.png"/><Relationship Id="rId1" Type="http://schemas.openxmlformats.org/officeDocument/2006/relationships/slideLayout" Target="../slideLayouts/slideLayout24.xml"/><Relationship Id="rId6" Type="http://schemas.openxmlformats.org/officeDocument/2006/relationships/image" Target="../media/image137.png"/><Relationship Id="rId11" Type="http://schemas.openxmlformats.org/officeDocument/2006/relationships/image" Target="../media/image142.png"/><Relationship Id="rId24" Type="http://schemas.openxmlformats.org/officeDocument/2006/relationships/image" Target="../media/image155.png"/><Relationship Id="rId5" Type="http://schemas.openxmlformats.org/officeDocument/2006/relationships/image" Target="../media/image136.png"/><Relationship Id="rId15" Type="http://schemas.openxmlformats.org/officeDocument/2006/relationships/image" Target="../media/image146.png"/><Relationship Id="rId23" Type="http://schemas.openxmlformats.org/officeDocument/2006/relationships/image" Target="../media/image154.png"/><Relationship Id="rId10" Type="http://schemas.openxmlformats.org/officeDocument/2006/relationships/image" Target="../media/image141.png"/><Relationship Id="rId19" Type="http://schemas.openxmlformats.org/officeDocument/2006/relationships/image" Target="../media/image150.png"/><Relationship Id="rId4" Type="http://schemas.openxmlformats.org/officeDocument/2006/relationships/image" Target="../media/image135.png"/><Relationship Id="rId9" Type="http://schemas.openxmlformats.org/officeDocument/2006/relationships/image" Target="../media/image140.png"/><Relationship Id="rId14" Type="http://schemas.openxmlformats.org/officeDocument/2006/relationships/image" Target="../media/image145.png"/><Relationship Id="rId22" Type="http://schemas.openxmlformats.org/officeDocument/2006/relationships/image" Target="../media/image153.png"/></Relationships>
</file>

<file path=ppt/slides/_rels/slide82.xml.rels><?xml version="1.0" encoding="UTF-8" standalone="yes"?>
<Relationships xmlns="http://schemas.openxmlformats.org/package/2006/relationships"><Relationship Id="rId3" Type="http://schemas.openxmlformats.org/officeDocument/2006/relationships/image" Target="../media/image170.jpeg"/><Relationship Id="rId2" Type="http://schemas.openxmlformats.org/officeDocument/2006/relationships/image" Target="../media/image169.jpeg"/><Relationship Id="rId1" Type="http://schemas.openxmlformats.org/officeDocument/2006/relationships/slideLayout" Target="../slideLayouts/slideLayout24.xml"/><Relationship Id="rId6" Type="http://schemas.openxmlformats.org/officeDocument/2006/relationships/image" Target="../media/image173.jpeg"/><Relationship Id="rId5" Type="http://schemas.openxmlformats.org/officeDocument/2006/relationships/image" Target="../media/image172.jpeg"/><Relationship Id="rId4" Type="http://schemas.openxmlformats.org/officeDocument/2006/relationships/image" Target="../media/image171.jpeg"/></Relationships>
</file>

<file path=ppt/slides/_rels/slide83.xml.rels><?xml version="1.0" encoding="UTF-8" standalone="yes"?>
<Relationships xmlns="http://schemas.openxmlformats.org/package/2006/relationships"><Relationship Id="rId3" Type="http://schemas.openxmlformats.org/officeDocument/2006/relationships/image" Target="../media/image175.png"/><Relationship Id="rId2" Type="http://schemas.openxmlformats.org/officeDocument/2006/relationships/image" Target="../media/image174.jpeg"/><Relationship Id="rId1" Type="http://schemas.openxmlformats.org/officeDocument/2006/relationships/slideLayout" Target="../slideLayouts/slideLayout24.xml"/></Relationships>
</file>

<file path=ppt/slides/_rels/slide84.xml.rels><?xml version="1.0" encoding="UTF-8" standalone="yes"?>
<Relationships xmlns="http://schemas.openxmlformats.org/package/2006/relationships"><Relationship Id="rId8" Type="http://schemas.openxmlformats.org/officeDocument/2006/relationships/image" Target="../media/image182.png"/><Relationship Id="rId13" Type="http://schemas.openxmlformats.org/officeDocument/2006/relationships/image" Target="../media/image187.png"/><Relationship Id="rId18" Type="http://schemas.openxmlformats.org/officeDocument/2006/relationships/image" Target="../media/image192.jpeg"/><Relationship Id="rId26" Type="http://schemas.openxmlformats.org/officeDocument/2006/relationships/image" Target="../media/image199.png"/><Relationship Id="rId3" Type="http://schemas.openxmlformats.org/officeDocument/2006/relationships/image" Target="../media/image177.jpeg"/><Relationship Id="rId21" Type="http://schemas.openxmlformats.org/officeDocument/2006/relationships/image" Target="../media/image194.png"/><Relationship Id="rId34" Type="http://schemas.openxmlformats.org/officeDocument/2006/relationships/hyperlink" Target="http://www.louisianahelp.org/index.html" TargetMode="External"/><Relationship Id="rId7" Type="http://schemas.openxmlformats.org/officeDocument/2006/relationships/image" Target="../media/image181.png"/><Relationship Id="rId12" Type="http://schemas.openxmlformats.org/officeDocument/2006/relationships/image" Target="../media/image186.jpeg"/><Relationship Id="rId17" Type="http://schemas.openxmlformats.org/officeDocument/2006/relationships/image" Target="../media/image191.jpeg"/><Relationship Id="rId25" Type="http://schemas.openxmlformats.org/officeDocument/2006/relationships/image" Target="../media/image198.png"/><Relationship Id="rId33" Type="http://schemas.openxmlformats.org/officeDocument/2006/relationships/image" Target="../media/image206.jpeg"/><Relationship Id="rId2" Type="http://schemas.openxmlformats.org/officeDocument/2006/relationships/image" Target="../media/image176.jpeg"/><Relationship Id="rId16" Type="http://schemas.openxmlformats.org/officeDocument/2006/relationships/image" Target="../media/image190.jpeg"/><Relationship Id="rId20" Type="http://schemas.openxmlformats.org/officeDocument/2006/relationships/hyperlink" Target="http://audubon.org/" TargetMode="External"/><Relationship Id="rId29" Type="http://schemas.openxmlformats.org/officeDocument/2006/relationships/image" Target="../media/image202.jpeg"/><Relationship Id="rId1" Type="http://schemas.openxmlformats.org/officeDocument/2006/relationships/slideLayout" Target="../slideLayouts/slideLayout24.xml"/><Relationship Id="rId6" Type="http://schemas.openxmlformats.org/officeDocument/2006/relationships/image" Target="../media/image180.jpeg"/><Relationship Id="rId11" Type="http://schemas.openxmlformats.org/officeDocument/2006/relationships/image" Target="../media/image185.png"/><Relationship Id="rId24" Type="http://schemas.openxmlformats.org/officeDocument/2006/relationships/image" Target="../media/image197.jpeg"/><Relationship Id="rId32" Type="http://schemas.openxmlformats.org/officeDocument/2006/relationships/image" Target="../media/image205.jpeg"/><Relationship Id="rId5" Type="http://schemas.openxmlformats.org/officeDocument/2006/relationships/image" Target="../media/image179.png"/><Relationship Id="rId15" Type="http://schemas.openxmlformats.org/officeDocument/2006/relationships/image" Target="../media/image189.png"/><Relationship Id="rId23" Type="http://schemas.openxmlformats.org/officeDocument/2006/relationships/image" Target="../media/image196.png"/><Relationship Id="rId28" Type="http://schemas.openxmlformats.org/officeDocument/2006/relationships/image" Target="../media/image201.jpeg"/><Relationship Id="rId36" Type="http://schemas.openxmlformats.org/officeDocument/2006/relationships/image" Target="../media/image208.png"/><Relationship Id="rId10" Type="http://schemas.openxmlformats.org/officeDocument/2006/relationships/image" Target="../media/image184.jpeg"/><Relationship Id="rId19" Type="http://schemas.openxmlformats.org/officeDocument/2006/relationships/image" Target="../media/image193.png"/><Relationship Id="rId31" Type="http://schemas.openxmlformats.org/officeDocument/2006/relationships/image" Target="../media/image204.jpeg"/><Relationship Id="rId4" Type="http://schemas.openxmlformats.org/officeDocument/2006/relationships/image" Target="../media/image178.jpeg"/><Relationship Id="rId9" Type="http://schemas.openxmlformats.org/officeDocument/2006/relationships/image" Target="../media/image183.jpeg"/><Relationship Id="rId14" Type="http://schemas.openxmlformats.org/officeDocument/2006/relationships/image" Target="../media/image188.png"/><Relationship Id="rId22" Type="http://schemas.openxmlformats.org/officeDocument/2006/relationships/image" Target="../media/image195.jpeg"/><Relationship Id="rId27" Type="http://schemas.openxmlformats.org/officeDocument/2006/relationships/image" Target="../media/image200.png"/><Relationship Id="rId30" Type="http://schemas.openxmlformats.org/officeDocument/2006/relationships/image" Target="../media/image203.jpeg"/><Relationship Id="rId35" Type="http://schemas.openxmlformats.org/officeDocument/2006/relationships/image" Target="../media/image207.gif"/></Relationships>
</file>

<file path=ppt/slides/_rels/slide85.xml.rels><?xml version="1.0" encoding="UTF-8" standalone="yes"?>
<Relationships xmlns="http://schemas.openxmlformats.org/package/2006/relationships"><Relationship Id="rId3" Type="http://schemas.openxmlformats.org/officeDocument/2006/relationships/image" Target="../media/image210.png"/><Relationship Id="rId2" Type="http://schemas.openxmlformats.org/officeDocument/2006/relationships/image" Target="../media/image209.png"/><Relationship Id="rId1" Type="http://schemas.openxmlformats.org/officeDocument/2006/relationships/slideLayout" Target="../slideLayouts/slideLayout24.xml"/><Relationship Id="rId4" Type="http://schemas.openxmlformats.org/officeDocument/2006/relationships/image" Target="../media/image211.png"/></Relationships>
</file>

<file path=ppt/slides/_rels/slide86.xml.rels><?xml version="1.0" encoding="UTF-8" standalone="yes"?>
<Relationships xmlns="http://schemas.openxmlformats.org/package/2006/relationships"><Relationship Id="rId2" Type="http://schemas.openxmlformats.org/officeDocument/2006/relationships/image" Target="../media/image212.jpeg"/><Relationship Id="rId1" Type="http://schemas.openxmlformats.org/officeDocument/2006/relationships/slideLayout" Target="../slideLayouts/slideLayout24.xml"/></Relationships>
</file>

<file path=ppt/slides/_rels/slide87.xml.rels><?xml version="1.0" encoding="UTF-8" standalone="yes"?>
<Relationships xmlns="http://schemas.openxmlformats.org/package/2006/relationships"><Relationship Id="rId2" Type="http://schemas.openxmlformats.org/officeDocument/2006/relationships/image" Target="../media/image213.jpeg"/><Relationship Id="rId1" Type="http://schemas.openxmlformats.org/officeDocument/2006/relationships/slideLayout" Target="../slideLayouts/slideLayout24.xml"/></Relationships>
</file>

<file path=ppt/slides/_rels/slide88.xml.rels><?xml version="1.0" encoding="UTF-8" standalone="yes"?>
<Relationships xmlns="http://schemas.openxmlformats.org/package/2006/relationships"><Relationship Id="rId3" Type="http://schemas.openxmlformats.org/officeDocument/2006/relationships/image" Target="../media/image214.jpeg"/><Relationship Id="rId2" Type="http://schemas.openxmlformats.org/officeDocument/2006/relationships/image" Target="../media/image76.jpeg"/><Relationship Id="rId1" Type="http://schemas.openxmlformats.org/officeDocument/2006/relationships/slideLayout" Target="../slideLayouts/slideLayout24.xml"/></Relationships>
</file>

<file path=ppt/slides/_rels/slide89.xml.rels><?xml version="1.0" encoding="UTF-8" standalone="yes"?>
<Relationships xmlns="http://schemas.openxmlformats.org/package/2006/relationships"><Relationship Id="rId3" Type="http://schemas.openxmlformats.org/officeDocument/2006/relationships/image" Target="../media/image215.jpeg"/><Relationship Id="rId2" Type="http://schemas.openxmlformats.org/officeDocument/2006/relationships/notesSlide" Target="../notesSlides/notesSlide25.xml"/><Relationship Id="rId1" Type="http://schemas.openxmlformats.org/officeDocument/2006/relationships/slideLayout" Target="../slideLayouts/slideLayout32.xml"/></Relationships>
</file>

<file path=ppt/slides/_rels/slide90.xml.rels><?xml version="1.0" encoding="UTF-8" standalone="yes"?>
<Relationships xmlns="http://schemas.openxmlformats.org/package/2006/relationships"><Relationship Id="rId2" Type="http://schemas.openxmlformats.org/officeDocument/2006/relationships/image" Target="../media/image216.jpeg"/><Relationship Id="rId1" Type="http://schemas.openxmlformats.org/officeDocument/2006/relationships/slideLayout" Target="../slideLayouts/slideLayout24.xml"/></Relationships>
</file>

<file path=ppt/slides/_rels/slide91.xml.rels><?xml version="1.0" encoding="UTF-8" standalone="yes"?>
<Relationships xmlns="http://schemas.openxmlformats.org/package/2006/relationships"><Relationship Id="rId2" Type="http://schemas.openxmlformats.org/officeDocument/2006/relationships/image" Target="../media/image217.jpeg"/><Relationship Id="rId1" Type="http://schemas.openxmlformats.org/officeDocument/2006/relationships/slideLayout" Target="../slideLayouts/slideLayout24.xml"/></Relationships>
</file>

<file path=ppt/slides/_rels/slide92.xml.rels><?xml version="1.0" encoding="UTF-8" standalone="yes"?>
<Relationships xmlns="http://schemas.openxmlformats.org/package/2006/relationships"><Relationship Id="rId2" Type="http://schemas.openxmlformats.org/officeDocument/2006/relationships/image" Target="../media/image218.jpeg"/><Relationship Id="rId1" Type="http://schemas.openxmlformats.org/officeDocument/2006/relationships/slideLayout" Target="../slideLayouts/slideLayout24.xml"/></Relationships>
</file>

<file path=ppt/slides/_rels/slide93.xml.rels><?xml version="1.0" encoding="UTF-8" standalone="yes"?>
<Relationships xmlns="http://schemas.openxmlformats.org/package/2006/relationships"><Relationship Id="rId2" Type="http://schemas.openxmlformats.org/officeDocument/2006/relationships/image" Target="../media/image219.jpeg"/><Relationship Id="rId1" Type="http://schemas.openxmlformats.org/officeDocument/2006/relationships/slideLayout" Target="../slideLayouts/slideLayout24.xml"/></Relationships>
</file>

<file path=ppt/slides/_rels/slide94.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26.xml"/><Relationship Id="rId1" Type="http://schemas.openxmlformats.org/officeDocument/2006/relationships/slideLayout" Target="../slideLayouts/slideLayout22.xml"/><Relationship Id="rId5" Type="http://schemas.openxmlformats.org/officeDocument/2006/relationships/image" Target="../media/image221.jpeg"/><Relationship Id="rId4" Type="http://schemas.openxmlformats.org/officeDocument/2006/relationships/image" Target="../media/image220.jpeg"/></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6.xml.rels><?xml version="1.0" encoding="UTF-8" standalone="yes"?>
<Relationships xmlns="http://schemas.openxmlformats.org/package/2006/relationships"><Relationship Id="rId3" Type="http://schemas.openxmlformats.org/officeDocument/2006/relationships/image" Target="../media/image222.JPG"/><Relationship Id="rId2" Type="http://schemas.openxmlformats.org/officeDocument/2006/relationships/notesSlide" Target="../notesSlides/notesSlide27.xml"/><Relationship Id="rId1" Type="http://schemas.openxmlformats.org/officeDocument/2006/relationships/slideLayout" Target="../slideLayouts/slideLayout12.xml"/><Relationship Id="rId5" Type="http://schemas.openxmlformats.org/officeDocument/2006/relationships/image" Target="../media/image224.jpeg"/><Relationship Id="rId4" Type="http://schemas.openxmlformats.org/officeDocument/2006/relationships/image" Target="../media/image223.jpeg"/></Relationships>
</file>

<file path=ppt/slides/_rels/slide97.xml.rels><?xml version="1.0" encoding="UTF-8" standalone="yes"?>
<Relationships xmlns="http://schemas.openxmlformats.org/package/2006/relationships"><Relationship Id="rId3" Type="http://schemas.openxmlformats.org/officeDocument/2006/relationships/image" Target="../media/image225.jpg"/><Relationship Id="rId2" Type="http://schemas.openxmlformats.org/officeDocument/2006/relationships/notesSlide" Target="../notesSlides/notesSlide28.xml"/><Relationship Id="rId1" Type="http://schemas.openxmlformats.org/officeDocument/2006/relationships/slideLayout" Target="../slideLayouts/slideLayout27.xml"/></Relationships>
</file>

<file path=ppt/slides/_rels/slide98.xml.rels><?xml version="1.0" encoding="UTF-8" standalone="yes"?>
<Relationships xmlns="http://schemas.openxmlformats.org/package/2006/relationships"><Relationship Id="rId3" Type="http://schemas.openxmlformats.org/officeDocument/2006/relationships/image" Target="../media/image226.jpg"/><Relationship Id="rId2" Type="http://schemas.openxmlformats.org/officeDocument/2006/relationships/notesSlide" Target="../notesSlides/notesSlide29.xml"/><Relationship Id="rId1" Type="http://schemas.openxmlformats.org/officeDocument/2006/relationships/slideLayout" Target="../slideLayouts/slideLayout27.xml"/></Relationships>
</file>

<file path=ppt/slides/_rels/slide99.xml.rels><?xml version="1.0" encoding="UTF-8" standalone="yes"?>
<Relationships xmlns="http://schemas.openxmlformats.org/package/2006/relationships"><Relationship Id="rId3" Type="http://schemas.openxmlformats.org/officeDocument/2006/relationships/image" Target="../media/image227.jpeg"/><Relationship Id="rId2" Type="http://schemas.openxmlformats.org/officeDocument/2006/relationships/notesSlide" Target="../notesSlides/notesSlide30.xml"/><Relationship Id="rId1" Type="http://schemas.openxmlformats.org/officeDocument/2006/relationships/slideLayout" Target="../slideLayouts/slideLayout27.xml"/></Relationships>
</file>

<file path=ppt/slides/_rels/slide100.xml.rels><?xml version="1.0" encoding="UTF-8" standalone="yes"?>
<Relationships xmlns="http://schemas.openxmlformats.org/package/2006/relationships"><Relationship Id="rId2" Type="http://schemas.openxmlformats.org/officeDocument/2006/relationships/image" Target="../media/image228.jpeg"/><Relationship Id="rId1" Type="http://schemas.openxmlformats.org/officeDocument/2006/relationships/slideLayout" Target="../slideLayouts/slideLayout12.xml"/></Relationships>
</file>

<file path=ppt/slides/_rels/slide101.xml.rels><?xml version="1.0" encoding="UTF-8" standalone="yes"?>
<Relationships xmlns="http://schemas.openxmlformats.org/package/2006/relationships"><Relationship Id="rId2" Type="http://schemas.openxmlformats.org/officeDocument/2006/relationships/image" Target="../media/image229.jpeg"/><Relationship Id="rId1" Type="http://schemas.openxmlformats.org/officeDocument/2006/relationships/slideLayout" Target="../slideLayouts/slideLayout12.xml"/></Relationships>
</file>

<file path=ppt/slides/_rels/slide102.xml.rels><?xml version="1.0" encoding="UTF-8" standalone="yes"?>
<Relationships xmlns="http://schemas.openxmlformats.org/package/2006/relationships"><Relationship Id="rId3" Type="http://schemas.openxmlformats.org/officeDocument/2006/relationships/image" Target="../media/image230.jpeg"/><Relationship Id="rId2" Type="http://schemas.openxmlformats.org/officeDocument/2006/relationships/notesSlide" Target="../notesSlides/notesSlide31.xml"/><Relationship Id="rId1" Type="http://schemas.openxmlformats.org/officeDocument/2006/relationships/slideLayout" Target="../slideLayouts/slideLayout27.xml"/></Relationships>
</file>

<file path=ppt/slides/_rels/slide103.xml.rels><?xml version="1.0" encoding="UTF-8" standalone="yes"?>
<Relationships xmlns="http://schemas.openxmlformats.org/package/2006/relationships"><Relationship Id="rId2" Type="http://schemas.openxmlformats.org/officeDocument/2006/relationships/image" Target="../media/image231.jpg"/><Relationship Id="rId1" Type="http://schemas.openxmlformats.org/officeDocument/2006/relationships/slideLayout" Target="../slideLayouts/slideLayout27.xml"/></Relationships>
</file>

<file path=ppt/slides/_rels/slide104.xml.rels><?xml version="1.0" encoding="UTF-8" standalone="yes"?>
<Relationships xmlns="http://schemas.openxmlformats.org/package/2006/relationships"><Relationship Id="rId2" Type="http://schemas.openxmlformats.org/officeDocument/2006/relationships/image" Target="../media/image232.jpeg"/><Relationship Id="rId1" Type="http://schemas.openxmlformats.org/officeDocument/2006/relationships/slideLayout" Target="../slideLayouts/slideLayout24.xml"/></Relationships>
</file>

<file path=ppt/slides/_rels/slide105.xml.rels><?xml version="1.0" encoding="UTF-8" standalone="yes"?>
<Relationships xmlns="http://schemas.openxmlformats.org/package/2006/relationships"><Relationship Id="rId3" Type="http://schemas.openxmlformats.org/officeDocument/2006/relationships/image" Target="../media/image234.png"/><Relationship Id="rId2" Type="http://schemas.openxmlformats.org/officeDocument/2006/relationships/image" Target="../media/image233.png"/><Relationship Id="rId1" Type="http://schemas.openxmlformats.org/officeDocument/2006/relationships/slideLayout" Target="../slideLayouts/slideLayout24.xml"/></Relationships>
</file>

<file path=ppt/slides/_rels/slide106.xml.rels><?xml version="1.0" encoding="UTF-8" standalone="yes"?>
<Relationships xmlns="http://schemas.openxmlformats.org/package/2006/relationships"><Relationship Id="rId2" Type="http://schemas.openxmlformats.org/officeDocument/2006/relationships/image" Target="../media/image235.png"/><Relationship Id="rId1" Type="http://schemas.openxmlformats.org/officeDocument/2006/relationships/slideLayout" Target="../slideLayouts/slideLayout24.xml"/></Relationships>
</file>

<file path=ppt/slides/_rels/slide107.xml.rels><?xml version="1.0" encoding="UTF-8" standalone="yes"?>
<Relationships xmlns="http://schemas.openxmlformats.org/package/2006/relationships"><Relationship Id="rId2" Type="http://schemas.openxmlformats.org/officeDocument/2006/relationships/image" Target="../media/image236.png"/><Relationship Id="rId1" Type="http://schemas.openxmlformats.org/officeDocument/2006/relationships/slideLayout" Target="../slideLayouts/slideLayout24.xml"/></Relationships>
</file>

<file path=ppt/slides/_rels/slide108.xml.rels><?xml version="1.0" encoding="UTF-8" standalone="yes"?>
<Relationships xmlns="http://schemas.openxmlformats.org/package/2006/relationships"><Relationship Id="rId2" Type="http://schemas.openxmlformats.org/officeDocument/2006/relationships/image" Target="../media/image237.tiff"/><Relationship Id="rId1" Type="http://schemas.openxmlformats.org/officeDocument/2006/relationships/slideLayout" Target="../slideLayouts/slideLayout24.xml"/></Relationships>
</file>

<file path=ppt/slides/_rels/slide109.xml.rels><?xml version="1.0" encoding="UTF-8" standalone="yes"?>
<Relationships xmlns="http://schemas.openxmlformats.org/package/2006/relationships"><Relationship Id="rId3" Type="http://schemas.openxmlformats.org/officeDocument/2006/relationships/image" Target="../media/image239.png"/><Relationship Id="rId2" Type="http://schemas.openxmlformats.org/officeDocument/2006/relationships/image" Target="../media/image238.tmp"/><Relationship Id="rId1" Type="http://schemas.openxmlformats.org/officeDocument/2006/relationships/slideLayout" Target="../slideLayouts/slideLayout24.xml"/></Relationships>
</file>

<file path=ppt/slides/_rels/slide110.xml.rels><?xml version="1.0" encoding="UTF-8" standalone="yes"?>
<Relationships xmlns="http://schemas.openxmlformats.org/package/2006/relationships"><Relationship Id="rId2" Type="http://schemas.openxmlformats.org/officeDocument/2006/relationships/image" Target="../media/image240.jpeg"/><Relationship Id="rId1" Type="http://schemas.openxmlformats.org/officeDocument/2006/relationships/slideLayout" Target="../slideLayouts/slideLayout24.xml"/></Relationships>
</file>

<file path=ppt/slides/_rels/slide111.xml.rels><?xml version="1.0" encoding="UTF-8" standalone="yes"?>
<Relationships xmlns="http://schemas.openxmlformats.org/package/2006/relationships"><Relationship Id="rId3" Type="http://schemas.openxmlformats.org/officeDocument/2006/relationships/image" Target="../media/image241.jpeg"/><Relationship Id="rId2" Type="http://schemas.openxmlformats.org/officeDocument/2006/relationships/notesSlide" Target="../notesSlides/notesSlide32.xml"/><Relationship Id="rId1" Type="http://schemas.openxmlformats.org/officeDocument/2006/relationships/slideLayout" Target="../slideLayouts/slideLayout24.xml"/><Relationship Id="rId5" Type="http://schemas.openxmlformats.org/officeDocument/2006/relationships/image" Target="../media/image243.png"/><Relationship Id="rId4" Type="http://schemas.openxmlformats.org/officeDocument/2006/relationships/image" Target="../media/image242.jpeg"/></Relationships>
</file>

<file path=ppt/slides/_rels/slide112.xml.rels><?xml version="1.0" encoding="UTF-8" standalone="yes"?>
<Relationships xmlns="http://schemas.openxmlformats.org/package/2006/relationships"><Relationship Id="rId3" Type="http://schemas.openxmlformats.org/officeDocument/2006/relationships/image" Target="../media/image245.png"/><Relationship Id="rId2" Type="http://schemas.openxmlformats.org/officeDocument/2006/relationships/image" Target="../media/image244.png"/><Relationship Id="rId1" Type="http://schemas.openxmlformats.org/officeDocument/2006/relationships/slideLayout" Target="../slideLayouts/slideLayout24.xml"/><Relationship Id="rId5" Type="http://schemas.openxmlformats.org/officeDocument/2006/relationships/image" Target="../media/image247.emf"/><Relationship Id="rId4" Type="http://schemas.openxmlformats.org/officeDocument/2006/relationships/image" Target="../media/image246.emf"/></Relationships>
</file>

<file path=ppt/slides/_rels/slide113.xml.rels><?xml version="1.0" encoding="UTF-8" standalone="yes"?>
<Relationships xmlns="http://schemas.openxmlformats.org/package/2006/relationships"><Relationship Id="rId3" Type="http://schemas.openxmlformats.org/officeDocument/2006/relationships/image" Target="../media/image248.jpeg"/><Relationship Id="rId2" Type="http://schemas.openxmlformats.org/officeDocument/2006/relationships/notesSlide" Target="../notesSlides/notesSlide33.xml"/><Relationship Id="rId1" Type="http://schemas.openxmlformats.org/officeDocument/2006/relationships/slideLayout" Target="../slideLayouts/slideLayout24.xml"/><Relationship Id="rId6" Type="http://schemas.openxmlformats.org/officeDocument/2006/relationships/image" Target="../media/image251.jpeg"/><Relationship Id="rId5" Type="http://schemas.openxmlformats.org/officeDocument/2006/relationships/image" Target="../media/image250.jpeg"/><Relationship Id="rId4" Type="http://schemas.openxmlformats.org/officeDocument/2006/relationships/image" Target="../media/image249.jpeg"/></Relationships>
</file>

<file path=ppt/slides/_rels/slide114.xml.rels><?xml version="1.0" encoding="UTF-8" standalone="yes"?>
<Relationships xmlns="http://schemas.openxmlformats.org/package/2006/relationships"><Relationship Id="rId3" Type="http://schemas.openxmlformats.org/officeDocument/2006/relationships/notesSlide" Target="../notesSlides/notesSlide34.xml"/><Relationship Id="rId2" Type="http://schemas.openxmlformats.org/officeDocument/2006/relationships/slideLayout" Target="../slideLayouts/slideLayout27.xml"/><Relationship Id="rId1" Type="http://schemas.openxmlformats.org/officeDocument/2006/relationships/vmlDrawing" Target="../drawings/vmlDrawing1.vml"/><Relationship Id="rId5" Type="http://schemas.openxmlformats.org/officeDocument/2006/relationships/image" Target="../media/image252.png"/><Relationship Id="rId4" Type="http://schemas.openxmlformats.org/officeDocument/2006/relationships/oleObject" Target="../embeddings/Microsoft_Excel_97-2003_Worksheet1.xls"/></Relationships>
</file>

<file path=ppt/slides/_rels/slide115.xml.rels><?xml version="1.0" encoding="UTF-8" standalone="yes"?>
<Relationships xmlns="http://schemas.openxmlformats.org/package/2006/relationships"><Relationship Id="rId3" Type="http://schemas.openxmlformats.org/officeDocument/2006/relationships/image" Target="../media/image253.jpeg"/><Relationship Id="rId2" Type="http://schemas.openxmlformats.org/officeDocument/2006/relationships/notesSlide" Target="../notesSlides/notesSlide35.xml"/><Relationship Id="rId1" Type="http://schemas.openxmlformats.org/officeDocument/2006/relationships/slideLayout" Target="../slideLayouts/slideLayout27.xml"/></Relationships>
</file>

<file path=ppt/slides/_rels/slide116.xml.rels><?xml version="1.0" encoding="UTF-8" standalone="yes"?>
<Relationships xmlns="http://schemas.openxmlformats.org/package/2006/relationships"><Relationship Id="rId3" Type="http://schemas.openxmlformats.org/officeDocument/2006/relationships/image" Target="../media/image255.png"/><Relationship Id="rId2" Type="http://schemas.openxmlformats.org/officeDocument/2006/relationships/image" Target="../media/image254.jpeg"/><Relationship Id="rId1" Type="http://schemas.openxmlformats.org/officeDocument/2006/relationships/slideLayout" Target="../slideLayouts/slideLayout27.xml"/></Relationships>
</file>

<file path=ppt/slides/_rels/slide117.xml.rels><?xml version="1.0" encoding="UTF-8" standalone="yes"?>
<Relationships xmlns="http://schemas.openxmlformats.org/package/2006/relationships"><Relationship Id="rId3" Type="http://schemas.openxmlformats.org/officeDocument/2006/relationships/image" Target="../media/image257.jpeg"/><Relationship Id="rId7" Type="http://schemas.openxmlformats.org/officeDocument/2006/relationships/image" Target="../media/image261.jpeg"/><Relationship Id="rId2" Type="http://schemas.openxmlformats.org/officeDocument/2006/relationships/image" Target="../media/image256.jpeg"/><Relationship Id="rId1" Type="http://schemas.openxmlformats.org/officeDocument/2006/relationships/slideLayout" Target="../slideLayouts/slideLayout27.xml"/><Relationship Id="rId6" Type="http://schemas.openxmlformats.org/officeDocument/2006/relationships/image" Target="../media/image260.jpeg"/><Relationship Id="rId5" Type="http://schemas.openxmlformats.org/officeDocument/2006/relationships/image" Target="../media/image259.jpeg"/><Relationship Id="rId4" Type="http://schemas.openxmlformats.org/officeDocument/2006/relationships/image" Target="../media/image258.jpeg"/></Relationships>
</file>

<file path=ppt/slides/_rels/slide118.xml.rels><?xml version="1.0" encoding="UTF-8" standalone="yes"?>
<Relationships xmlns="http://schemas.openxmlformats.org/package/2006/relationships"><Relationship Id="rId1" Type="http://schemas.openxmlformats.org/officeDocument/2006/relationships/slideLayout" Target="../slideLayouts/slideLayout70.xml"/></Relationships>
</file>

<file path=ppt/slides/_rels/slide119.xml.rels><?xml version="1.0" encoding="UTF-8" standalone="yes"?>
<Relationships xmlns="http://schemas.openxmlformats.org/package/2006/relationships"><Relationship Id="rId3" Type="http://schemas.openxmlformats.org/officeDocument/2006/relationships/image" Target="../media/image263.png"/><Relationship Id="rId2" Type="http://schemas.openxmlformats.org/officeDocument/2006/relationships/image" Target="../media/image262.png"/><Relationship Id="rId1" Type="http://schemas.openxmlformats.org/officeDocument/2006/relationships/slideLayout" Target="../slideLayouts/slideLayout27.xml"/><Relationship Id="rId5" Type="http://schemas.openxmlformats.org/officeDocument/2006/relationships/image" Target="../media/image265.jpeg"/><Relationship Id="rId4" Type="http://schemas.openxmlformats.org/officeDocument/2006/relationships/image" Target="../media/image264.png"/></Relationships>
</file>

<file path=ppt/slides/_rels/slide120.xml.rels><?xml version="1.0" encoding="UTF-8" standalone="yes"?>
<Relationships xmlns="http://schemas.openxmlformats.org/package/2006/relationships"><Relationship Id="rId3" Type="http://schemas.openxmlformats.org/officeDocument/2006/relationships/image" Target="../media/image267.png"/><Relationship Id="rId2" Type="http://schemas.openxmlformats.org/officeDocument/2006/relationships/image" Target="../media/image266.png"/><Relationship Id="rId1" Type="http://schemas.openxmlformats.org/officeDocument/2006/relationships/slideLayout" Target="../slideLayouts/slideLayout27.xml"/></Relationships>
</file>

<file path=ppt/slides/_rels/slide121.xml.rels><?xml version="1.0" encoding="UTF-8" standalone="yes"?>
<Relationships xmlns="http://schemas.openxmlformats.org/package/2006/relationships"><Relationship Id="rId3" Type="http://schemas.openxmlformats.org/officeDocument/2006/relationships/image" Target="../media/image268.jpeg"/><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122.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image" Target="../media/image269.png"/><Relationship Id="rId1" Type="http://schemas.openxmlformats.org/officeDocument/2006/relationships/slideLayout" Target="../slideLayouts/slideLayout12.xml"/></Relationships>
</file>

<file path=ppt/slides/_rels/slide123.xml.rels><?xml version="1.0" encoding="UTF-8" standalone="yes"?>
<Relationships xmlns="http://schemas.openxmlformats.org/package/2006/relationships"><Relationship Id="rId3" Type="http://schemas.openxmlformats.org/officeDocument/2006/relationships/image" Target="../media/image271.png"/><Relationship Id="rId2" Type="http://schemas.openxmlformats.org/officeDocument/2006/relationships/image" Target="../media/image270.jpeg"/><Relationship Id="rId1" Type="http://schemas.openxmlformats.org/officeDocument/2006/relationships/slideLayout" Target="../slideLayouts/slideLayout12.xml"/></Relationships>
</file>

<file path=ppt/slides/_rels/slide124.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25.xml.rels><?xml version="1.0" encoding="UTF-8" standalone="yes"?>
<Relationships xmlns="http://schemas.openxmlformats.org/package/2006/relationships"><Relationship Id="rId2" Type="http://schemas.openxmlformats.org/officeDocument/2006/relationships/image" Target="../media/image272.png"/><Relationship Id="rId1" Type="http://schemas.openxmlformats.org/officeDocument/2006/relationships/slideLayout" Target="../slideLayouts/slideLayout32.xml"/></Relationships>
</file>

<file path=ppt/slides/_rels/slide126.xml.rels><?xml version="1.0" encoding="UTF-8" standalone="yes"?>
<Relationships xmlns="http://schemas.openxmlformats.org/package/2006/relationships"><Relationship Id="rId8" Type="http://schemas.openxmlformats.org/officeDocument/2006/relationships/image" Target="../media/image278.png"/><Relationship Id="rId13" Type="http://schemas.openxmlformats.org/officeDocument/2006/relationships/image" Target="../media/image283.jpg"/><Relationship Id="rId18" Type="http://schemas.openxmlformats.org/officeDocument/2006/relationships/image" Target="../media/image288.png"/><Relationship Id="rId3" Type="http://schemas.openxmlformats.org/officeDocument/2006/relationships/image" Target="../media/image273.jpeg"/><Relationship Id="rId7" Type="http://schemas.openxmlformats.org/officeDocument/2006/relationships/image" Target="../media/image277.jpeg"/><Relationship Id="rId12" Type="http://schemas.openxmlformats.org/officeDocument/2006/relationships/image" Target="../media/image282.jpeg"/><Relationship Id="rId17" Type="http://schemas.openxmlformats.org/officeDocument/2006/relationships/image" Target="../media/image287.png"/><Relationship Id="rId2" Type="http://schemas.openxmlformats.org/officeDocument/2006/relationships/notesSlide" Target="../notesSlides/notesSlide37.xml"/><Relationship Id="rId16" Type="http://schemas.openxmlformats.org/officeDocument/2006/relationships/image" Target="../media/image286.gif"/><Relationship Id="rId20" Type="http://schemas.openxmlformats.org/officeDocument/2006/relationships/image" Target="../media/image289.png"/><Relationship Id="rId1" Type="http://schemas.openxmlformats.org/officeDocument/2006/relationships/slideLayout" Target="../slideLayouts/slideLayout32.xml"/><Relationship Id="rId6" Type="http://schemas.openxmlformats.org/officeDocument/2006/relationships/image" Target="../media/image276.gif"/><Relationship Id="rId11" Type="http://schemas.openxmlformats.org/officeDocument/2006/relationships/image" Target="../media/image281.jpeg"/><Relationship Id="rId5" Type="http://schemas.openxmlformats.org/officeDocument/2006/relationships/image" Target="../media/image275.png"/><Relationship Id="rId15" Type="http://schemas.openxmlformats.org/officeDocument/2006/relationships/image" Target="../media/image285.jpeg"/><Relationship Id="rId10" Type="http://schemas.openxmlformats.org/officeDocument/2006/relationships/image" Target="../media/image280.png"/><Relationship Id="rId19" Type="http://schemas.openxmlformats.org/officeDocument/2006/relationships/image" Target="../media/image181.png"/><Relationship Id="rId4" Type="http://schemas.openxmlformats.org/officeDocument/2006/relationships/image" Target="../media/image274.jpeg"/><Relationship Id="rId9" Type="http://schemas.openxmlformats.org/officeDocument/2006/relationships/image" Target="../media/image279.png"/><Relationship Id="rId14" Type="http://schemas.openxmlformats.org/officeDocument/2006/relationships/image" Target="../media/image284.jpg"/></Relationships>
</file>

<file path=ppt/slides/_rels/slide127.xml.rels><?xml version="1.0" encoding="UTF-8" standalone="yes"?>
<Relationships xmlns="http://schemas.openxmlformats.org/package/2006/relationships"><Relationship Id="rId2" Type="http://schemas.openxmlformats.org/officeDocument/2006/relationships/image" Target="../media/image290.jpg"/><Relationship Id="rId1" Type="http://schemas.openxmlformats.org/officeDocument/2006/relationships/slideLayout" Target="../slideLayouts/slideLayout4.xml"/></Relationships>
</file>

<file path=ppt/slides/_rels/slide12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2.xml"/></Relationships>
</file>

<file path=ppt/slides/_rels/slide129.xml.rels><?xml version="1.0" encoding="UTF-8" standalone="yes"?>
<Relationships xmlns="http://schemas.openxmlformats.org/package/2006/relationships"><Relationship Id="rId2" Type="http://schemas.openxmlformats.org/officeDocument/2006/relationships/image" Target="../media/image291.png"/><Relationship Id="rId1" Type="http://schemas.openxmlformats.org/officeDocument/2006/relationships/slideLayout" Target="../slideLayouts/slideLayout24.xml"/></Relationships>
</file>

<file path=ppt/slides/_rels/slide130.xml.rels><?xml version="1.0" encoding="UTF-8" standalone="yes"?>
<Relationships xmlns="http://schemas.openxmlformats.org/package/2006/relationships"><Relationship Id="rId3" Type="http://schemas.openxmlformats.org/officeDocument/2006/relationships/image" Target="../media/image292.png"/><Relationship Id="rId2" Type="http://schemas.openxmlformats.org/officeDocument/2006/relationships/notesSlide" Target="../notesSlides/notesSlide39.xml"/><Relationship Id="rId1" Type="http://schemas.openxmlformats.org/officeDocument/2006/relationships/slideLayout" Target="../slideLayouts/slideLayout24.xml"/></Relationships>
</file>

<file path=ppt/slides/_rels/slide131.xml.rels><?xml version="1.0" encoding="UTF-8" standalone="yes"?>
<Relationships xmlns="http://schemas.openxmlformats.org/package/2006/relationships"><Relationship Id="rId3" Type="http://schemas.openxmlformats.org/officeDocument/2006/relationships/image" Target="../media/image293.png"/><Relationship Id="rId2" Type="http://schemas.openxmlformats.org/officeDocument/2006/relationships/notesSlide" Target="../notesSlides/notesSlide40.xml"/><Relationship Id="rId1" Type="http://schemas.openxmlformats.org/officeDocument/2006/relationships/slideLayout" Target="../slideLayouts/slideLayout24.xml"/></Relationships>
</file>

<file path=ppt/slides/_rels/slide132.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3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1143000"/>
            <a:ext cx="7772400" cy="838199"/>
          </a:xfrm>
        </p:spPr>
        <p:txBody>
          <a:bodyPr>
            <a:normAutofit fontScale="90000"/>
          </a:bodyPr>
          <a:lstStyle/>
          <a:p>
            <a:r>
              <a:rPr lang="en-US" dirty="0"/>
              <a:t>Overview of the State’s Coastal Master Plan and its Importance to New Orleans</a:t>
            </a:r>
          </a:p>
        </p:txBody>
      </p:sp>
      <p:sp>
        <p:nvSpPr>
          <p:cNvPr id="3" name="Text Placeholder 2"/>
          <p:cNvSpPr>
            <a:spLocks noGrp="1"/>
          </p:cNvSpPr>
          <p:nvPr>
            <p:ph type="body" idx="1"/>
          </p:nvPr>
        </p:nvSpPr>
        <p:spPr>
          <a:xfrm>
            <a:off x="685800" y="3429000"/>
            <a:ext cx="7772400" cy="457200"/>
          </a:xfrm>
        </p:spPr>
        <p:txBody>
          <a:bodyPr>
            <a:noAutofit/>
          </a:bodyPr>
          <a:lstStyle/>
          <a:p>
            <a:endParaRPr lang="en-US" sz="2400" dirty="0" smtClean="0"/>
          </a:p>
          <a:p>
            <a:endParaRPr lang="en-US" sz="2400" dirty="0"/>
          </a:p>
          <a:p>
            <a:r>
              <a:rPr lang="en-US" sz="2400" dirty="0" smtClean="0"/>
              <a:t>Karim Belhadjali, Coastal Protection and Restoration Authority</a:t>
            </a:r>
            <a:endParaRPr lang="en-US" sz="2400" dirty="0"/>
          </a:p>
        </p:txBody>
      </p:sp>
      <p:sp>
        <p:nvSpPr>
          <p:cNvPr id="4" name="Text Placeholder 3"/>
          <p:cNvSpPr>
            <a:spLocks noGrp="1"/>
          </p:cNvSpPr>
          <p:nvPr>
            <p:ph type="body" sz="quarter" idx="11"/>
          </p:nvPr>
        </p:nvSpPr>
        <p:spPr>
          <a:xfrm>
            <a:off x="1354207" y="6330117"/>
            <a:ext cx="7027793" cy="410655"/>
          </a:xfrm>
        </p:spPr>
        <p:txBody>
          <a:bodyPr>
            <a:normAutofit fontScale="70000" lnSpcReduction="20000"/>
          </a:bodyPr>
          <a:lstStyle/>
          <a:p>
            <a:r>
              <a:rPr lang="en-US" dirty="0" smtClean="0"/>
              <a:t>Feb 25</a:t>
            </a:r>
            <a:r>
              <a:rPr lang="en-US" dirty="0"/>
              <a:t>, </a:t>
            </a:r>
            <a:r>
              <a:rPr lang="en-US" dirty="0" smtClean="0"/>
              <a:t>2015   Gothenburg </a:t>
            </a:r>
            <a:r>
              <a:rPr lang="en-US" dirty="0"/>
              <a:t>– New Orleans City Exchange on Disaster Risk </a:t>
            </a:r>
            <a:r>
              <a:rPr lang="en-US" dirty="0" smtClean="0"/>
              <a:t>Reduction</a:t>
            </a:r>
            <a:endParaRPr lang="en-US" dirty="0"/>
          </a:p>
          <a:p>
            <a:endParaRPr lang="en-US" dirty="0" smtClean="0"/>
          </a:p>
          <a:p>
            <a:endParaRPr lang="en-US" dirty="0"/>
          </a:p>
        </p:txBody>
      </p:sp>
    </p:spTree>
    <p:extLst>
      <p:ext uri="{BB962C8B-B14F-4D97-AF65-F5344CB8AC3E}">
        <p14:creationId xmlns:p14="http://schemas.microsoft.com/office/powerpoint/2010/main" val="4274989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1" name="Rectangle 10"/>
          <p:cNvSpPr/>
          <p:nvPr/>
        </p:nvSpPr>
        <p:spPr>
          <a:xfrm>
            <a:off x="914400" y="1710495"/>
            <a:ext cx="7467600" cy="2241560"/>
          </a:xfrm>
          <a:prstGeom prst="rect">
            <a:avLst/>
          </a:prstGeom>
          <a:solidFill>
            <a:schemeClr val="bg1">
              <a:alpha val="85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57200" y="274638"/>
            <a:ext cx="8229600" cy="944562"/>
          </a:xfrm>
        </p:spPr>
        <p:txBody>
          <a:bodyPr>
            <a:normAutofit fontScale="90000"/>
          </a:bodyPr>
          <a:lstStyle/>
          <a:p>
            <a:r>
              <a:rPr lang="en-US" dirty="0" smtClean="0"/>
              <a:t>Coastal Protection and Restoration Authority</a:t>
            </a:r>
            <a:endParaRPr lang="en-US" dirty="0"/>
          </a:p>
        </p:txBody>
      </p:sp>
      <p:sp>
        <p:nvSpPr>
          <p:cNvPr id="4" name="Slide Number Placeholder 3"/>
          <p:cNvSpPr>
            <a:spLocks noGrp="1"/>
          </p:cNvSpPr>
          <p:nvPr>
            <p:ph type="sldNum" sz="quarter" idx="12"/>
          </p:nvPr>
        </p:nvSpPr>
        <p:spPr/>
        <p:txBody>
          <a:bodyPr/>
          <a:lstStyle/>
          <a:p>
            <a:fld id="{0580405D-A643-224E-BD86-D482C39E2277}" type="slidenum">
              <a:rPr lang="en-US" smtClean="0"/>
              <a:pPr/>
              <a:t>2</a:t>
            </a:fld>
            <a:endParaRPr lang="en-US" dirty="0"/>
          </a:p>
        </p:txBody>
      </p:sp>
      <p:sp>
        <p:nvSpPr>
          <p:cNvPr id="10" name="Rectangle 9"/>
          <p:cNvSpPr/>
          <p:nvPr/>
        </p:nvSpPr>
        <p:spPr>
          <a:xfrm>
            <a:off x="1143000" y="1943767"/>
            <a:ext cx="6972300" cy="1754326"/>
          </a:xfrm>
          <a:prstGeom prst="rect">
            <a:avLst/>
          </a:prstGeom>
        </p:spPr>
        <p:txBody>
          <a:bodyPr wrap="square">
            <a:spAutoFit/>
          </a:bodyPr>
          <a:lstStyle/>
          <a:p>
            <a:r>
              <a:rPr lang="en-US" dirty="0" smtClean="0">
                <a:latin typeface="Georgia" pitchFamily="18" charset="0"/>
              </a:rPr>
              <a:t>Single </a:t>
            </a:r>
            <a:r>
              <a:rPr lang="en-US" dirty="0">
                <a:latin typeface="Georgia" pitchFamily="18" charset="0"/>
              </a:rPr>
              <a:t>state entity with authority to articulate a clear statement of priorities </a:t>
            </a:r>
            <a:r>
              <a:rPr lang="en-US" dirty="0" smtClean="0">
                <a:latin typeface="Georgia" pitchFamily="18" charset="0"/>
              </a:rPr>
              <a:t>to </a:t>
            </a:r>
            <a:r>
              <a:rPr lang="en-US" dirty="0">
                <a:latin typeface="Georgia" pitchFamily="18" charset="0"/>
              </a:rPr>
              <a:t>achieve comprehensive coastal protection for Louisiana</a:t>
            </a:r>
            <a:r>
              <a:rPr lang="en-US" dirty="0" smtClean="0">
                <a:latin typeface="Georgia" pitchFamily="18" charset="0"/>
              </a:rPr>
              <a:t>.</a:t>
            </a:r>
          </a:p>
          <a:p>
            <a:endParaRPr lang="en-US" dirty="0">
              <a:latin typeface="Georgia" pitchFamily="18" charset="0"/>
            </a:endParaRPr>
          </a:p>
          <a:p>
            <a:r>
              <a:rPr lang="en-US" dirty="0" smtClean="0">
                <a:latin typeface="Georgia" pitchFamily="18" charset="0"/>
              </a:rPr>
              <a:t>Mandate </a:t>
            </a:r>
            <a:r>
              <a:rPr lang="en-US" dirty="0">
                <a:latin typeface="Georgia" pitchFamily="18" charset="0"/>
              </a:rPr>
              <a:t>is to develop, implement, and enforce a comprehensive coastal protection and restoration Master Plan.</a:t>
            </a:r>
          </a:p>
        </p:txBody>
      </p:sp>
      <p:pic>
        <p:nvPicPr>
          <p:cNvPr id="12" name="Picture 1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04796" y="5562600"/>
            <a:ext cx="838204" cy="838204"/>
          </a:xfrm>
          <a:prstGeom prst="rect">
            <a:avLst/>
          </a:prstGeom>
        </p:spPr>
      </p:pic>
      <p:sp>
        <p:nvSpPr>
          <p:cNvPr id="3" name="Footer Placeholder 2"/>
          <p:cNvSpPr>
            <a:spLocks noGrp="1"/>
          </p:cNvSpPr>
          <p:nvPr>
            <p:ph type="ftr" sz="quarter" idx="11"/>
          </p:nvPr>
        </p:nvSpPr>
        <p:spPr/>
        <p:txBody>
          <a:bodyPr/>
          <a:lstStyle/>
          <a:p>
            <a:r>
              <a:rPr lang="en-US" smtClean="0"/>
              <a:t>2017 Coastal Master Plan </a:t>
            </a:r>
            <a:endParaRPr lang="en-US" dirty="0"/>
          </a:p>
        </p:txBody>
      </p:sp>
    </p:spTree>
    <p:extLst>
      <p:ext uri="{BB962C8B-B14F-4D97-AF65-F5344CB8AC3E}">
        <p14:creationId xmlns:p14="http://schemas.microsoft.com/office/powerpoint/2010/main" val="35814399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38200" y="3297962"/>
            <a:ext cx="7772400" cy="1470025"/>
          </a:xfrm>
        </p:spPr>
        <p:txBody>
          <a:bodyPr>
            <a:normAutofit/>
          </a:bodyPr>
          <a:lstStyle/>
          <a:p>
            <a:r>
              <a:rPr lang="en-US" sz="4800" dirty="0" smtClean="0"/>
              <a:t>Louisiana’s National Role</a:t>
            </a:r>
            <a:endParaRPr lang="en-US" sz="4800" dirty="0"/>
          </a:p>
        </p:txBody>
      </p:sp>
      <p:sp>
        <p:nvSpPr>
          <p:cNvPr id="3" name="Subtitle 2"/>
          <p:cNvSpPr>
            <a:spLocks noGrp="1"/>
          </p:cNvSpPr>
          <p:nvPr>
            <p:ph type="subTitle" idx="1"/>
          </p:nvPr>
        </p:nvSpPr>
        <p:spPr/>
        <p:txBody>
          <a:bodyPr/>
          <a:lstStyle/>
          <a:p>
            <a:endParaRPr lang="en-US"/>
          </a:p>
        </p:txBody>
      </p:sp>
      <p:sp>
        <p:nvSpPr>
          <p:cNvPr id="4" name="Slide Number Placeholder 3"/>
          <p:cNvSpPr>
            <a:spLocks noGrp="1"/>
          </p:cNvSpPr>
          <p:nvPr>
            <p:ph type="sldNum" sz="quarter" idx="12"/>
          </p:nvPr>
        </p:nvSpPr>
        <p:spPr/>
        <p:txBody>
          <a:bodyPr/>
          <a:lstStyle/>
          <a:p>
            <a:fld id="{0580405D-A643-224E-BD86-D482C39E2277}" type="slidenum">
              <a:rPr lang="en-US" smtClean="0"/>
              <a:pPr/>
              <a:t>3</a:t>
            </a:fld>
            <a:endParaRPr lang="en-US" dirty="0"/>
          </a:p>
        </p:txBody>
      </p:sp>
      <p:sp>
        <p:nvSpPr>
          <p:cNvPr id="5" name="Footer Placeholder 4"/>
          <p:cNvSpPr>
            <a:spLocks noGrp="1"/>
          </p:cNvSpPr>
          <p:nvPr>
            <p:ph type="ftr" sz="quarter" idx="11"/>
          </p:nvPr>
        </p:nvSpPr>
        <p:spPr/>
        <p:txBody>
          <a:bodyPr/>
          <a:lstStyle/>
          <a:p>
            <a:r>
              <a:rPr lang="en-US" smtClean="0"/>
              <a:t>2017 Coastal Master Plan </a:t>
            </a:r>
            <a:endParaRPr lang="en-US" dirty="0"/>
          </a:p>
        </p:txBody>
      </p:sp>
      <p:pic>
        <p:nvPicPr>
          <p:cNvPr id="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505200" y="1143000"/>
            <a:ext cx="2057400" cy="1696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093815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
            <a:ext cx="8229600" cy="1143000"/>
          </a:xfrm>
        </p:spPr>
        <p:txBody>
          <a:bodyPr/>
          <a:lstStyle/>
          <a:p>
            <a:r>
              <a:rPr lang="en-US" dirty="0" smtClean="0"/>
              <a:t>Ports - Cargo</a:t>
            </a:r>
            <a:endParaRPr lang="en-US" dirty="0"/>
          </a:p>
        </p:txBody>
      </p:sp>
      <p:sp>
        <p:nvSpPr>
          <p:cNvPr id="3" name="Content Placeholder 2"/>
          <p:cNvSpPr>
            <a:spLocks noGrp="1"/>
          </p:cNvSpPr>
          <p:nvPr>
            <p:ph idx="1"/>
          </p:nvPr>
        </p:nvSpPr>
        <p:spPr/>
        <p:txBody>
          <a:bodyPr/>
          <a:lstStyle/>
          <a:p>
            <a:endParaRPr lang="en-US"/>
          </a:p>
        </p:txBody>
      </p:sp>
      <p:sp>
        <p:nvSpPr>
          <p:cNvPr id="4" name="Slide Number Placeholder 3"/>
          <p:cNvSpPr>
            <a:spLocks noGrp="1"/>
          </p:cNvSpPr>
          <p:nvPr>
            <p:ph type="sldNum" sz="quarter" idx="12"/>
          </p:nvPr>
        </p:nvSpPr>
        <p:spPr/>
        <p:txBody>
          <a:bodyPr/>
          <a:lstStyle/>
          <a:p>
            <a:fld id="{0580405D-A643-224E-BD86-D482C39E2277}" type="slidenum">
              <a:rPr lang="en-US" smtClean="0"/>
              <a:pPr/>
              <a:t>4</a:t>
            </a:fld>
            <a:endParaRPr lang="en-US" dirty="0"/>
          </a:p>
        </p:txBody>
      </p:sp>
      <p:sp>
        <p:nvSpPr>
          <p:cNvPr id="5" name="Footer Placeholder 4"/>
          <p:cNvSpPr>
            <a:spLocks noGrp="1"/>
          </p:cNvSpPr>
          <p:nvPr>
            <p:ph type="ftr" sz="quarter" idx="11"/>
          </p:nvPr>
        </p:nvSpPr>
        <p:spPr/>
        <p:txBody>
          <a:bodyPr/>
          <a:lstStyle/>
          <a:p>
            <a:r>
              <a:rPr lang="en-US" smtClean="0"/>
              <a:t>2017 Coastal Master Plan </a:t>
            </a:r>
            <a:endParaRPr lang="en-US" dirty="0"/>
          </a:p>
        </p:txBody>
      </p:sp>
      <p:pic>
        <p:nvPicPr>
          <p:cNvPr id="6" name="Picture 2" descr="more boats"/>
          <p:cNvPicPr>
            <a:picLocks noChangeAspect="1" noChangeArrowheads="1"/>
          </p:cNvPicPr>
          <p:nvPr/>
        </p:nvPicPr>
        <p:blipFill rotWithShape="1">
          <a:blip r:embed="rId2" cstate="print">
            <a:lum bright="-26000"/>
          </a:blip>
          <a:srcRect b="8992"/>
          <a:stretch/>
        </p:blipFill>
        <p:spPr bwMode="auto">
          <a:xfrm>
            <a:off x="0" y="1148066"/>
            <a:ext cx="9144000" cy="5176534"/>
          </a:xfrm>
          <a:prstGeom prst="rect">
            <a:avLst/>
          </a:prstGeom>
          <a:noFill/>
          <a:ln w="9525">
            <a:noFill/>
            <a:miter lim="800000"/>
            <a:headEnd/>
            <a:tailEnd/>
          </a:ln>
        </p:spPr>
      </p:pic>
      <p:sp>
        <p:nvSpPr>
          <p:cNvPr id="7" name="Rectangle 3"/>
          <p:cNvSpPr txBox="1">
            <a:spLocks/>
          </p:cNvSpPr>
          <p:nvPr/>
        </p:nvSpPr>
        <p:spPr>
          <a:xfrm>
            <a:off x="228604" y="1325858"/>
            <a:ext cx="8458200" cy="46482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70000"/>
              </a:lnSpc>
              <a:spcBef>
                <a:spcPts val="1200"/>
              </a:spcBef>
              <a:spcAft>
                <a:spcPts val="1200"/>
              </a:spcAft>
              <a:buClr>
                <a:schemeClr val="bg1"/>
              </a:buClr>
            </a:pPr>
            <a:r>
              <a:rPr lang="en-US" b="1" dirty="0" smtClean="0">
                <a:solidFill>
                  <a:schemeClr val="bg1"/>
                </a:solidFill>
                <a:latin typeface="Times New Roman" pitchFamily="18" charset="0"/>
                <a:cs typeface="Times New Roman" pitchFamily="18" charset="0"/>
              </a:rPr>
              <a:t>Top tonnage port in the nation</a:t>
            </a:r>
          </a:p>
          <a:p>
            <a:pPr>
              <a:lnSpc>
                <a:spcPct val="70000"/>
              </a:lnSpc>
              <a:spcBef>
                <a:spcPts val="1200"/>
              </a:spcBef>
              <a:spcAft>
                <a:spcPts val="1200"/>
              </a:spcAft>
              <a:buClr>
                <a:schemeClr val="bg1"/>
              </a:buClr>
            </a:pPr>
            <a:r>
              <a:rPr lang="en-US" b="1" dirty="0" smtClean="0">
                <a:solidFill>
                  <a:schemeClr val="bg1"/>
                </a:solidFill>
                <a:latin typeface="Times New Roman" pitchFamily="18" charset="0"/>
                <a:cs typeface="Times New Roman" pitchFamily="18" charset="0"/>
              </a:rPr>
              <a:t>Five of the top 15 tonnage ports in the US</a:t>
            </a:r>
          </a:p>
          <a:p>
            <a:pPr>
              <a:lnSpc>
                <a:spcPct val="70000"/>
              </a:lnSpc>
              <a:spcBef>
                <a:spcPts val="1200"/>
              </a:spcBef>
              <a:spcAft>
                <a:spcPts val="1200"/>
              </a:spcAft>
              <a:buClr>
                <a:schemeClr val="bg1"/>
              </a:buClr>
            </a:pPr>
            <a:r>
              <a:rPr lang="en-US" b="1" dirty="0" smtClean="0">
                <a:solidFill>
                  <a:schemeClr val="bg1"/>
                </a:solidFill>
                <a:latin typeface="Times New Roman" pitchFamily="18" charset="0"/>
                <a:cs typeface="Times New Roman" pitchFamily="18" charset="0"/>
              </a:rPr>
              <a:t>One of the largest cargo port complexes in the world</a:t>
            </a:r>
          </a:p>
          <a:p>
            <a:pPr>
              <a:lnSpc>
                <a:spcPct val="70000"/>
              </a:lnSpc>
              <a:spcBef>
                <a:spcPts val="1200"/>
              </a:spcBef>
              <a:spcAft>
                <a:spcPts val="1200"/>
              </a:spcAft>
              <a:buClr>
                <a:schemeClr val="bg1"/>
              </a:buClr>
            </a:pPr>
            <a:r>
              <a:rPr lang="en-US" b="1" dirty="0" smtClean="0">
                <a:solidFill>
                  <a:schemeClr val="bg1"/>
                </a:solidFill>
                <a:latin typeface="Times New Roman" pitchFamily="18" charset="0"/>
                <a:cs typeface="Times New Roman" pitchFamily="18" charset="0"/>
              </a:rPr>
              <a:t>19 percent of all domestic waterborne commerce</a:t>
            </a:r>
          </a:p>
          <a:p>
            <a:pPr>
              <a:lnSpc>
                <a:spcPct val="70000"/>
              </a:lnSpc>
              <a:spcBef>
                <a:spcPts val="1200"/>
              </a:spcBef>
              <a:spcAft>
                <a:spcPts val="1200"/>
              </a:spcAft>
              <a:buClr>
                <a:schemeClr val="bg1"/>
              </a:buClr>
            </a:pPr>
            <a:r>
              <a:rPr lang="en-US" b="1" dirty="0" smtClean="0">
                <a:solidFill>
                  <a:schemeClr val="bg1"/>
                </a:solidFill>
                <a:latin typeface="Times New Roman" pitchFamily="18" charset="0"/>
                <a:cs typeface="Times New Roman" pitchFamily="18" charset="0"/>
              </a:rPr>
              <a:t>Over 30 states depend upon Louisiana’s ports for imports and exports…..</a:t>
            </a:r>
          </a:p>
        </p:txBody>
      </p:sp>
    </p:spTree>
    <p:extLst>
      <p:ext uri="{BB962C8B-B14F-4D97-AF65-F5344CB8AC3E}">
        <p14:creationId xmlns:p14="http://schemas.microsoft.com/office/powerpoint/2010/main" val="18408035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1" name="TextBox 8"/>
          <p:cNvSpPr txBox="1">
            <a:spLocks noChangeArrowheads="1"/>
          </p:cNvSpPr>
          <p:nvPr/>
        </p:nvSpPr>
        <p:spPr bwMode="auto">
          <a:xfrm>
            <a:off x="-1292" y="0"/>
            <a:ext cx="7526337"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Calibri" pitchFamily="34" charset="0"/>
              </a:defRPr>
            </a:lvl1pPr>
            <a:lvl2pPr marL="742950" indent="-285750" eaLnBrk="0" hangingPunct="0">
              <a:defRPr>
                <a:solidFill>
                  <a:schemeClr val="tx1"/>
                </a:solidFill>
                <a:latin typeface="Calibri" pitchFamily="34" charset="0"/>
              </a:defRPr>
            </a:lvl2pPr>
            <a:lvl3pPr marL="1143000" indent="-228600" eaLnBrk="0" hangingPunct="0">
              <a:defRPr>
                <a:solidFill>
                  <a:schemeClr val="tx1"/>
                </a:solidFill>
                <a:latin typeface="Calibri" pitchFamily="34" charset="0"/>
              </a:defRPr>
            </a:lvl3pPr>
            <a:lvl4pPr marL="1600200" indent="-228600" eaLnBrk="0" hangingPunct="0">
              <a:defRPr>
                <a:solidFill>
                  <a:schemeClr val="tx1"/>
                </a:solidFill>
                <a:latin typeface="Calibri" pitchFamily="34" charset="0"/>
              </a:defRPr>
            </a:lvl4pPr>
            <a:lvl5pPr marL="2057400" indent="-228600" eaLnBrk="0" hangingPunct="0">
              <a:defRPr>
                <a:solidFill>
                  <a:schemeClr val="tx1"/>
                </a:solidFill>
                <a:latin typeface="Calibri" pitchFamily="34" charset="0"/>
              </a:defRPr>
            </a:lvl5pPr>
            <a:lvl6pPr marL="2514600" indent="-228600" eaLnBrk="0" fontAlgn="base" hangingPunct="0">
              <a:spcBef>
                <a:spcPct val="0"/>
              </a:spcBef>
              <a:spcAft>
                <a:spcPct val="0"/>
              </a:spcAft>
              <a:defRPr>
                <a:solidFill>
                  <a:schemeClr val="tx1"/>
                </a:solidFill>
                <a:latin typeface="Calibri" pitchFamily="34" charset="0"/>
              </a:defRPr>
            </a:lvl6pPr>
            <a:lvl7pPr marL="2971800" indent="-228600" eaLnBrk="0" fontAlgn="base" hangingPunct="0">
              <a:spcBef>
                <a:spcPct val="0"/>
              </a:spcBef>
              <a:spcAft>
                <a:spcPct val="0"/>
              </a:spcAft>
              <a:defRPr>
                <a:solidFill>
                  <a:schemeClr val="tx1"/>
                </a:solidFill>
                <a:latin typeface="Calibri" pitchFamily="34" charset="0"/>
              </a:defRPr>
            </a:lvl7pPr>
            <a:lvl8pPr marL="3429000" indent="-228600" eaLnBrk="0" fontAlgn="base" hangingPunct="0">
              <a:spcBef>
                <a:spcPct val="0"/>
              </a:spcBef>
              <a:spcAft>
                <a:spcPct val="0"/>
              </a:spcAft>
              <a:defRPr>
                <a:solidFill>
                  <a:schemeClr val="tx1"/>
                </a:solidFill>
                <a:latin typeface="Calibri" pitchFamily="34" charset="0"/>
              </a:defRPr>
            </a:lvl8pPr>
            <a:lvl9pPr marL="3886200" indent="-228600" eaLnBrk="0" fontAlgn="base" hangingPunct="0">
              <a:spcBef>
                <a:spcPct val="0"/>
              </a:spcBef>
              <a:spcAft>
                <a:spcPct val="0"/>
              </a:spcAft>
              <a:defRPr>
                <a:solidFill>
                  <a:schemeClr val="tx1"/>
                </a:solidFill>
                <a:latin typeface="Calibri" pitchFamily="34" charset="0"/>
              </a:defRPr>
            </a:lvl9pPr>
          </a:lstStyle>
          <a:p>
            <a:pPr eaLnBrk="1" fontAlgn="base" hangingPunct="1">
              <a:spcBef>
                <a:spcPct val="0"/>
              </a:spcBef>
              <a:spcAft>
                <a:spcPct val="0"/>
              </a:spcAft>
            </a:pPr>
            <a:r>
              <a:rPr lang="en-US" sz="3200" b="1" dirty="0" smtClean="0">
                <a:solidFill>
                  <a:prstClr val="black"/>
                </a:solidFill>
                <a:latin typeface="+mj-lt"/>
                <a:cs typeface="Arial" charset="0"/>
              </a:rPr>
              <a:t>Annual Tons of Freight by Water</a:t>
            </a:r>
            <a:endParaRPr lang="en-US" sz="3200" b="1" dirty="0">
              <a:solidFill>
                <a:prstClr val="black"/>
              </a:solidFill>
              <a:latin typeface="+mj-lt"/>
              <a:cs typeface="Arial" charset="0"/>
            </a:endParaRPr>
          </a:p>
        </p:txBody>
      </p:sp>
      <p:pic>
        <p:nvPicPr>
          <p:cNvPr id="6" name="Picture 8"/>
          <p:cNvPicPr>
            <a:picLocks noChangeAspect="1" noChangeArrowheads="1"/>
          </p:cNvPicPr>
          <p:nvPr/>
        </p:nvPicPr>
        <p:blipFill rotWithShape="1">
          <a:blip r:embed="rId3" cstate="print"/>
          <a:srcRect t="3048" b="3510"/>
          <a:stretch/>
        </p:blipFill>
        <p:spPr bwMode="auto">
          <a:xfrm>
            <a:off x="381000" y="533400"/>
            <a:ext cx="8589438" cy="5714160"/>
          </a:xfrm>
          <a:prstGeom prst="rect">
            <a:avLst/>
          </a:prstGeom>
          <a:noFill/>
          <a:ln w="9525">
            <a:noFill/>
            <a:miter lim="800000"/>
            <a:headEnd/>
            <a:tailEnd/>
          </a:ln>
        </p:spPr>
      </p:pic>
      <p:sp>
        <p:nvSpPr>
          <p:cNvPr id="2" name="Footer Placeholder 1"/>
          <p:cNvSpPr>
            <a:spLocks noGrp="1"/>
          </p:cNvSpPr>
          <p:nvPr>
            <p:ph type="ftr" sz="quarter" idx="11"/>
          </p:nvPr>
        </p:nvSpPr>
        <p:spPr/>
        <p:txBody>
          <a:bodyPr/>
          <a:lstStyle/>
          <a:p>
            <a:r>
              <a:rPr lang="en-US" smtClean="0"/>
              <a:t>2017 Coastal Master Plan </a:t>
            </a:r>
            <a:endParaRPr lang="en-US" dirty="0"/>
          </a:p>
        </p:txBody>
      </p:sp>
      <p:sp>
        <p:nvSpPr>
          <p:cNvPr id="3" name="Slide Number Placeholder 2"/>
          <p:cNvSpPr>
            <a:spLocks noGrp="1"/>
          </p:cNvSpPr>
          <p:nvPr>
            <p:ph type="sldNum" sz="quarter" idx="12"/>
          </p:nvPr>
        </p:nvSpPr>
        <p:spPr/>
        <p:txBody>
          <a:bodyPr/>
          <a:lstStyle/>
          <a:p>
            <a:fld id="{0580405D-A643-224E-BD86-D482C39E2277}" type="slidenum">
              <a:rPr lang="en-US" smtClean="0"/>
              <a:pPr/>
              <a:t>5</a:t>
            </a:fld>
            <a:endParaRPr lang="en-US" dirty="0"/>
          </a:p>
        </p:txBody>
      </p:sp>
    </p:spTree>
    <p:extLst>
      <p:ext uri="{BB962C8B-B14F-4D97-AF65-F5344CB8AC3E}">
        <p14:creationId xmlns:p14="http://schemas.microsoft.com/office/powerpoint/2010/main" val="2572997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9441" name="Footer Placeholder 2"/>
          <p:cNvSpPr>
            <a:spLocks noGrp="1"/>
          </p:cNvSpPr>
          <p:nvPr>
            <p:ph type="ftr" sz="quarter" idx="4294967295"/>
          </p:nvPr>
        </p:nvSpPr>
        <p:spPr bwMode="auto">
          <a:xfrm>
            <a:off x="2590806" y="6245225"/>
            <a:ext cx="4114800" cy="476250"/>
          </a:xfrm>
          <a:prstGeom prst="rect">
            <a:avLst/>
          </a:prstGeom>
          <a:noFill/>
          <a:ln>
            <a:miter lim="800000"/>
            <a:headEnd/>
            <a:tailEnd/>
          </a:ln>
        </p:spPr>
        <p:txBody>
          <a:bodyPr wrap="square" numCol="1" anchor="t" anchorCtr="0" compatLnSpc="1">
            <a:prstTxWarp prst="textNoShape">
              <a:avLst/>
            </a:prstTxWarp>
          </a:bodyPr>
          <a:lstStyle/>
          <a:p>
            <a:pPr fontAlgn="base">
              <a:spcBef>
                <a:spcPct val="0"/>
              </a:spcBef>
              <a:spcAft>
                <a:spcPct val="0"/>
              </a:spcAft>
            </a:pPr>
            <a:r>
              <a:rPr lang="en-US" sz="1800" smtClean="0">
                <a:solidFill>
                  <a:prstClr val="black"/>
                </a:solidFill>
                <a:latin typeface="Times" pitchFamily="18" charset="0"/>
                <a:ea typeface="ＭＳ Ｐゴシック"/>
                <a:cs typeface="ＭＳ Ｐゴシック"/>
              </a:rPr>
              <a:t>2017 Coastal Master Plan </a:t>
            </a:r>
          </a:p>
        </p:txBody>
      </p:sp>
      <p:pic>
        <p:nvPicPr>
          <p:cNvPr id="189442" name="Picture 2" descr="U.S. map showing 1998 total domestic freight flows by truck, with more than 9 million tons shown flowing from the New York region to each of the following states: New York State, Massachusetts, Connecticut, Rhode Island, Pennsylvania, Ohio, New Jersey, Maryland, and Delaware. Network flows by truck also are shown in all 48 contiguous states, with most commodity flows by truck on highways in New York State, Massachusetts, Connecticut, Rhode Island, Pennsylvania, Ohio, and New Jersey and some in Illinois and Virginia."/>
          <p:cNvPicPr>
            <a:picLocks noChangeAspect="1" noChangeArrowheads="1"/>
          </p:cNvPicPr>
          <p:nvPr/>
        </p:nvPicPr>
        <p:blipFill>
          <a:blip r:embed="rId3" cstate="print"/>
          <a:srcRect/>
          <a:stretch>
            <a:fillRect/>
          </a:stretch>
        </p:blipFill>
        <p:spPr bwMode="auto">
          <a:xfrm>
            <a:off x="0" y="11116"/>
            <a:ext cx="9144000" cy="6835775"/>
          </a:xfrm>
          <a:prstGeom prst="rect">
            <a:avLst/>
          </a:prstGeom>
          <a:noFill/>
          <a:ln w="9525">
            <a:noFill/>
            <a:miter lim="800000"/>
            <a:headEnd/>
            <a:tailEnd/>
          </a:ln>
        </p:spPr>
      </p:pic>
      <p:sp>
        <p:nvSpPr>
          <p:cNvPr id="2" name="Slide Number Placeholder 1"/>
          <p:cNvSpPr>
            <a:spLocks noGrp="1"/>
          </p:cNvSpPr>
          <p:nvPr>
            <p:ph type="sldNum" sz="quarter" idx="12"/>
          </p:nvPr>
        </p:nvSpPr>
        <p:spPr/>
        <p:txBody>
          <a:bodyPr/>
          <a:lstStyle/>
          <a:p>
            <a:fld id="{0580405D-A643-224E-BD86-D482C39E2277}" type="slidenum">
              <a:rPr lang="en-US" smtClean="0"/>
              <a:pPr/>
              <a:t>6</a:t>
            </a:fld>
            <a:endParaRPr lang="en-US" dirty="0"/>
          </a:p>
        </p:txBody>
      </p:sp>
    </p:spTree>
    <p:extLst>
      <p:ext uri="{BB962C8B-B14F-4D97-AF65-F5344CB8AC3E}">
        <p14:creationId xmlns:p14="http://schemas.microsoft.com/office/powerpoint/2010/main" val="419959651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1489" name="Footer Placeholder 2"/>
          <p:cNvSpPr>
            <a:spLocks noGrp="1"/>
          </p:cNvSpPr>
          <p:nvPr>
            <p:ph type="ftr" sz="quarter" idx="4294967295"/>
          </p:nvPr>
        </p:nvSpPr>
        <p:spPr bwMode="auto">
          <a:xfrm>
            <a:off x="2590806" y="6245225"/>
            <a:ext cx="4114800" cy="476250"/>
          </a:xfrm>
          <a:prstGeom prst="rect">
            <a:avLst/>
          </a:prstGeom>
          <a:noFill/>
          <a:ln>
            <a:miter lim="800000"/>
            <a:headEnd/>
            <a:tailEnd/>
          </a:ln>
        </p:spPr>
        <p:txBody>
          <a:bodyPr wrap="square" numCol="1" anchor="t" anchorCtr="0" compatLnSpc="1">
            <a:prstTxWarp prst="textNoShape">
              <a:avLst/>
            </a:prstTxWarp>
          </a:bodyPr>
          <a:lstStyle/>
          <a:p>
            <a:pPr fontAlgn="base">
              <a:spcBef>
                <a:spcPct val="0"/>
              </a:spcBef>
              <a:spcAft>
                <a:spcPct val="0"/>
              </a:spcAft>
            </a:pPr>
            <a:r>
              <a:rPr lang="en-US" sz="1800" smtClean="0">
                <a:solidFill>
                  <a:prstClr val="black"/>
                </a:solidFill>
                <a:latin typeface="Times" pitchFamily="18" charset="0"/>
                <a:ea typeface="ＭＳ Ｐゴシック"/>
                <a:cs typeface="ＭＳ Ｐゴシック"/>
              </a:rPr>
              <a:t>2017 Coastal Master Plan </a:t>
            </a:r>
          </a:p>
        </p:txBody>
      </p:sp>
      <p:pic>
        <p:nvPicPr>
          <p:cNvPr id="191490" name="Picture 2" descr="U.S. map showing 1998 total domestic freight flows by truck, with more than 9 million tons shown flowing from the Los Angeles region to each of the following states: California and Nevada. Between 3 and 9 million tons flow from Los Angeles to Washington, Oregon, Nevada, Arizona, Texas, Illinois, and Ohio. Network flows by truck also are shown in all 48 contiguous states, with most of the commodity flows by truck on highways in California and some in Oklahoma and Iowa."/>
          <p:cNvPicPr>
            <a:picLocks noChangeAspect="1" noChangeArrowheads="1"/>
          </p:cNvPicPr>
          <p:nvPr/>
        </p:nvPicPr>
        <p:blipFill>
          <a:blip r:embed="rId3" cstate="print"/>
          <a:srcRect/>
          <a:stretch>
            <a:fillRect/>
          </a:stretch>
        </p:blipFill>
        <p:spPr bwMode="auto">
          <a:xfrm>
            <a:off x="0" y="0"/>
            <a:ext cx="9144000" cy="6846888"/>
          </a:xfrm>
          <a:prstGeom prst="rect">
            <a:avLst/>
          </a:prstGeom>
          <a:noFill/>
          <a:ln w="9525">
            <a:noFill/>
            <a:miter lim="800000"/>
            <a:headEnd/>
            <a:tailEnd/>
          </a:ln>
        </p:spPr>
      </p:pic>
      <p:sp>
        <p:nvSpPr>
          <p:cNvPr id="2" name="Slide Number Placeholder 1"/>
          <p:cNvSpPr>
            <a:spLocks noGrp="1"/>
          </p:cNvSpPr>
          <p:nvPr>
            <p:ph type="sldNum" sz="quarter" idx="12"/>
          </p:nvPr>
        </p:nvSpPr>
        <p:spPr/>
        <p:txBody>
          <a:bodyPr/>
          <a:lstStyle/>
          <a:p>
            <a:fld id="{0580405D-A643-224E-BD86-D482C39E2277}" type="slidenum">
              <a:rPr lang="en-US" smtClean="0"/>
              <a:pPr/>
              <a:t>7</a:t>
            </a:fld>
            <a:endParaRPr lang="en-US" dirty="0"/>
          </a:p>
        </p:txBody>
      </p:sp>
    </p:spTree>
    <p:extLst>
      <p:ext uri="{BB962C8B-B14F-4D97-AF65-F5344CB8AC3E}">
        <p14:creationId xmlns:p14="http://schemas.microsoft.com/office/powerpoint/2010/main" val="63300821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3537" name="Footer Placeholder 2"/>
          <p:cNvSpPr>
            <a:spLocks noGrp="1"/>
          </p:cNvSpPr>
          <p:nvPr>
            <p:ph type="ftr" sz="quarter" idx="4294967295"/>
          </p:nvPr>
        </p:nvSpPr>
        <p:spPr bwMode="auto">
          <a:xfrm>
            <a:off x="2590806" y="6245225"/>
            <a:ext cx="4114800" cy="476250"/>
          </a:xfrm>
          <a:prstGeom prst="rect">
            <a:avLst/>
          </a:prstGeom>
          <a:noFill/>
          <a:ln>
            <a:miter lim="800000"/>
            <a:headEnd/>
            <a:tailEnd/>
          </a:ln>
        </p:spPr>
        <p:txBody>
          <a:bodyPr wrap="square" numCol="1" anchor="t" anchorCtr="0" compatLnSpc="1">
            <a:prstTxWarp prst="textNoShape">
              <a:avLst/>
            </a:prstTxWarp>
          </a:bodyPr>
          <a:lstStyle/>
          <a:p>
            <a:pPr fontAlgn="base">
              <a:spcBef>
                <a:spcPct val="0"/>
              </a:spcBef>
              <a:spcAft>
                <a:spcPct val="0"/>
              </a:spcAft>
            </a:pPr>
            <a:r>
              <a:rPr lang="en-US" sz="1800" smtClean="0">
                <a:solidFill>
                  <a:prstClr val="black"/>
                </a:solidFill>
                <a:latin typeface="Times" pitchFamily="18" charset="0"/>
                <a:ea typeface="ＭＳ Ｐゴシック"/>
                <a:cs typeface="ＭＳ Ｐゴシック"/>
              </a:rPr>
              <a:t>2017 Coastal Master Plan </a:t>
            </a:r>
          </a:p>
        </p:txBody>
      </p:sp>
      <p:pic>
        <p:nvPicPr>
          <p:cNvPr id="193538" name="Picture 2" descr="U.S. map showing 1998 total domestic freight flows by truck, with more than 9 million tons shown flowing from the Houston region to each of the following states: Texas and Louisiana. Between 3 and 9 million tons flow from Houston to each of the following states: California, New Mexico, Oklahoma, Arkansas, Missouri, Illinois, Ohio, Tennessee, Mississippi, Alabama, Georgia, and Florida. Network flows by truck also are shown in all 48 contiguous states, with most of the commodity flows by truck on highways in Texas, Louisiana, Arkansas, Mississippi, and Alabama."/>
          <p:cNvPicPr>
            <a:picLocks noChangeAspect="1" noChangeArrowheads="1"/>
          </p:cNvPicPr>
          <p:nvPr/>
        </p:nvPicPr>
        <p:blipFill>
          <a:blip r:embed="rId3" cstate="print"/>
          <a:srcRect/>
          <a:stretch>
            <a:fillRect/>
          </a:stretch>
        </p:blipFill>
        <p:spPr bwMode="auto">
          <a:xfrm>
            <a:off x="0" y="0"/>
            <a:ext cx="9144000" cy="6858000"/>
          </a:xfrm>
          <a:prstGeom prst="rect">
            <a:avLst/>
          </a:prstGeom>
          <a:noFill/>
          <a:ln w="9525">
            <a:noFill/>
            <a:miter lim="800000"/>
            <a:headEnd/>
            <a:tailEnd/>
          </a:ln>
        </p:spPr>
      </p:pic>
      <p:sp>
        <p:nvSpPr>
          <p:cNvPr id="2" name="Slide Number Placeholder 1"/>
          <p:cNvSpPr>
            <a:spLocks noGrp="1"/>
          </p:cNvSpPr>
          <p:nvPr>
            <p:ph type="sldNum" sz="quarter" idx="12"/>
          </p:nvPr>
        </p:nvSpPr>
        <p:spPr/>
        <p:txBody>
          <a:bodyPr/>
          <a:lstStyle/>
          <a:p>
            <a:fld id="{0580405D-A643-224E-BD86-D482C39E2277}" type="slidenum">
              <a:rPr lang="en-US" smtClean="0"/>
              <a:pPr/>
              <a:t>8</a:t>
            </a:fld>
            <a:endParaRPr lang="en-US" dirty="0"/>
          </a:p>
        </p:txBody>
      </p:sp>
    </p:spTree>
    <p:extLst>
      <p:ext uri="{BB962C8B-B14F-4D97-AF65-F5344CB8AC3E}">
        <p14:creationId xmlns:p14="http://schemas.microsoft.com/office/powerpoint/2010/main" val="197497835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85" name="Footer Placeholder 2"/>
          <p:cNvSpPr>
            <a:spLocks noGrp="1"/>
          </p:cNvSpPr>
          <p:nvPr>
            <p:ph type="ftr" sz="quarter" idx="4294967295"/>
          </p:nvPr>
        </p:nvSpPr>
        <p:spPr bwMode="auto">
          <a:xfrm>
            <a:off x="2590806" y="6245225"/>
            <a:ext cx="4114800" cy="476250"/>
          </a:xfrm>
          <a:prstGeom prst="rect">
            <a:avLst/>
          </a:prstGeom>
          <a:noFill/>
          <a:ln>
            <a:miter lim="800000"/>
            <a:headEnd/>
            <a:tailEnd/>
          </a:ln>
        </p:spPr>
        <p:txBody>
          <a:bodyPr wrap="square" numCol="1" anchor="t" anchorCtr="0" compatLnSpc="1">
            <a:prstTxWarp prst="textNoShape">
              <a:avLst/>
            </a:prstTxWarp>
          </a:bodyPr>
          <a:lstStyle/>
          <a:p>
            <a:pPr fontAlgn="base">
              <a:spcBef>
                <a:spcPct val="0"/>
              </a:spcBef>
              <a:spcAft>
                <a:spcPct val="0"/>
              </a:spcAft>
            </a:pPr>
            <a:r>
              <a:rPr lang="en-US" sz="1800" smtClean="0">
                <a:solidFill>
                  <a:prstClr val="black"/>
                </a:solidFill>
                <a:latin typeface="Times" pitchFamily="18" charset="0"/>
                <a:ea typeface="ＭＳ Ｐゴシック"/>
                <a:cs typeface="ＭＳ Ｐゴシック"/>
              </a:rPr>
              <a:t>2017 Coastal Master Plan </a:t>
            </a:r>
          </a:p>
        </p:txBody>
      </p:sp>
      <p:pic>
        <p:nvPicPr>
          <p:cNvPr id="195586" name="Picture 2"/>
          <p:cNvPicPr>
            <a:picLocks noChangeAspect="1" noChangeArrowheads="1"/>
          </p:cNvPicPr>
          <p:nvPr/>
        </p:nvPicPr>
        <p:blipFill>
          <a:blip r:embed="rId3" cstate="print"/>
          <a:srcRect/>
          <a:stretch>
            <a:fillRect/>
          </a:stretch>
        </p:blipFill>
        <p:spPr bwMode="auto">
          <a:xfrm>
            <a:off x="0" y="-69850"/>
            <a:ext cx="9144000" cy="6997700"/>
          </a:xfrm>
          <a:prstGeom prst="rect">
            <a:avLst/>
          </a:prstGeom>
          <a:noFill/>
          <a:ln w="9525">
            <a:noFill/>
            <a:miter lim="800000"/>
            <a:headEnd/>
            <a:tailEnd/>
          </a:ln>
        </p:spPr>
      </p:pic>
      <p:sp>
        <p:nvSpPr>
          <p:cNvPr id="2" name="Slide Number Placeholder 1"/>
          <p:cNvSpPr>
            <a:spLocks noGrp="1"/>
          </p:cNvSpPr>
          <p:nvPr>
            <p:ph type="sldNum" sz="quarter" idx="12"/>
          </p:nvPr>
        </p:nvSpPr>
        <p:spPr/>
        <p:txBody>
          <a:bodyPr/>
          <a:lstStyle/>
          <a:p>
            <a:fld id="{0580405D-A643-224E-BD86-D482C39E2277}" type="slidenum">
              <a:rPr lang="en-US" smtClean="0"/>
              <a:pPr/>
              <a:t>9</a:t>
            </a:fld>
            <a:endParaRPr lang="en-US" dirty="0"/>
          </a:p>
        </p:txBody>
      </p:sp>
    </p:spTree>
    <p:extLst>
      <p:ext uri="{BB962C8B-B14F-4D97-AF65-F5344CB8AC3E}">
        <p14:creationId xmlns:p14="http://schemas.microsoft.com/office/powerpoint/2010/main" val="58997062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7633" name="Footer Placeholder 2"/>
          <p:cNvSpPr>
            <a:spLocks noGrp="1"/>
          </p:cNvSpPr>
          <p:nvPr>
            <p:ph type="ftr" sz="quarter" idx="4294967295"/>
          </p:nvPr>
        </p:nvSpPr>
        <p:spPr bwMode="auto">
          <a:xfrm>
            <a:off x="2590806" y="6245225"/>
            <a:ext cx="4114800" cy="476250"/>
          </a:xfrm>
          <a:prstGeom prst="rect">
            <a:avLst/>
          </a:prstGeom>
          <a:noFill/>
          <a:ln>
            <a:miter lim="800000"/>
            <a:headEnd/>
            <a:tailEnd/>
          </a:ln>
        </p:spPr>
        <p:txBody>
          <a:bodyPr wrap="square" numCol="1" anchor="t" anchorCtr="0" compatLnSpc="1">
            <a:prstTxWarp prst="textNoShape">
              <a:avLst/>
            </a:prstTxWarp>
          </a:bodyPr>
          <a:lstStyle/>
          <a:p>
            <a:pPr fontAlgn="base">
              <a:spcBef>
                <a:spcPct val="0"/>
              </a:spcBef>
              <a:spcAft>
                <a:spcPct val="0"/>
              </a:spcAft>
            </a:pPr>
            <a:r>
              <a:rPr lang="en-US" sz="1800" smtClean="0">
                <a:solidFill>
                  <a:prstClr val="black"/>
                </a:solidFill>
                <a:latin typeface="Times" pitchFamily="18" charset="0"/>
                <a:ea typeface="ＭＳ Ｐゴシック"/>
                <a:cs typeface="ＭＳ Ｐゴシック"/>
              </a:rPr>
              <a:t>2017 Coastal Master Plan </a:t>
            </a:r>
          </a:p>
        </p:txBody>
      </p:sp>
      <p:pic>
        <p:nvPicPr>
          <p:cNvPr id="197634" name="Picture 2"/>
          <p:cNvPicPr>
            <a:picLocks noChangeAspect="1" noChangeArrowheads="1"/>
          </p:cNvPicPr>
          <p:nvPr/>
        </p:nvPicPr>
        <p:blipFill>
          <a:blip r:embed="rId3" cstate="print"/>
          <a:srcRect/>
          <a:stretch>
            <a:fillRect/>
          </a:stretch>
        </p:blipFill>
        <p:spPr bwMode="auto">
          <a:xfrm>
            <a:off x="0" y="-52388"/>
            <a:ext cx="9144000" cy="6964363"/>
          </a:xfrm>
          <a:prstGeom prst="rect">
            <a:avLst/>
          </a:prstGeom>
          <a:noFill/>
          <a:ln w="9525">
            <a:noFill/>
            <a:miter lim="800000"/>
            <a:headEnd/>
            <a:tailEnd/>
          </a:ln>
        </p:spPr>
      </p:pic>
      <p:sp>
        <p:nvSpPr>
          <p:cNvPr id="2" name="Slide Number Placeholder 1"/>
          <p:cNvSpPr>
            <a:spLocks noGrp="1"/>
          </p:cNvSpPr>
          <p:nvPr>
            <p:ph type="sldNum" sz="quarter" idx="12"/>
          </p:nvPr>
        </p:nvSpPr>
        <p:spPr/>
        <p:txBody>
          <a:bodyPr/>
          <a:lstStyle/>
          <a:p>
            <a:fld id="{0580405D-A643-224E-BD86-D482C39E2277}" type="slidenum">
              <a:rPr lang="en-US" smtClean="0"/>
              <a:pPr/>
              <a:t>10</a:t>
            </a:fld>
            <a:endParaRPr lang="en-US" dirty="0"/>
          </a:p>
        </p:txBody>
      </p:sp>
    </p:spTree>
    <p:extLst>
      <p:ext uri="{BB962C8B-B14F-4D97-AF65-F5344CB8AC3E}">
        <p14:creationId xmlns:p14="http://schemas.microsoft.com/office/powerpoint/2010/main" val="145857980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1143000"/>
          </a:xfrm>
        </p:spPr>
        <p:txBody>
          <a:bodyPr/>
          <a:lstStyle/>
          <a:p>
            <a:r>
              <a:rPr lang="en-US" dirty="0" smtClean="0"/>
              <a:t>Seafood and Wildlife</a:t>
            </a:r>
            <a:endParaRPr lang="en-US" dirty="0"/>
          </a:p>
        </p:txBody>
      </p:sp>
      <p:sp>
        <p:nvSpPr>
          <p:cNvPr id="3" name="Content Placeholder 2"/>
          <p:cNvSpPr>
            <a:spLocks noGrp="1"/>
          </p:cNvSpPr>
          <p:nvPr>
            <p:ph idx="1"/>
          </p:nvPr>
        </p:nvSpPr>
        <p:spPr/>
        <p:txBody>
          <a:bodyPr/>
          <a:lstStyle/>
          <a:p>
            <a:endParaRPr lang="en-US"/>
          </a:p>
        </p:txBody>
      </p:sp>
      <p:sp>
        <p:nvSpPr>
          <p:cNvPr id="4" name="Slide Number Placeholder 3"/>
          <p:cNvSpPr>
            <a:spLocks noGrp="1"/>
          </p:cNvSpPr>
          <p:nvPr>
            <p:ph type="sldNum" sz="quarter" idx="12"/>
          </p:nvPr>
        </p:nvSpPr>
        <p:spPr/>
        <p:txBody>
          <a:bodyPr/>
          <a:lstStyle/>
          <a:p>
            <a:fld id="{0580405D-A643-224E-BD86-D482C39E2277}" type="slidenum">
              <a:rPr lang="en-US" smtClean="0"/>
              <a:pPr/>
              <a:t>11</a:t>
            </a:fld>
            <a:endParaRPr lang="en-US" dirty="0"/>
          </a:p>
        </p:txBody>
      </p:sp>
      <p:sp>
        <p:nvSpPr>
          <p:cNvPr id="5" name="Footer Placeholder 4"/>
          <p:cNvSpPr>
            <a:spLocks noGrp="1"/>
          </p:cNvSpPr>
          <p:nvPr>
            <p:ph type="ftr" sz="quarter" idx="11"/>
          </p:nvPr>
        </p:nvSpPr>
        <p:spPr/>
        <p:txBody>
          <a:bodyPr/>
          <a:lstStyle/>
          <a:p>
            <a:r>
              <a:rPr lang="en-US" smtClean="0"/>
              <a:t>2017 Coastal Master Plan </a:t>
            </a:r>
            <a:endParaRPr lang="en-US" dirty="0"/>
          </a:p>
        </p:txBody>
      </p:sp>
      <p:pic>
        <p:nvPicPr>
          <p:cNvPr id="6" name="Picture 2" descr="shrimpboat"/>
          <p:cNvPicPr>
            <a:picLocks noChangeAspect="1" noChangeArrowheads="1"/>
          </p:cNvPicPr>
          <p:nvPr/>
        </p:nvPicPr>
        <p:blipFill rotWithShape="1">
          <a:blip r:embed="rId2">
            <a:lum bright="-10000"/>
            <a:extLst>
              <a:ext uri="{28A0092B-C50C-407E-A947-70E740481C1C}">
                <a14:useLocalDpi xmlns:a14="http://schemas.microsoft.com/office/drawing/2010/main" val="0"/>
              </a:ext>
            </a:extLst>
          </a:blip>
          <a:srcRect t="5737" b="9746"/>
          <a:stretch/>
        </p:blipFill>
        <p:spPr bwMode="auto">
          <a:xfrm>
            <a:off x="0" y="1103313"/>
            <a:ext cx="9144000" cy="51597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3"/>
          <p:cNvSpPr txBox="1">
            <a:spLocks/>
          </p:cNvSpPr>
          <p:nvPr/>
        </p:nvSpPr>
        <p:spPr bwMode="auto">
          <a:xfrm>
            <a:off x="228600" y="1371600"/>
            <a:ext cx="8915400" cy="510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defRPr>
                <a:solidFill>
                  <a:schemeClr val="tx1"/>
                </a:solidFill>
                <a:latin typeface="Calibri" pitchFamily="34" charset="0"/>
              </a:defRPr>
            </a:lvl1pPr>
            <a:lvl2pPr marL="742950" indent="-285750" eaLnBrk="0" hangingPunct="0">
              <a:defRPr>
                <a:solidFill>
                  <a:schemeClr val="tx1"/>
                </a:solidFill>
                <a:latin typeface="Calibri" pitchFamily="34" charset="0"/>
              </a:defRPr>
            </a:lvl2pPr>
            <a:lvl3pPr marL="1143000" indent="-228600" eaLnBrk="0" hangingPunct="0">
              <a:defRPr>
                <a:solidFill>
                  <a:schemeClr val="tx1"/>
                </a:solidFill>
                <a:latin typeface="Calibri" pitchFamily="34" charset="0"/>
              </a:defRPr>
            </a:lvl3pPr>
            <a:lvl4pPr marL="1600200" indent="-228600" eaLnBrk="0" hangingPunct="0">
              <a:defRPr>
                <a:solidFill>
                  <a:schemeClr val="tx1"/>
                </a:solidFill>
                <a:latin typeface="Calibri" pitchFamily="34" charset="0"/>
              </a:defRPr>
            </a:lvl4pPr>
            <a:lvl5pPr marL="2057400" indent="-228600" eaLnBrk="0" hangingPunct="0">
              <a:defRPr>
                <a:solidFill>
                  <a:schemeClr val="tx1"/>
                </a:solidFill>
                <a:latin typeface="Calibri" pitchFamily="34" charset="0"/>
              </a:defRPr>
            </a:lvl5pPr>
            <a:lvl6pPr marL="2514600" indent="-228600" eaLnBrk="0" fontAlgn="base" hangingPunct="0">
              <a:spcBef>
                <a:spcPct val="0"/>
              </a:spcBef>
              <a:spcAft>
                <a:spcPct val="0"/>
              </a:spcAft>
              <a:defRPr>
                <a:solidFill>
                  <a:schemeClr val="tx1"/>
                </a:solidFill>
                <a:latin typeface="Calibri" pitchFamily="34" charset="0"/>
              </a:defRPr>
            </a:lvl6pPr>
            <a:lvl7pPr marL="2971800" indent="-228600" eaLnBrk="0" fontAlgn="base" hangingPunct="0">
              <a:spcBef>
                <a:spcPct val="0"/>
              </a:spcBef>
              <a:spcAft>
                <a:spcPct val="0"/>
              </a:spcAft>
              <a:defRPr>
                <a:solidFill>
                  <a:schemeClr val="tx1"/>
                </a:solidFill>
                <a:latin typeface="Calibri" pitchFamily="34" charset="0"/>
              </a:defRPr>
            </a:lvl7pPr>
            <a:lvl8pPr marL="3429000" indent="-228600" eaLnBrk="0" fontAlgn="base" hangingPunct="0">
              <a:spcBef>
                <a:spcPct val="0"/>
              </a:spcBef>
              <a:spcAft>
                <a:spcPct val="0"/>
              </a:spcAft>
              <a:defRPr>
                <a:solidFill>
                  <a:schemeClr val="tx1"/>
                </a:solidFill>
                <a:latin typeface="Calibri" pitchFamily="34" charset="0"/>
              </a:defRPr>
            </a:lvl8pPr>
            <a:lvl9pPr marL="3886200" indent="-228600" eaLnBrk="0" fontAlgn="base" hangingPunct="0">
              <a:spcBef>
                <a:spcPct val="0"/>
              </a:spcBef>
              <a:spcAft>
                <a:spcPct val="0"/>
              </a:spcAft>
              <a:defRPr>
                <a:solidFill>
                  <a:schemeClr val="tx1"/>
                </a:solidFill>
                <a:latin typeface="Calibri" pitchFamily="34" charset="0"/>
              </a:defRPr>
            </a:lvl9pPr>
          </a:lstStyle>
          <a:p>
            <a:pPr eaLnBrk="1" fontAlgn="base" hangingPunct="1">
              <a:spcBef>
                <a:spcPct val="20000"/>
              </a:spcBef>
              <a:spcAft>
                <a:spcPts val="600"/>
              </a:spcAft>
              <a:buClr>
                <a:prstClr val="white"/>
              </a:buClr>
              <a:buFont typeface="Arial" charset="0"/>
              <a:buChar char="•"/>
            </a:pPr>
            <a:r>
              <a:rPr lang="en-US" sz="3200" dirty="0">
                <a:solidFill>
                  <a:prstClr val="white"/>
                </a:solidFill>
                <a:latin typeface="Arial" charset="0"/>
                <a:cs typeface="Arial" charset="0"/>
              </a:rPr>
              <a:t>#1 producer in fisheries in the Lower 48 States</a:t>
            </a:r>
          </a:p>
          <a:p>
            <a:pPr eaLnBrk="1" fontAlgn="base" hangingPunct="1">
              <a:spcBef>
                <a:spcPct val="20000"/>
              </a:spcBef>
              <a:spcAft>
                <a:spcPts val="600"/>
              </a:spcAft>
              <a:buClr>
                <a:prstClr val="white"/>
              </a:buClr>
              <a:buFont typeface="Arial" charset="0"/>
              <a:buChar char="•"/>
            </a:pPr>
            <a:r>
              <a:rPr lang="en-US" sz="3200" dirty="0">
                <a:solidFill>
                  <a:prstClr val="white"/>
                </a:solidFill>
                <a:latin typeface="Arial" charset="0"/>
                <a:cs typeface="Arial" charset="0"/>
              </a:rPr>
              <a:t>#2 producer of oysters</a:t>
            </a:r>
          </a:p>
          <a:p>
            <a:pPr eaLnBrk="1" fontAlgn="base" hangingPunct="1">
              <a:spcBef>
                <a:spcPct val="20000"/>
              </a:spcBef>
              <a:spcAft>
                <a:spcPts val="600"/>
              </a:spcAft>
              <a:buClr>
                <a:prstClr val="white"/>
              </a:buClr>
              <a:buFont typeface="Arial" charset="0"/>
              <a:buChar char="•"/>
            </a:pPr>
            <a:r>
              <a:rPr lang="en-US" sz="3200" dirty="0">
                <a:solidFill>
                  <a:prstClr val="white"/>
                </a:solidFill>
                <a:latin typeface="Arial" charset="0"/>
                <a:cs typeface="Arial" charset="0"/>
              </a:rPr>
              <a:t>#1 producer of blue crabs</a:t>
            </a:r>
          </a:p>
          <a:p>
            <a:pPr eaLnBrk="1" fontAlgn="base" hangingPunct="1">
              <a:spcBef>
                <a:spcPct val="20000"/>
              </a:spcBef>
              <a:spcAft>
                <a:spcPts val="600"/>
              </a:spcAft>
              <a:buClr>
                <a:prstClr val="white"/>
              </a:buClr>
              <a:buFont typeface="Arial" charset="0"/>
              <a:buChar char="•"/>
            </a:pPr>
            <a:r>
              <a:rPr lang="en-US" sz="3200" dirty="0">
                <a:solidFill>
                  <a:prstClr val="white"/>
                </a:solidFill>
                <a:latin typeface="Arial" charset="0"/>
                <a:cs typeface="Arial" charset="0"/>
              </a:rPr>
              <a:t>#1 producer of crawfish</a:t>
            </a:r>
          </a:p>
          <a:p>
            <a:pPr eaLnBrk="1" fontAlgn="base" hangingPunct="1">
              <a:spcBef>
                <a:spcPct val="20000"/>
              </a:spcBef>
              <a:spcAft>
                <a:spcPts val="600"/>
              </a:spcAft>
              <a:buClr>
                <a:prstClr val="white"/>
              </a:buClr>
              <a:buFont typeface="Arial" charset="0"/>
              <a:buChar char="•"/>
            </a:pPr>
            <a:r>
              <a:rPr lang="en-US" sz="3200" dirty="0">
                <a:solidFill>
                  <a:prstClr val="white"/>
                </a:solidFill>
                <a:latin typeface="Arial" charset="0"/>
                <a:cs typeface="Arial" charset="0"/>
              </a:rPr>
              <a:t>#1 producer of shrimp</a:t>
            </a:r>
          </a:p>
          <a:p>
            <a:pPr eaLnBrk="1" fontAlgn="base" hangingPunct="1">
              <a:spcBef>
                <a:spcPct val="20000"/>
              </a:spcBef>
              <a:spcAft>
                <a:spcPts val="600"/>
              </a:spcAft>
              <a:buClr>
                <a:prstClr val="white"/>
              </a:buClr>
              <a:buFont typeface="Arial" charset="0"/>
              <a:buChar char="•"/>
            </a:pPr>
            <a:r>
              <a:rPr lang="en-US" sz="3200" dirty="0">
                <a:solidFill>
                  <a:prstClr val="white"/>
                </a:solidFill>
                <a:latin typeface="Arial" charset="0"/>
                <a:cs typeface="Arial" charset="0"/>
              </a:rPr>
              <a:t>#1 habitat for migratory waterfowl and songbirds</a:t>
            </a:r>
          </a:p>
          <a:p>
            <a:pPr eaLnBrk="1" fontAlgn="base" hangingPunct="1">
              <a:lnSpc>
                <a:spcPct val="70000"/>
              </a:lnSpc>
              <a:spcBef>
                <a:spcPts val="1200"/>
              </a:spcBef>
              <a:spcAft>
                <a:spcPts val="1200"/>
              </a:spcAft>
              <a:buFont typeface="Arial" charset="0"/>
              <a:buChar char="•"/>
            </a:pPr>
            <a:endParaRPr lang="en-US" sz="2400" b="1" dirty="0">
              <a:solidFill>
                <a:srgbClr val="000000"/>
              </a:solidFill>
              <a:latin typeface="Arial" charset="0"/>
            </a:endParaRPr>
          </a:p>
        </p:txBody>
      </p:sp>
    </p:spTree>
    <p:extLst>
      <p:ext uri="{BB962C8B-B14F-4D97-AF65-F5344CB8AC3E}">
        <p14:creationId xmlns:p14="http://schemas.microsoft.com/office/powerpoint/2010/main" val="8188321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1143000"/>
          </a:xfrm>
        </p:spPr>
        <p:txBody>
          <a:bodyPr/>
          <a:lstStyle/>
          <a:p>
            <a:r>
              <a:rPr lang="en-US" dirty="0" smtClean="0"/>
              <a:t>Ecosystem Services</a:t>
            </a:r>
            <a:endParaRPr lang="en-US" dirty="0"/>
          </a:p>
        </p:txBody>
      </p:sp>
      <p:sp>
        <p:nvSpPr>
          <p:cNvPr id="3" name="Content Placeholder 2"/>
          <p:cNvSpPr>
            <a:spLocks noGrp="1"/>
          </p:cNvSpPr>
          <p:nvPr>
            <p:ph idx="1"/>
          </p:nvPr>
        </p:nvSpPr>
        <p:spPr/>
        <p:txBody>
          <a:bodyPr/>
          <a:lstStyle/>
          <a:p>
            <a:endParaRPr lang="en-US"/>
          </a:p>
        </p:txBody>
      </p:sp>
      <p:sp>
        <p:nvSpPr>
          <p:cNvPr id="4" name="Slide Number Placeholder 3"/>
          <p:cNvSpPr>
            <a:spLocks noGrp="1"/>
          </p:cNvSpPr>
          <p:nvPr>
            <p:ph type="sldNum" sz="quarter" idx="12"/>
          </p:nvPr>
        </p:nvSpPr>
        <p:spPr/>
        <p:txBody>
          <a:bodyPr/>
          <a:lstStyle/>
          <a:p>
            <a:fld id="{0580405D-A643-224E-BD86-D482C39E2277}" type="slidenum">
              <a:rPr lang="en-US" smtClean="0"/>
              <a:pPr/>
              <a:t>12</a:t>
            </a:fld>
            <a:endParaRPr lang="en-US" dirty="0"/>
          </a:p>
        </p:txBody>
      </p:sp>
      <p:sp>
        <p:nvSpPr>
          <p:cNvPr id="5" name="Footer Placeholder 4"/>
          <p:cNvSpPr>
            <a:spLocks noGrp="1"/>
          </p:cNvSpPr>
          <p:nvPr>
            <p:ph type="ftr" sz="quarter" idx="11"/>
          </p:nvPr>
        </p:nvSpPr>
        <p:spPr/>
        <p:txBody>
          <a:bodyPr/>
          <a:lstStyle/>
          <a:p>
            <a:r>
              <a:rPr lang="en-US" smtClean="0"/>
              <a:t>2017 Coastal Master Plan </a:t>
            </a:r>
            <a:endParaRPr lang="en-US" dirty="0"/>
          </a:p>
        </p:txBody>
      </p:sp>
      <p:pic>
        <p:nvPicPr>
          <p:cNvPr id="6" name="Picture 8" descr="Brown Pelican oily.jpg"/>
          <p:cNvPicPr>
            <a:picLocks noChangeAspect="1"/>
          </p:cNvPicPr>
          <p:nvPr/>
        </p:nvPicPr>
        <p:blipFill rotWithShape="1">
          <a:blip r:embed="rId2">
            <a:lum contrast="-16000"/>
            <a:extLst>
              <a:ext uri="{28A0092B-C50C-407E-A947-70E740481C1C}">
                <a14:useLocalDpi xmlns:a14="http://schemas.microsoft.com/office/drawing/2010/main" val="0"/>
              </a:ext>
            </a:extLst>
          </a:blip>
          <a:srcRect t="6234" b="8698"/>
          <a:stretch/>
        </p:blipFill>
        <p:spPr bwMode="auto">
          <a:xfrm>
            <a:off x="0" y="670664"/>
            <a:ext cx="9144000" cy="55777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Content Placeholder 2"/>
          <p:cNvSpPr txBox="1">
            <a:spLocks/>
          </p:cNvSpPr>
          <p:nvPr/>
        </p:nvSpPr>
        <p:spPr>
          <a:xfrm>
            <a:off x="0" y="670664"/>
            <a:ext cx="9144000" cy="5486400"/>
          </a:xfrm>
          <a:prstGeom prst="rect">
            <a:avLst/>
          </a:prstGeom>
        </p:spPr>
        <p:txBody>
          <a:bodyPr/>
          <a:lstStyle>
            <a:lvl1pPr marL="342900" indent="-342900" algn="l" rtl="0" eaLnBrk="0" fontAlgn="base" hangingPunct="0">
              <a:spcBef>
                <a:spcPct val="20000"/>
              </a:spcBef>
              <a:spcAft>
                <a:spcPct val="0"/>
              </a:spcAft>
              <a:buFont typeface="Arial" charset="0"/>
              <a:buChar char="•"/>
              <a:defRPr sz="3200" kern="1200">
                <a:solidFill>
                  <a:schemeClr val="tx1"/>
                </a:solidFill>
                <a:latin typeface="Arial" pitchFamily="34" charset="0"/>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Arial" pitchFamily="34" charset="0"/>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Arial" pitchFamily="34" charset="0"/>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Arial" pitchFamily="34" charset="0"/>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Arial"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Clr>
                <a:prstClr val="white"/>
              </a:buClr>
              <a:defRPr/>
            </a:pPr>
            <a:r>
              <a:rPr lang="en-US" sz="2800" dirty="0" smtClean="0">
                <a:solidFill>
                  <a:prstClr val="white"/>
                </a:solidFill>
              </a:rPr>
              <a:t>Five million waterfowl </a:t>
            </a:r>
          </a:p>
          <a:p>
            <a:pPr marL="0" indent="0">
              <a:buClr>
                <a:prstClr val="white"/>
              </a:buClr>
              <a:buFont typeface="Arial" charset="0"/>
              <a:buNone/>
              <a:defRPr/>
            </a:pPr>
            <a:endParaRPr lang="en-US" sz="800" dirty="0" smtClean="0">
              <a:solidFill>
                <a:prstClr val="white"/>
              </a:solidFill>
            </a:endParaRPr>
          </a:p>
          <a:p>
            <a:pPr>
              <a:buClr>
                <a:prstClr val="white"/>
              </a:buClr>
              <a:defRPr/>
            </a:pPr>
            <a:r>
              <a:rPr lang="en-US" sz="2800" dirty="0" smtClean="0">
                <a:solidFill>
                  <a:prstClr val="white"/>
                </a:solidFill>
              </a:rPr>
              <a:t>25 million songbirds</a:t>
            </a:r>
          </a:p>
          <a:p>
            <a:pPr marL="0" indent="0">
              <a:buClr>
                <a:prstClr val="white"/>
              </a:buClr>
              <a:buFont typeface="Arial" charset="0"/>
              <a:buNone/>
              <a:defRPr/>
            </a:pPr>
            <a:endParaRPr lang="en-US" sz="800" dirty="0" smtClean="0">
              <a:solidFill>
                <a:prstClr val="white"/>
              </a:solidFill>
            </a:endParaRPr>
          </a:p>
          <a:p>
            <a:pPr>
              <a:buClr>
                <a:prstClr val="white"/>
              </a:buClr>
              <a:defRPr/>
            </a:pPr>
            <a:r>
              <a:rPr lang="en-US" sz="2800" dirty="0" smtClean="0">
                <a:solidFill>
                  <a:prstClr val="white"/>
                </a:solidFill>
              </a:rPr>
              <a:t>America’s largest wintering habitat for migratory waterfowl and songbirds</a:t>
            </a:r>
          </a:p>
          <a:p>
            <a:pPr marL="0" indent="0">
              <a:buClr>
                <a:prstClr val="white"/>
              </a:buClr>
              <a:buFont typeface="Arial" charset="0"/>
              <a:buNone/>
              <a:defRPr/>
            </a:pPr>
            <a:endParaRPr lang="en-US" sz="800" dirty="0" smtClean="0">
              <a:solidFill>
                <a:prstClr val="white"/>
              </a:solidFill>
            </a:endParaRPr>
          </a:p>
          <a:p>
            <a:pPr>
              <a:buClr>
                <a:prstClr val="white"/>
              </a:buClr>
              <a:defRPr/>
            </a:pPr>
            <a:r>
              <a:rPr lang="en-US" sz="2800" dirty="0" smtClean="0">
                <a:solidFill>
                  <a:prstClr val="white"/>
                </a:solidFill>
              </a:rPr>
              <a:t>70 rare, threatened, or endangered species</a:t>
            </a:r>
          </a:p>
          <a:p>
            <a:pPr marL="0" indent="0">
              <a:buClr>
                <a:prstClr val="white"/>
              </a:buClr>
              <a:buFont typeface="Arial" charset="0"/>
              <a:buNone/>
              <a:defRPr/>
            </a:pPr>
            <a:endParaRPr lang="en-US" sz="800" dirty="0" smtClean="0">
              <a:solidFill>
                <a:prstClr val="white"/>
              </a:solidFill>
            </a:endParaRPr>
          </a:p>
          <a:p>
            <a:pPr>
              <a:buClr>
                <a:prstClr val="white"/>
              </a:buClr>
              <a:defRPr/>
            </a:pPr>
            <a:r>
              <a:rPr lang="en-US" sz="2800" dirty="0" smtClean="0">
                <a:solidFill>
                  <a:prstClr val="white"/>
                </a:solidFill>
              </a:rPr>
              <a:t>Top source of wild seafood in the continental United States</a:t>
            </a:r>
          </a:p>
          <a:p>
            <a:pPr marL="0" indent="0">
              <a:buClr>
                <a:prstClr val="white"/>
              </a:buClr>
              <a:buFont typeface="Arial" charset="0"/>
              <a:buNone/>
              <a:defRPr/>
            </a:pPr>
            <a:endParaRPr lang="en-US" sz="800" dirty="0" smtClean="0">
              <a:solidFill>
                <a:prstClr val="white"/>
              </a:solidFill>
            </a:endParaRPr>
          </a:p>
          <a:p>
            <a:pPr>
              <a:buClr>
                <a:prstClr val="white"/>
              </a:buClr>
              <a:defRPr/>
            </a:pPr>
            <a:r>
              <a:rPr lang="en-US" sz="2800" dirty="0" smtClean="0">
                <a:solidFill>
                  <a:prstClr val="white"/>
                </a:solidFill>
              </a:rPr>
              <a:t>Wetlands serve as part of the hurricane protection system</a:t>
            </a:r>
            <a:endParaRPr lang="en-US" sz="2800" dirty="0">
              <a:solidFill>
                <a:prstClr val="white"/>
              </a:solidFill>
            </a:endParaRPr>
          </a:p>
        </p:txBody>
      </p:sp>
    </p:spTree>
    <p:extLst>
      <p:ext uri="{BB962C8B-B14F-4D97-AF65-F5344CB8AC3E}">
        <p14:creationId xmlns:p14="http://schemas.microsoft.com/office/powerpoint/2010/main" val="239507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1143000"/>
          </a:xfrm>
        </p:spPr>
        <p:txBody>
          <a:bodyPr/>
          <a:lstStyle/>
          <a:p>
            <a:r>
              <a:rPr lang="en-US" dirty="0" smtClean="0"/>
              <a:t>Gulf of Mexico-Energy </a:t>
            </a:r>
            <a:endParaRPr lang="en-US" dirty="0"/>
          </a:p>
        </p:txBody>
      </p:sp>
      <p:sp>
        <p:nvSpPr>
          <p:cNvPr id="4" name="Slide Number Placeholder 3"/>
          <p:cNvSpPr>
            <a:spLocks noGrp="1"/>
          </p:cNvSpPr>
          <p:nvPr>
            <p:ph type="sldNum" sz="quarter" idx="12"/>
          </p:nvPr>
        </p:nvSpPr>
        <p:spPr/>
        <p:txBody>
          <a:bodyPr/>
          <a:lstStyle/>
          <a:p>
            <a:fld id="{0580405D-A643-224E-BD86-D482C39E2277}" type="slidenum">
              <a:rPr lang="en-US" smtClean="0"/>
              <a:pPr/>
              <a:t>13</a:t>
            </a:fld>
            <a:endParaRPr lang="en-US" dirty="0"/>
          </a:p>
        </p:txBody>
      </p:sp>
      <p:sp>
        <p:nvSpPr>
          <p:cNvPr id="5" name="Footer Placeholder 4"/>
          <p:cNvSpPr>
            <a:spLocks noGrp="1"/>
          </p:cNvSpPr>
          <p:nvPr>
            <p:ph type="ftr" sz="quarter" idx="11"/>
          </p:nvPr>
        </p:nvSpPr>
        <p:spPr/>
        <p:txBody>
          <a:bodyPr/>
          <a:lstStyle/>
          <a:p>
            <a:r>
              <a:rPr lang="en-US" smtClean="0"/>
              <a:t>2017 Coastal Master Plan </a:t>
            </a:r>
            <a:endParaRPr lang="en-US" dirty="0"/>
          </a:p>
        </p:txBody>
      </p:sp>
      <p:pic>
        <p:nvPicPr>
          <p:cNvPr id="6" name="Picture 2"/>
          <p:cNvPicPr>
            <a:picLocks noChangeAspect="1" noChangeArrowheads="1"/>
          </p:cNvPicPr>
          <p:nvPr/>
        </p:nvPicPr>
        <p:blipFill>
          <a:blip r:embed="rId2" cstate="print"/>
          <a:srcRect/>
          <a:stretch>
            <a:fillRect/>
          </a:stretch>
        </p:blipFill>
        <p:spPr bwMode="auto">
          <a:xfrm>
            <a:off x="1219200" y="685800"/>
            <a:ext cx="6924675" cy="5572125"/>
          </a:xfrm>
          <a:prstGeom prst="rect">
            <a:avLst/>
          </a:prstGeom>
          <a:noFill/>
          <a:ln w="9525">
            <a:noFill/>
            <a:miter lim="800000"/>
            <a:headEnd/>
            <a:tailEnd/>
          </a:ln>
        </p:spPr>
      </p:pic>
    </p:spTree>
    <p:extLst>
      <p:ext uri="{BB962C8B-B14F-4D97-AF65-F5344CB8AC3E}">
        <p14:creationId xmlns:p14="http://schemas.microsoft.com/office/powerpoint/2010/main" val="24546765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1143000"/>
          </a:xfrm>
        </p:spPr>
        <p:txBody>
          <a:bodyPr/>
          <a:lstStyle/>
          <a:p>
            <a:r>
              <a:rPr lang="en-US" dirty="0" smtClean="0"/>
              <a:t>Deepwater Horizon Well Site</a:t>
            </a:r>
            <a:endParaRPr lang="en-US" dirty="0"/>
          </a:p>
        </p:txBody>
      </p:sp>
      <p:sp>
        <p:nvSpPr>
          <p:cNvPr id="4" name="Slide Number Placeholder 3"/>
          <p:cNvSpPr>
            <a:spLocks noGrp="1"/>
          </p:cNvSpPr>
          <p:nvPr>
            <p:ph type="sldNum" sz="quarter" idx="12"/>
          </p:nvPr>
        </p:nvSpPr>
        <p:spPr/>
        <p:txBody>
          <a:bodyPr/>
          <a:lstStyle/>
          <a:p>
            <a:fld id="{0580405D-A643-224E-BD86-D482C39E2277}" type="slidenum">
              <a:rPr lang="en-US" smtClean="0"/>
              <a:pPr/>
              <a:t>14</a:t>
            </a:fld>
            <a:endParaRPr lang="en-US" dirty="0"/>
          </a:p>
        </p:txBody>
      </p:sp>
      <p:sp>
        <p:nvSpPr>
          <p:cNvPr id="5" name="Footer Placeholder 4"/>
          <p:cNvSpPr>
            <a:spLocks noGrp="1"/>
          </p:cNvSpPr>
          <p:nvPr>
            <p:ph type="ftr" sz="quarter" idx="11"/>
          </p:nvPr>
        </p:nvSpPr>
        <p:spPr/>
        <p:txBody>
          <a:bodyPr/>
          <a:lstStyle/>
          <a:p>
            <a:r>
              <a:rPr lang="en-US" smtClean="0"/>
              <a:t>2017 Coastal Master Plan </a:t>
            </a:r>
            <a:endParaRPr lang="en-US" dirty="0"/>
          </a:p>
        </p:txBody>
      </p:sp>
      <p:pic>
        <p:nvPicPr>
          <p:cNvPr id="7" name="Picture 3"/>
          <p:cNvPicPr>
            <a:picLocks noChangeAspect="1" noChangeArrowheads="1"/>
          </p:cNvPicPr>
          <p:nvPr/>
        </p:nvPicPr>
        <p:blipFill>
          <a:blip r:embed="rId2" cstate="print"/>
          <a:srcRect/>
          <a:stretch>
            <a:fillRect/>
          </a:stretch>
        </p:blipFill>
        <p:spPr bwMode="auto">
          <a:xfrm>
            <a:off x="1219200" y="676275"/>
            <a:ext cx="6924675" cy="5572125"/>
          </a:xfrm>
          <a:prstGeom prst="rect">
            <a:avLst/>
          </a:prstGeom>
          <a:noFill/>
          <a:ln w="9525">
            <a:noFill/>
            <a:miter lim="800000"/>
            <a:headEnd/>
            <a:tailEnd/>
          </a:ln>
        </p:spPr>
      </p:pic>
    </p:spTree>
    <p:extLst>
      <p:ext uri="{BB962C8B-B14F-4D97-AF65-F5344CB8AC3E}">
        <p14:creationId xmlns:p14="http://schemas.microsoft.com/office/powerpoint/2010/main" val="2823528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1143000"/>
          </a:xfrm>
        </p:spPr>
        <p:txBody>
          <a:bodyPr/>
          <a:lstStyle/>
          <a:p>
            <a:pPr algn="ctr"/>
            <a:r>
              <a:rPr lang="en-US" dirty="0" smtClean="0"/>
              <a:t>Strategic Petroleum Reserves  </a:t>
            </a:r>
            <a:br>
              <a:rPr lang="en-US" dirty="0" smtClean="0"/>
            </a:br>
            <a:r>
              <a:rPr lang="en-US" sz="1800" dirty="0" smtClean="0"/>
              <a:t>[Pink]</a:t>
            </a:r>
            <a:endParaRPr lang="en-US" sz="4000" dirty="0"/>
          </a:p>
        </p:txBody>
      </p:sp>
      <p:sp>
        <p:nvSpPr>
          <p:cNvPr id="4" name="Slide Number Placeholder 3"/>
          <p:cNvSpPr>
            <a:spLocks noGrp="1"/>
          </p:cNvSpPr>
          <p:nvPr>
            <p:ph type="sldNum" sz="quarter" idx="12"/>
          </p:nvPr>
        </p:nvSpPr>
        <p:spPr/>
        <p:txBody>
          <a:bodyPr/>
          <a:lstStyle/>
          <a:p>
            <a:fld id="{0580405D-A643-224E-BD86-D482C39E2277}" type="slidenum">
              <a:rPr lang="en-US" smtClean="0"/>
              <a:pPr/>
              <a:t>15</a:t>
            </a:fld>
            <a:endParaRPr lang="en-US" dirty="0"/>
          </a:p>
        </p:txBody>
      </p:sp>
      <p:sp>
        <p:nvSpPr>
          <p:cNvPr id="5" name="Footer Placeholder 4"/>
          <p:cNvSpPr>
            <a:spLocks noGrp="1"/>
          </p:cNvSpPr>
          <p:nvPr>
            <p:ph type="ftr" sz="quarter" idx="11"/>
          </p:nvPr>
        </p:nvSpPr>
        <p:spPr/>
        <p:txBody>
          <a:bodyPr/>
          <a:lstStyle/>
          <a:p>
            <a:r>
              <a:rPr lang="en-US" smtClean="0"/>
              <a:t>2017 Coastal Master Plan </a:t>
            </a:r>
            <a:endParaRPr lang="en-US" dirty="0"/>
          </a:p>
        </p:txBody>
      </p:sp>
      <p:pic>
        <p:nvPicPr>
          <p:cNvPr id="6" name="Picture 2"/>
          <p:cNvPicPr>
            <a:picLocks noChangeAspect="1" noChangeArrowheads="1"/>
          </p:cNvPicPr>
          <p:nvPr/>
        </p:nvPicPr>
        <p:blipFill rotWithShape="1">
          <a:blip r:embed="rId2" cstate="print"/>
          <a:srcRect b="2011"/>
          <a:stretch/>
        </p:blipFill>
        <p:spPr bwMode="auto">
          <a:xfrm>
            <a:off x="1219200" y="771525"/>
            <a:ext cx="6924675" cy="5441385"/>
          </a:xfrm>
          <a:prstGeom prst="rect">
            <a:avLst/>
          </a:prstGeom>
          <a:noFill/>
          <a:ln w="9525">
            <a:noFill/>
            <a:miter lim="800000"/>
            <a:headEnd/>
            <a:tailEnd/>
          </a:ln>
        </p:spPr>
      </p:pic>
    </p:spTree>
    <p:extLst>
      <p:ext uri="{BB962C8B-B14F-4D97-AF65-F5344CB8AC3E}">
        <p14:creationId xmlns:p14="http://schemas.microsoft.com/office/powerpoint/2010/main" val="34309640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1143000"/>
          </a:xfrm>
        </p:spPr>
        <p:txBody>
          <a:bodyPr/>
          <a:lstStyle/>
          <a:p>
            <a:pPr algn="ctr"/>
            <a:r>
              <a:rPr lang="en-US" dirty="0" smtClean="0"/>
              <a:t>LNG Terminals </a:t>
            </a:r>
            <a:br>
              <a:rPr lang="en-US" dirty="0" smtClean="0"/>
            </a:br>
            <a:r>
              <a:rPr lang="en-US" sz="1800" dirty="0" smtClean="0"/>
              <a:t>[Green]</a:t>
            </a:r>
            <a:endParaRPr lang="en-US" sz="4000" dirty="0"/>
          </a:p>
        </p:txBody>
      </p:sp>
      <p:sp>
        <p:nvSpPr>
          <p:cNvPr id="4" name="Slide Number Placeholder 3"/>
          <p:cNvSpPr>
            <a:spLocks noGrp="1"/>
          </p:cNvSpPr>
          <p:nvPr>
            <p:ph type="sldNum" sz="quarter" idx="12"/>
          </p:nvPr>
        </p:nvSpPr>
        <p:spPr/>
        <p:txBody>
          <a:bodyPr/>
          <a:lstStyle/>
          <a:p>
            <a:fld id="{0580405D-A643-224E-BD86-D482C39E2277}" type="slidenum">
              <a:rPr lang="en-US" smtClean="0"/>
              <a:pPr/>
              <a:t>16</a:t>
            </a:fld>
            <a:endParaRPr lang="en-US" dirty="0"/>
          </a:p>
        </p:txBody>
      </p:sp>
      <p:sp>
        <p:nvSpPr>
          <p:cNvPr id="5" name="Footer Placeholder 4"/>
          <p:cNvSpPr>
            <a:spLocks noGrp="1"/>
          </p:cNvSpPr>
          <p:nvPr>
            <p:ph type="ftr" sz="quarter" idx="11"/>
          </p:nvPr>
        </p:nvSpPr>
        <p:spPr/>
        <p:txBody>
          <a:bodyPr/>
          <a:lstStyle/>
          <a:p>
            <a:r>
              <a:rPr lang="en-US" smtClean="0"/>
              <a:t>2017 Coastal Master Plan </a:t>
            </a:r>
            <a:endParaRPr lang="en-US" dirty="0"/>
          </a:p>
        </p:txBody>
      </p:sp>
      <p:pic>
        <p:nvPicPr>
          <p:cNvPr id="7" name="Picture 2"/>
          <p:cNvPicPr>
            <a:picLocks noChangeAspect="1" noChangeArrowheads="1"/>
          </p:cNvPicPr>
          <p:nvPr/>
        </p:nvPicPr>
        <p:blipFill rotWithShape="1">
          <a:blip r:embed="rId2" cstate="print"/>
          <a:srcRect b="1773"/>
          <a:stretch/>
        </p:blipFill>
        <p:spPr bwMode="auto">
          <a:xfrm>
            <a:off x="1219200" y="812496"/>
            <a:ext cx="6886575" cy="5435904"/>
          </a:xfrm>
          <a:prstGeom prst="rect">
            <a:avLst/>
          </a:prstGeom>
          <a:noFill/>
          <a:ln w="9525">
            <a:noFill/>
            <a:miter lim="800000"/>
            <a:headEnd/>
            <a:tailEnd/>
          </a:ln>
        </p:spPr>
      </p:pic>
    </p:spTree>
    <p:extLst>
      <p:ext uri="{BB962C8B-B14F-4D97-AF65-F5344CB8AC3E}">
        <p14:creationId xmlns:p14="http://schemas.microsoft.com/office/powerpoint/2010/main" val="33975536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1143000"/>
          </a:xfrm>
        </p:spPr>
        <p:txBody>
          <a:bodyPr/>
          <a:lstStyle/>
          <a:p>
            <a:pPr algn="ctr"/>
            <a:r>
              <a:rPr lang="en-US" dirty="0" smtClean="0"/>
              <a:t>Natural Gas Market Center Hubs </a:t>
            </a:r>
            <a:r>
              <a:rPr lang="en-US" sz="1800" dirty="0" smtClean="0"/>
              <a:t>[Orange]</a:t>
            </a:r>
            <a:endParaRPr lang="en-US" sz="4000" dirty="0"/>
          </a:p>
        </p:txBody>
      </p:sp>
      <p:sp>
        <p:nvSpPr>
          <p:cNvPr id="4" name="Slide Number Placeholder 3"/>
          <p:cNvSpPr>
            <a:spLocks noGrp="1"/>
          </p:cNvSpPr>
          <p:nvPr>
            <p:ph type="sldNum" sz="quarter" idx="12"/>
          </p:nvPr>
        </p:nvSpPr>
        <p:spPr/>
        <p:txBody>
          <a:bodyPr/>
          <a:lstStyle/>
          <a:p>
            <a:fld id="{0580405D-A643-224E-BD86-D482C39E2277}" type="slidenum">
              <a:rPr lang="en-US" smtClean="0"/>
              <a:pPr/>
              <a:t>17</a:t>
            </a:fld>
            <a:endParaRPr lang="en-US" dirty="0"/>
          </a:p>
        </p:txBody>
      </p:sp>
      <p:sp>
        <p:nvSpPr>
          <p:cNvPr id="5" name="Footer Placeholder 4"/>
          <p:cNvSpPr>
            <a:spLocks noGrp="1"/>
          </p:cNvSpPr>
          <p:nvPr>
            <p:ph type="ftr" sz="quarter" idx="11"/>
          </p:nvPr>
        </p:nvSpPr>
        <p:spPr/>
        <p:txBody>
          <a:bodyPr/>
          <a:lstStyle/>
          <a:p>
            <a:r>
              <a:rPr lang="en-US" smtClean="0"/>
              <a:t>2017 Coastal Master Plan </a:t>
            </a:r>
            <a:endParaRPr lang="en-US" dirty="0"/>
          </a:p>
        </p:txBody>
      </p:sp>
      <p:pic>
        <p:nvPicPr>
          <p:cNvPr id="6" name="Picture 2"/>
          <p:cNvPicPr>
            <a:picLocks noChangeAspect="1" noChangeArrowheads="1"/>
          </p:cNvPicPr>
          <p:nvPr/>
        </p:nvPicPr>
        <p:blipFill rotWithShape="1">
          <a:blip r:embed="rId2" cstate="print"/>
          <a:srcRect b="1843"/>
          <a:stretch/>
        </p:blipFill>
        <p:spPr bwMode="auto">
          <a:xfrm>
            <a:off x="1219200" y="835068"/>
            <a:ext cx="6924675" cy="5413332"/>
          </a:xfrm>
          <a:prstGeom prst="rect">
            <a:avLst/>
          </a:prstGeom>
          <a:noFill/>
          <a:ln w="9525">
            <a:noFill/>
            <a:miter lim="800000"/>
            <a:headEnd/>
            <a:tailEnd/>
          </a:ln>
        </p:spPr>
      </p:pic>
    </p:spTree>
    <p:extLst>
      <p:ext uri="{BB962C8B-B14F-4D97-AF65-F5344CB8AC3E}">
        <p14:creationId xmlns:p14="http://schemas.microsoft.com/office/powerpoint/2010/main" val="42241484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1143000"/>
          </a:xfrm>
        </p:spPr>
        <p:txBody>
          <a:bodyPr>
            <a:normAutofit/>
          </a:bodyPr>
          <a:lstStyle/>
          <a:p>
            <a:pPr algn="ctr"/>
            <a:r>
              <a:rPr lang="en-US" dirty="0" smtClean="0"/>
              <a:t>Oil Import Sites/Seaports</a:t>
            </a:r>
            <a:br>
              <a:rPr lang="en-US" dirty="0" smtClean="0"/>
            </a:br>
            <a:r>
              <a:rPr lang="en-US" sz="1800" dirty="0" smtClean="0"/>
              <a:t>[Purple/Red]</a:t>
            </a:r>
            <a:endParaRPr lang="en-US" sz="4000" dirty="0"/>
          </a:p>
        </p:txBody>
      </p:sp>
      <p:sp>
        <p:nvSpPr>
          <p:cNvPr id="4" name="Slide Number Placeholder 3"/>
          <p:cNvSpPr>
            <a:spLocks noGrp="1"/>
          </p:cNvSpPr>
          <p:nvPr>
            <p:ph type="sldNum" sz="quarter" idx="12"/>
          </p:nvPr>
        </p:nvSpPr>
        <p:spPr/>
        <p:txBody>
          <a:bodyPr/>
          <a:lstStyle/>
          <a:p>
            <a:fld id="{0580405D-A643-224E-BD86-D482C39E2277}" type="slidenum">
              <a:rPr lang="en-US" smtClean="0"/>
              <a:pPr/>
              <a:t>18</a:t>
            </a:fld>
            <a:endParaRPr lang="en-US" dirty="0"/>
          </a:p>
        </p:txBody>
      </p:sp>
      <p:sp>
        <p:nvSpPr>
          <p:cNvPr id="5" name="Footer Placeholder 4"/>
          <p:cNvSpPr>
            <a:spLocks noGrp="1"/>
          </p:cNvSpPr>
          <p:nvPr>
            <p:ph type="ftr" sz="quarter" idx="11"/>
          </p:nvPr>
        </p:nvSpPr>
        <p:spPr/>
        <p:txBody>
          <a:bodyPr/>
          <a:lstStyle/>
          <a:p>
            <a:r>
              <a:rPr lang="en-US" smtClean="0"/>
              <a:t>2017 Coastal Master Plan </a:t>
            </a:r>
            <a:endParaRPr lang="en-US" dirty="0"/>
          </a:p>
        </p:txBody>
      </p:sp>
      <p:pic>
        <p:nvPicPr>
          <p:cNvPr id="7" name="Picture 2"/>
          <p:cNvPicPr>
            <a:picLocks noChangeAspect="1" noChangeArrowheads="1"/>
          </p:cNvPicPr>
          <p:nvPr/>
        </p:nvPicPr>
        <p:blipFill rotWithShape="1">
          <a:blip r:embed="rId2" cstate="print"/>
          <a:srcRect b="2536"/>
          <a:stretch/>
        </p:blipFill>
        <p:spPr bwMode="auto">
          <a:xfrm>
            <a:off x="1219200" y="838200"/>
            <a:ext cx="6924675" cy="5412288"/>
          </a:xfrm>
          <a:prstGeom prst="rect">
            <a:avLst/>
          </a:prstGeom>
          <a:noFill/>
          <a:ln w="9525">
            <a:noFill/>
            <a:miter lim="800000"/>
            <a:headEnd/>
            <a:tailEnd/>
          </a:ln>
        </p:spPr>
      </p:pic>
    </p:spTree>
    <p:extLst>
      <p:ext uri="{BB962C8B-B14F-4D97-AF65-F5344CB8AC3E}">
        <p14:creationId xmlns:p14="http://schemas.microsoft.com/office/powerpoint/2010/main" val="15688101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1143000"/>
          </a:xfrm>
        </p:spPr>
        <p:txBody>
          <a:bodyPr>
            <a:normAutofit/>
          </a:bodyPr>
          <a:lstStyle/>
          <a:p>
            <a:pPr algn="ctr"/>
            <a:r>
              <a:rPr lang="en-US" dirty="0" smtClean="0"/>
              <a:t>Petroleum Refineries</a:t>
            </a:r>
            <a:br>
              <a:rPr lang="en-US" dirty="0" smtClean="0"/>
            </a:br>
            <a:r>
              <a:rPr lang="en-US" sz="1800" dirty="0" smtClean="0"/>
              <a:t>[Purple Squares]</a:t>
            </a:r>
            <a:endParaRPr lang="en-US" sz="4000" dirty="0"/>
          </a:p>
        </p:txBody>
      </p:sp>
      <p:sp>
        <p:nvSpPr>
          <p:cNvPr id="4" name="Slide Number Placeholder 3"/>
          <p:cNvSpPr>
            <a:spLocks noGrp="1"/>
          </p:cNvSpPr>
          <p:nvPr>
            <p:ph type="sldNum" sz="quarter" idx="12"/>
          </p:nvPr>
        </p:nvSpPr>
        <p:spPr/>
        <p:txBody>
          <a:bodyPr/>
          <a:lstStyle/>
          <a:p>
            <a:fld id="{0580405D-A643-224E-BD86-D482C39E2277}" type="slidenum">
              <a:rPr lang="en-US" smtClean="0"/>
              <a:pPr/>
              <a:t>19</a:t>
            </a:fld>
            <a:endParaRPr lang="en-US" dirty="0"/>
          </a:p>
        </p:txBody>
      </p:sp>
      <p:sp>
        <p:nvSpPr>
          <p:cNvPr id="5" name="Footer Placeholder 4"/>
          <p:cNvSpPr>
            <a:spLocks noGrp="1"/>
          </p:cNvSpPr>
          <p:nvPr>
            <p:ph type="ftr" sz="quarter" idx="11"/>
          </p:nvPr>
        </p:nvSpPr>
        <p:spPr/>
        <p:txBody>
          <a:bodyPr/>
          <a:lstStyle/>
          <a:p>
            <a:r>
              <a:rPr lang="en-US" smtClean="0"/>
              <a:t>2017 Coastal Master Plan </a:t>
            </a:r>
            <a:endParaRPr lang="en-US" dirty="0"/>
          </a:p>
        </p:txBody>
      </p:sp>
      <p:pic>
        <p:nvPicPr>
          <p:cNvPr id="6" name="Picture 2"/>
          <p:cNvPicPr>
            <a:picLocks noChangeAspect="1" noChangeArrowheads="1"/>
          </p:cNvPicPr>
          <p:nvPr/>
        </p:nvPicPr>
        <p:blipFill rotWithShape="1">
          <a:blip r:embed="rId2" cstate="print"/>
          <a:srcRect b="2231"/>
          <a:stretch/>
        </p:blipFill>
        <p:spPr bwMode="auto">
          <a:xfrm>
            <a:off x="1219200" y="914401"/>
            <a:ext cx="6924675" cy="5336088"/>
          </a:xfrm>
          <a:prstGeom prst="rect">
            <a:avLst/>
          </a:prstGeom>
          <a:noFill/>
          <a:ln w="9525">
            <a:noFill/>
            <a:miter lim="800000"/>
            <a:headEnd/>
            <a:tailEnd/>
          </a:ln>
        </p:spPr>
      </p:pic>
    </p:spTree>
    <p:extLst>
      <p:ext uri="{BB962C8B-B14F-4D97-AF65-F5344CB8AC3E}">
        <p14:creationId xmlns:p14="http://schemas.microsoft.com/office/powerpoint/2010/main" val="29047851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1143000"/>
          </a:xfrm>
        </p:spPr>
        <p:txBody>
          <a:bodyPr>
            <a:normAutofit/>
          </a:bodyPr>
          <a:lstStyle/>
          <a:p>
            <a:pPr algn="ctr"/>
            <a:r>
              <a:rPr lang="en-US" dirty="0" smtClean="0"/>
              <a:t>Natural Gas Processing Facilities</a:t>
            </a:r>
            <a:br>
              <a:rPr lang="en-US" dirty="0" smtClean="0"/>
            </a:br>
            <a:r>
              <a:rPr lang="en-US" sz="1800" dirty="0" smtClean="0"/>
              <a:t>[Green Diamonds]</a:t>
            </a:r>
            <a:endParaRPr lang="en-US" sz="4000" dirty="0"/>
          </a:p>
        </p:txBody>
      </p:sp>
      <p:sp>
        <p:nvSpPr>
          <p:cNvPr id="4" name="Slide Number Placeholder 3"/>
          <p:cNvSpPr>
            <a:spLocks noGrp="1"/>
          </p:cNvSpPr>
          <p:nvPr>
            <p:ph type="sldNum" sz="quarter" idx="12"/>
          </p:nvPr>
        </p:nvSpPr>
        <p:spPr/>
        <p:txBody>
          <a:bodyPr/>
          <a:lstStyle/>
          <a:p>
            <a:fld id="{0580405D-A643-224E-BD86-D482C39E2277}" type="slidenum">
              <a:rPr lang="en-US" smtClean="0"/>
              <a:pPr/>
              <a:t>20</a:t>
            </a:fld>
            <a:endParaRPr lang="en-US" dirty="0"/>
          </a:p>
        </p:txBody>
      </p:sp>
      <p:sp>
        <p:nvSpPr>
          <p:cNvPr id="5" name="Footer Placeholder 4"/>
          <p:cNvSpPr>
            <a:spLocks noGrp="1"/>
          </p:cNvSpPr>
          <p:nvPr>
            <p:ph type="ftr" sz="quarter" idx="11"/>
          </p:nvPr>
        </p:nvSpPr>
        <p:spPr/>
        <p:txBody>
          <a:bodyPr/>
          <a:lstStyle/>
          <a:p>
            <a:r>
              <a:rPr lang="en-US" smtClean="0"/>
              <a:t>2017 Coastal Master Plan </a:t>
            </a:r>
            <a:endParaRPr lang="en-US" dirty="0"/>
          </a:p>
        </p:txBody>
      </p:sp>
      <p:pic>
        <p:nvPicPr>
          <p:cNvPr id="7" name="Picture 2"/>
          <p:cNvPicPr>
            <a:picLocks noChangeAspect="1" noChangeArrowheads="1"/>
          </p:cNvPicPr>
          <p:nvPr/>
        </p:nvPicPr>
        <p:blipFill rotWithShape="1">
          <a:blip r:embed="rId2" cstate="print"/>
          <a:srcRect b="2309"/>
          <a:stretch/>
        </p:blipFill>
        <p:spPr bwMode="auto">
          <a:xfrm>
            <a:off x="1219200" y="838201"/>
            <a:ext cx="6905625" cy="5424814"/>
          </a:xfrm>
          <a:prstGeom prst="rect">
            <a:avLst/>
          </a:prstGeom>
          <a:noFill/>
          <a:ln w="9525">
            <a:noFill/>
            <a:miter lim="800000"/>
            <a:headEnd/>
            <a:tailEnd/>
          </a:ln>
        </p:spPr>
      </p:pic>
    </p:spTree>
    <p:extLst>
      <p:ext uri="{BB962C8B-B14F-4D97-AF65-F5344CB8AC3E}">
        <p14:creationId xmlns:p14="http://schemas.microsoft.com/office/powerpoint/2010/main" val="33563329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1143000"/>
          </a:xfrm>
        </p:spPr>
        <p:txBody>
          <a:bodyPr>
            <a:normAutofit/>
          </a:bodyPr>
          <a:lstStyle/>
          <a:p>
            <a:pPr algn="ctr"/>
            <a:r>
              <a:rPr lang="en-US" dirty="0" smtClean="0"/>
              <a:t>Active Offshore Oil/Gas Platforms</a:t>
            </a:r>
            <a:br>
              <a:rPr lang="en-US" dirty="0" smtClean="0"/>
            </a:br>
            <a:r>
              <a:rPr lang="en-US" sz="1800" dirty="0" smtClean="0"/>
              <a:t>[Pink]</a:t>
            </a:r>
            <a:endParaRPr lang="en-US" sz="4000" dirty="0"/>
          </a:p>
        </p:txBody>
      </p:sp>
      <p:sp>
        <p:nvSpPr>
          <p:cNvPr id="4" name="Slide Number Placeholder 3"/>
          <p:cNvSpPr>
            <a:spLocks noGrp="1"/>
          </p:cNvSpPr>
          <p:nvPr>
            <p:ph type="sldNum" sz="quarter" idx="12"/>
          </p:nvPr>
        </p:nvSpPr>
        <p:spPr/>
        <p:txBody>
          <a:bodyPr/>
          <a:lstStyle/>
          <a:p>
            <a:fld id="{0580405D-A643-224E-BD86-D482C39E2277}" type="slidenum">
              <a:rPr lang="en-US" smtClean="0"/>
              <a:pPr/>
              <a:t>21</a:t>
            </a:fld>
            <a:endParaRPr lang="en-US" dirty="0"/>
          </a:p>
        </p:txBody>
      </p:sp>
      <p:sp>
        <p:nvSpPr>
          <p:cNvPr id="5" name="Footer Placeholder 4"/>
          <p:cNvSpPr>
            <a:spLocks noGrp="1"/>
          </p:cNvSpPr>
          <p:nvPr>
            <p:ph type="ftr" sz="quarter" idx="11"/>
          </p:nvPr>
        </p:nvSpPr>
        <p:spPr/>
        <p:txBody>
          <a:bodyPr/>
          <a:lstStyle/>
          <a:p>
            <a:r>
              <a:rPr lang="en-US" smtClean="0"/>
              <a:t>2017 Coastal Master Plan </a:t>
            </a:r>
            <a:endParaRPr lang="en-US" dirty="0"/>
          </a:p>
        </p:txBody>
      </p:sp>
      <p:pic>
        <p:nvPicPr>
          <p:cNvPr id="6" name="Picture 2"/>
          <p:cNvPicPr>
            <a:picLocks noChangeAspect="1" noChangeArrowheads="1"/>
          </p:cNvPicPr>
          <p:nvPr/>
        </p:nvPicPr>
        <p:blipFill rotWithShape="1">
          <a:blip r:embed="rId2" cstate="print"/>
          <a:srcRect b="2309"/>
          <a:stretch/>
        </p:blipFill>
        <p:spPr bwMode="auto">
          <a:xfrm>
            <a:off x="1219200" y="838201"/>
            <a:ext cx="6886575" cy="5424814"/>
          </a:xfrm>
          <a:prstGeom prst="rect">
            <a:avLst/>
          </a:prstGeom>
          <a:noFill/>
          <a:ln w="9525">
            <a:noFill/>
            <a:miter lim="800000"/>
            <a:headEnd/>
            <a:tailEnd/>
          </a:ln>
        </p:spPr>
      </p:pic>
    </p:spTree>
    <p:extLst>
      <p:ext uri="{BB962C8B-B14F-4D97-AF65-F5344CB8AC3E}">
        <p14:creationId xmlns:p14="http://schemas.microsoft.com/office/powerpoint/2010/main" val="11086885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2"/>
          <p:cNvSpPr>
            <a:spLocks noGrp="1"/>
          </p:cNvSpPr>
          <p:nvPr>
            <p:ph type="title"/>
          </p:nvPr>
        </p:nvSpPr>
        <p:spPr>
          <a:xfrm>
            <a:off x="304799" y="-76200"/>
            <a:ext cx="8839201" cy="914400"/>
          </a:xfrm>
        </p:spPr>
        <p:txBody>
          <a:bodyPr/>
          <a:lstStyle/>
          <a:p>
            <a:r>
              <a:rPr lang="en-US" sz="3300" b="1" dirty="0" smtClean="0">
                <a:solidFill>
                  <a:srgbClr val="000000"/>
                </a:solidFill>
                <a:cs typeface="Arial" pitchFamily="34" charset="0"/>
              </a:rPr>
              <a:t>Coastal Louisiana: </a:t>
            </a:r>
            <a:r>
              <a:rPr lang="en-US" sz="2800" b="1" i="1" dirty="0" smtClean="0">
                <a:solidFill>
                  <a:schemeClr val="accent6"/>
                </a:solidFill>
                <a:cs typeface="Arial" pitchFamily="34" charset="0"/>
              </a:rPr>
              <a:t>oil &amp; gas infrastructure</a:t>
            </a:r>
            <a:endParaRPr lang="en-US" sz="3300" b="1" i="1" dirty="0">
              <a:solidFill>
                <a:schemeClr val="accent6"/>
              </a:solidFill>
              <a:cs typeface="Arial" pitchFamily="34" charset="0"/>
            </a:endParaRPr>
          </a:p>
        </p:txBody>
      </p:sp>
      <p:pic>
        <p:nvPicPr>
          <p:cNvPr id="6" name="Picture 5"/>
          <p:cNvPicPr>
            <a:picLocks noChangeAspect="1"/>
          </p:cNvPicPr>
          <p:nvPr/>
        </p:nvPicPr>
        <p:blipFill rotWithShape="1">
          <a:blip r:embed="rId3" cstate="print">
            <a:extLst>
              <a:ext uri="{28A0092B-C50C-407E-A947-70E740481C1C}">
                <a14:useLocalDpi xmlns:a14="http://schemas.microsoft.com/office/drawing/2010/main" val="0"/>
              </a:ext>
            </a:extLst>
          </a:blip>
          <a:srcRect t="7430" b="9623"/>
          <a:stretch/>
        </p:blipFill>
        <p:spPr>
          <a:xfrm>
            <a:off x="152400" y="561973"/>
            <a:ext cx="8875059" cy="5688515"/>
          </a:xfrm>
          <a:prstGeom prst="rect">
            <a:avLst/>
          </a:prstGeom>
        </p:spPr>
      </p:pic>
      <p:sp>
        <p:nvSpPr>
          <p:cNvPr id="2" name="Footer Placeholder 1"/>
          <p:cNvSpPr>
            <a:spLocks noGrp="1"/>
          </p:cNvSpPr>
          <p:nvPr>
            <p:ph type="ftr" sz="quarter" idx="11"/>
          </p:nvPr>
        </p:nvSpPr>
        <p:spPr/>
        <p:txBody>
          <a:bodyPr/>
          <a:lstStyle/>
          <a:p>
            <a:r>
              <a:rPr lang="en-US" smtClean="0"/>
              <a:t>2017 Coastal Master Plan </a:t>
            </a:r>
            <a:endParaRPr lang="en-US" dirty="0"/>
          </a:p>
        </p:txBody>
      </p:sp>
      <p:sp>
        <p:nvSpPr>
          <p:cNvPr id="3" name="Slide Number Placeholder 2"/>
          <p:cNvSpPr>
            <a:spLocks noGrp="1"/>
          </p:cNvSpPr>
          <p:nvPr>
            <p:ph type="sldNum" sz="quarter" idx="12"/>
          </p:nvPr>
        </p:nvSpPr>
        <p:spPr/>
        <p:txBody>
          <a:bodyPr/>
          <a:lstStyle/>
          <a:p>
            <a:fld id="{0580405D-A643-224E-BD86-D482C39E2277}" type="slidenum">
              <a:rPr lang="en-US" smtClean="0"/>
              <a:pPr/>
              <a:t>22</a:t>
            </a:fld>
            <a:endParaRPr lang="en-US" dirty="0"/>
          </a:p>
        </p:txBody>
      </p:sp>
    </p:spTree>
    <p:extLst>
      <p:ext uri="{BB962C8B-B14F-4D97-AF65-F5344CB8AC3E}">
        <p14:creationId xmlns:p14="http://schemas.microsoft.com/office/powerpoint/2010/main" val="35007695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38200" y="3297962"/>
            <a:ext cx="7772400" cy="1470025"/>
          </a:xfrm>
        </p:spPr>
        <p:txBody>
          <a:bodyPr>
            <a:normAutofit fontScale="90000"/>
          </a:bodyPr>
          <a:lstStyle/>
          <a:p>
            <a:pPr algn="ctr"/>
            <a:r>
              <a:rPr lang="en-US" sz="4800" dirty="0">
                <a:latin typeface="Arial" pitchFamily="34" charset="0"/>
                <a:cs typeface="Arial" pitchFamily="34" charset="0"/>
              </a:rPr>
              <a:t>Sustainable?</a:t>
            </a:r>
            <a:br>
              <a:rPr lang="en-US" sz="4800" dirty="0">
                <a:latin typeface="Arial" pitchFamily="34" charset="0"/>
                <a:cs typeface="Arial" pitchFamily="34" charset="0"/>
              </a:rPr>
            </a:br>
            <a:r>
              <a:rPr lang="en-US" sz="4800" dirty="0">
                <a:latin typeface="Arial" pitchFamily="34" charset="0"/>
                <a:cs typeface="Arial" pitchFamily="34" charset="0"/>
              </a:rPr>
              <a:t>Our Coastal Crisis</a:t>
            </a:r>
            <a:endParaRPr lang="en-US" sz="4800" dirty="0"/>
          </a:p>
        </p:txBody>
      </p:sp>
      <p:sp>
        <p:nvSpPr>
          <p:cNvPr id="3" name="Subtitle 2"/>
          <p:cNvSpPr>
            <a:spLocks noGrp="1"/>
          </p:cNvSpPr>
          <p:nvPr>
            <p:ph type="subTitle" idx="1"/>
          </p:nvPr>
        </p:nvSpPr>
        <p:spPr/>
        <p:txBody>
          <a:bodyPr/>
          <a:lstStyle/>
          <a:p>
            <a:endParaRPr lang="en-US"/>
          </a:p>
        </p:txBody>
      </p:sp>
      <p:sp>
        <p:nvSpPr>
          <p:cNvPr id="4" name="Slide Number Placeholder 3"/>
          <p:cNvSpPr>
            <a:spLocks noGrp="1"/>
          </p:cNvSpPr>
          <p:nvPr>
            <p:ph type="sldNum" sz="quarter" idx="12"/>
          </p:nvPr>
        </p:nvSpPr>
        <p:spPr/>
        <p:txBody>
          <a:bodyPr/>
          <a:lstStyle/>
          <a:p>
            <a:fld id="{0580405D-A643-224E-BD86-D482C39E2277}" type="slidenum">
              <a:rPr lang="en-US" smtClean="0"/>
              <a:pPr/>
              <a:t>23</a:t>
            </a:fld>
            <a:endParaRPr lang="en-US" dirty="0"/>
          </a:p>
        </p:txBody>
      </p:sp>
      <p:sp>
        <p:nvSpPr>
          <p:cNvPr id="5" name="Footer Placeholder 4"/>
          <p:cNvSpPr>
            <a:spLocks noGrp="1"/>
          </p:cNvSpPr>
          <p:nvPr>
            <p:ph type="ftr" sz="quarter" idx="11"/>
          </p:nvPr>
        </p:nvSpPr>
        <p:spPr/>
        <p:txBody>
          <a:bodyPr/>
          <a:lstStyle/>
          <a:p>
            <a:r>
              <a:rPr lang="en-US" smtClean="0"/>
              <a:t>2017 Coastal Master Plan </a:t>
            </a:r>
            <a:endParaRPr lang="en-US" dirty="0"/>
          </a:p>
        </p:txBody>
      </p:sp>
      <p:pic>
        <p:nvPicPr>
          <p:cNvPr id="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505200" y="1143000"/>
            <a:ext cx="2057400" cy="1696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529818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TextBox 5"/>
          <p:cNvSpPr txBox="1">
            <a:spLocks noChangeArrowheads="1"/>
          </p:cNvSpPr>
          <p:nvPr/>
        </p:nvSpPr>
        <p:spPr bwMode="auto">
          <a:xfrm>
            <a:off x="304800" y="76200"/>
            <a:ext cx="830580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Calibri" pitchFamily="34" charset="0"/>
              </a:defRPr>
            </a:lvl1pPr>
            <a:lvl2pPr marL="742950" indent="-285750" eaLnBrk="0" hangingPunct="0">
              <a:defRPr>
                <a:solidFill>
                  <a:schemeClr val="tx1"/>
                </a:solidFill>
                <a:latin typeface="Calibri" pitchFamily="34" charset="0"/>
              </a:defRPr>
            </a:lvl2pPr>
            <a:lvl3pPr marL="1143000" indent="-228600" eaLnBrk="0" hangingPunct="0">
              <a:defRPr>
                <a:solidFill>
                  <a:schemeClr val="tx1"/>
                </a:solidFill>
                <a:latin typeface="Calibri" pitchFamily="34" charset="0"/>
              </a:defRPr>
            </a:lvl3pPr>
            <a:lvl4pPr marL="1600200" indent="-228600" eaLnBrk="0" hangingPunct="0">
              <a:defRPr>
                <a:solidFill>
                  <a:schemeClr val="tx1"/>
                </a:solidFill>
                <a:latin typeface="Calibri" pitchFamily="34" charset="0"/>
              </a:defRPr>
            </a:lvl4pPr>
            <a:lvl5pPr marL="2057400" indent="-228600" eaLnBrk="0" hangingPunct="0">
              <a:defRPr>
                <a:solidFill>
                  <a:schemeClr val="tx1"/>
                </a:solidFill>
                <a:latin typeface="Calibri" pitchFamily="34" charset="0"/>
              </a:defRPr>
            </a:lvl5pPr>
            <a:lvl6pPr marL="2514600" indent="-228600" eaLnBrk="0" fontAlgn="base" hangingPunct="0">
              <a:spcBef>
                <a:spcPct val="0"/>
              </a:spcBef>
              <a:spcAft>
                <a:spcPct val="0"/>
              </a:spcAft>
              <a:defRPr>
                <a:solidFill>
                  <a:schemeClr val="tx1"/>
                </a:solidFill>
                <a:latin typeface="Calibri" pitchFamily="34" charset="0"/>
              </a:defRPr>
            </a:lvl6pPr>
            <a:lvl7pPr marL="2971800" indent="-228600" eaLnBrk="0" fontAlgn="base" hangingPunct="0">
              <a:spcBef>
                <a:spcPct val="0"/>
              </a:spcBef>
              <a:spcAft>
                <a:spcPct val="0"/>
              </a:spcAft>
              <a:defRPr>
                <a:solidFill>
                  <a:schemeClr val="tx1"/>
                </a:solidFill>
                <a:latin typeface="Calibri" pitchFamily="34" charset="0"/>
              </a:defRPr>
            </a:lvl7pPr>
            <a:lvl8pPr marL="3429000" indent="-228600" eaLnBrk="0" fontAlgn="base" hangingPunct="0">
              <a:spcBef>
                <a:spcPct val="0"/>
              </a:spcBef>
              <a:spcAft>
                <a:spcPct val="0"/>
              </a:spcAft>
              <a:defRPr>
                <a:solidFill>
                  <a:schemeClr val="tx1"/>
                </a:solidFill>
                <a:latin typeface="Calibri" pitchFamily="34" charset="0"/>
              </a:defRPr>
            </a:lvl8pPr>
            <a:lvl9pPr marL="3886200" indent="-228600" eaLnBrk="0" fontAlgn="base" hangingPunct="0">
              <a:spcBef>
                <a:spcPct val="0"/>
              </a:spcBef>
              <a:spcAft>
                <a:spcPct val="0"/>
              </a:spcAft>
              <a:defRPr>
                <a:solidFill>
                  <a:schemeClr val="tx1"/>
                </a:solidFill>
                <a:latin typeface="Calibri" pitchFamily="34" charset="0"/>
              </a:defRPr>
            </a:lvl9pPr>
          </a:lstStyle>
          <a:p>
            <a:pPr eaLnBrk="1" fontAlgn="base" hangingPunct="1">
              <a:spcBef>
                <a:spcPct val="0"/>
              </a:spcBef>
              <a:spcAft>
                <a:spcPct val="0"/>
              </a:spcAft>
            </a:pPr>
            <a:r>
              <a:rPr lang="en-US" sz="3600" b="1" dirty="0">
                <a:solidFill>
                  <a:prstClr val="black"/>
                </a:solidFill>
                <a:latin typeface="+mj-lt"/>
                <a:cs typeface="Arial" charset="0"/>
              </a:rPr>
              <a:t>Mississippi River </a:t>
            </a:r>
            <a:r>
              <a:rPr lang="en-US" sz="3600" b="1" dirty="0" smtClean="0">
                <a:solidFill>
                  <a:prstClr val="black"/>
                </a:solidFill>
                <a:latin typeface="+mj-lt"/>
                <a:cs typeface="Arial" charset="0"/>
              </a:rPr>
              <a:t>Watershed</a:t>
            </a:r>
            <a:endParaRPr lang="en-US" sz="3600" b="1" dirty="0">
              <a:solidFill>
                <a:prstClr val="black"/>
              </a:solidFill>
              <a:latin typeface="+mj-lt"/>
              <a:cs typeface="Arial" charset="0"/>
            </a:endParaRPr>
          </a:p>
        </p:txBody>
      </p:sp>
      <p:pic>
        <p:nvPicPr>
          <p:cNvPr id="5" name="Picture 5"/>
          <p:cNvPicPr>
            <a:picLocks noChangeAspect="1" noChangeArrowheads="1"/>
          </p:cNvPicPr>
          <p:nvPr/>
        </p:nvPicPr>
        <p:blipFill rotWithShape="1">
          <a:blip r:embed="rId3" cstate="print"/>
          <a:srcRect t="1826"/>
          <a:stretch/>
        </p:blipFill>
        <p:spPr bwMode="auto">
          <a:xfrm>
            <a:off x="0" y="626300"/>
            <a:ext cx="9144000" cy="4994155"/>
          </a:xfrm>
          <a:prstGeom prst="rect">
            <a:avLst/>
          </a:prstGeom>
          <a:noFill/>
          <a:ln w="9525">
            <a:noFill/>
            <a:miter lim="800000"/>
            <a:headEnd/>
            <a:tailEnd/>
          </a:ln>
        </p:spPr>
      </p:pic>
      <p:sp>
        <p:nvSpPr>
          <p:cNvPr id="6" name="TextBox 3"/>
          <p:cNvSpPr txBox="1">
            <a:spLocks noChangeArrowheads="1"/>
          </p:cNvSpPr>
          <p:nvPr/>
        </p:nvSpPr>
        <p:spPr bwMode="auto">
          <a:xfrm>
            <a:off x="0" y="5334000"/>
            <a:ext cx="8991600" cy="984885"/>
          </a:xfrm>
          <a:prstGeom prst="rect">
            <a:avLst/>
          </a:prstGeom>
          <a:noFill/>
          <a:ln w="9525">
            <a:noFill/>
            <a:miter lim="800000"/>
            <a:headEnd/>
            <a:tailEnd/>
          </a:ln>
        </p:spPr>
        <p:txBody>
          <a:bodyPr wrap="square">
            <a:spAutoFit/>
          </a:bodyPr>
          <a:lstStyle/>
          <a:p>
            <a:pPr marL="342900" indent="-342900" fontAlgn="base">
              <a:spcBef>
                <a:spcPct val="0"/>
              </a:spcBef>
              <a:spcAft>
                <a:spcPct val="0"/>
              </a:spcAft>
              <a:buFont typeface="Arial" pitchFamily="34" charset="0"/>
              <a:buChar char="•"/>
            </a:pPr>
            <a:r>
              <a:rPr lang="en-US" sz="2400" dirty="0">
                <a:solidFill>
                  <a:prstClr val="black"/>
                </a:solidFill>
                <a:latin typeface="Arial" pitchFamily="34" charset="0"/>
                <a:cs typeface="Arial" pitchFamily="34" charset="0"/>
              </a:rPr>
              <a:t>Two-thirds of the continental United States</a:t>
            </a:r>
          </a:p>
          <a:p>
            <a:pPr fontAlgn="base">
              <a:spcBef>
                <a:spcPct val="0"/>
              </a:spcBef>
              <a:spcAft>
                <a:spcPct val="0"/>
              </a:spcAft>
            </a:pPr>
            <a:endParaRPr lang="en-US" sz="1000" dirty="0">
              <a:solidFill>
                <a:prstClr val="black"/>
              </a:solidFill>
              <a:latin typeface="Arial" pitchFamily="34" charset="0"/>
              <a:cs typeface="Arial" pitchFamily="34" charset="0"/>
            </a:endParaRPr>
          </a:p>
          <a:p>
            <a:pPr marL="342900" indent="-342900" fontAlgn="base">
              <a:spcBef>
                <a:spcPct val="0"/>
              </a:spcBef>
              <a:spcAft>
                <a:spcPct val="0"/>
              </a:spcAft>
              <a:buFont typeface="Arial" pitchFamily="34" charset="0"/>
              <a:buChar char="•"/>
            </a:pPr>
            <a:r>
              <a:rPr lang="en-US" sz="2400" dirty="0">
                <a:solidFill>
                  <a:prstClr val="black"/>
                </a:solidFill>
                <a:latin typeface="Arial" pitchFamily="34" charset="0"/>
                <a:cs typeface="Arial" pitchFamily="34" charset="0"/>
              </a:rPr>
              <a:t>42% of the contiguous land mass of North America</a:t>
            </a:r>
          </a:p>
        </p:txBody>
      </p:sp>
      <p:sp>
        <p:nvSpPr>
          <p:cNvPr id="2" name="Footer Placeholder 1"/>
          <p:cNvSpPr>
            <a:spLocks noGrp="1"/>
          </p:cNvSpPr>
          <p:nvPr>
            <p:ph type="ftr" sz="quarter" idx="11"/>
          </p:nvPr>
        </p:nvSpPr>
        <p:spPr/>
        <p:txBody>
          <a:bodyPr/>
          <a:lstStyle/>
          <a:p>
            <a:r>
              <a:rPr lang="en-US" dirty="0" smtClean="0"/>
              <a:t>2017 Coastal Master Plan </a:t>
            </a:r>
            <a:endParaRPr lang="en-US" dirty="0"/>
          </a:p>
        </p:txBody>
      </p:sp>
      <p:sp>
        <p:nvSpPr>
          <p:cNvPr id="3" name="Slide Number Placeholder 2"/>
          <p:cNvSpPr>
            <a:spLocks noGrp="1"/>
          </p:cNvSpPr>
          <p:nvPr>
            <p:ph type="sldNum" sz="quarter" idx="12"/>
          </p:nvPr>
        </p:nvSpPr>
        <p:spPr/>
        <p:txBody>
          <a:bodyPr/>
          <a:lstStyle/>
          <a:p>
            <a:fld id="{0580405D-A643-224E-BD86-D482C39E2277}" type="slidenum">
              <a:rPr lang="en-US" smtClean="0"/>
              <a:pPr/>
              <a:t>24</a:t>
            </a:fld>
            <a:endParaRPr lang="en-US" dirty="0"/>
          </a:p>
        </p:txBody>
      </p:sp>
    </p:spTree>
    <p:extLst>
      <p:ext uri="{BB962C8B-B14F-4D97-AF65-F5344CB8AC3E}">
        <p14:creationId xmlns:p14="http://schemas.microsoft.com/office/powerpoint/2010/main" val="40226335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TextBox 5"/>
          <p:cNvSpPr txBox="1">
            <a:spLocks noChangeArrowheads="1"/>
          </p:cNvSpPr>
          <p:nvPr/>
        </p:nvSpPr>
        <p:spPr bwMode="auto">
          <a:xfrm>
            <a:off x="93663" y="0"/>
            <a:ext cx="830580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Calibri" pitchFamily="34" charset="0"/>
              </a:defRPr>
            </a:lvl1pPr>
            <a:lvl2pPr marL="742950" indent="-285750" eaLnBrk="0" hangingPunct="0">
              <a:defRPr>
                <a:solidFill>
                  <a:schemeClr val="tx1"/>
                </a:solidFill>
                <a:latin typeface="Calibri" pitchFamily="34" charset="0"/>
              </a:defRPr>
            </a:lvl2pPr>
            <a:lvl3pPr marL="1143000" indent="-228600" eaLnBrk="0" hangingPunct="0">
              <a:defRPr>
                <a:solidFill>
                  <a:schemeClr val="tx1"/>
                </a:solidFill>
                <a:latin typeface="Calibri" pitchFamily="34" charset="0"/>
              </a:defRPr>
            </a:lvl3pPr>
            <a:lvl4pPr marL="1600200" indent="-228600" eaLnBrk="0" hangingPunct="0">
              <a:defRPr>
                <a:solidFill>
                  <a:schemeClr val="tx1"/>
                </a:solidFill>
                <a:latin typeface="Calibri" pitchFamily="34" charset="0"/>
              </a:defRPr>
            </a:lvl4pPr>
            <a:lvl5pPr marL="2057400" indent="-228600" eaLnBrk="0" hangingPunct="0">
              <a:defRPr>
                <a:solidFill>
                  <a:schemeClr val="tx1"/>
                </a:solidFill>
                <a:latin typeface="Calibri" pitchFamily="34" charset="0"/>
              </a:defRPr>
            </a:lvl5pPr>
            <a:lvl6pPr marL="2514600" indent="-228600" eaLnBrk="0" fontAlgn="base" hangingPunct="0">
              <a:spcBef>
                <a:spcPct val="0"/>
              </a:spcBef>
              <a:spcAft>
                <a:spcPct val="0"/>
              </a:spcAft>
              <a:defRPr>
                <a:solidFill>
                  <a:schemeClr val="tx1"/>
                </a:solidFill>
                <a:latin typeface="Calibri" pitchFamily="34" charset="0"/>
              </a:defRPr>
            </a:lvl6pPr>
            <a:lvl7pPr marL="2971800" indent="-228600" eaLnBrk="0" fontAlgn="base" hangingPunct="0">
              <a:spcBef>
                <a:spcPct val="0"/>
              </a:spcBef>
              <a:spcAft>
                <a:spcPct val="0"/>
              </a:spcAft>
              <a:defRPr>
                <a:solidFill>
                  <a:schemeClr val="tx1"/>
                </a:solidFill>
                <a:latin typeface="Calibri" pitchFamily="34" charset="0"/>
              </a:defRPr>
            </a:lvl7pPr>
            <a:lvl8pPr marL="3429000" indent="-228600" eaLnBrk="0" fontAlgn="base" hangingPunct="0">
              <a:spcBef>
                <a:spcPct val="0"/>
              </a:spcBef>
              <a:spcAft>
                <a:spcPct val="0"/>
              </a:spcAft>
              <a:defRPr>
                <a:solidFill>
                  <a:schemeClr val="tx1"/>
                </a:solidFill>
                <a:latin typeface="Calibri" pitchFamily="34" charset="0"/>
              </a:defRPr>
            </a:lvl8pPr>
            <a:lvl9pPr marL="3886200" indent="-228600" eaLnBrk="0" fontAlgn="base" hangingPunct="0">
              <a:spcBef>
                <a:spcPct val="0"/>
              </a:spcBef>
              <a:spcAft>
                <a:spcPct val="0"/>
              </a:spcAft>
              <a:defRPr>
                <a:solidFill>
                  <a:schemeClr val="tx1"/>
                </a:solidFill>
                <a:latin typeface="Calibri" pitchFamily="34" charset="0"/>
              </a:defRPr>
            </a:lvl9pPr>
          </a:lstStyle>
          <a:p>
            <a:pPr eaLnBrk="1" fontAlgn="base" hangingPunct="1">
              <a:spcBef>
                <a:spcPct val="0"/>
              </a:spcBef>
              <a:spcAft>
                <a:spcPct val="0"/>
              </a:spcAft>
            </a:pPr>
            <a:r>
              <a:rPr lang="en-US" sz="3600" b="1" dirty="0">
                <a:solidFill>
                  <a:prstClr val="black"/>
                </a:solidFill>
                <a:latin typeface="+mj-lt"/>
                <a:cs typeface="Arial" charset="0"/>
              </a:rPr>
              <a:t>Mississippi River and </a:t>
            </a:r>
            <a:r>
              <a:rPr lang="en-US" sz="3600" b="1" dirty="0" smtClean="0">
                <a:solidFill>
                  <a:prstClr val="black"/>
                </a:solidFill>
                <a:latin typeface="+mj-lt"/>
                <a:cs typeface="Arial" charset="0"/>
              </a:rPr>
              <a:t>Tributaries</a:t>
            </a:r>
            <a:endParaRPr lang="en-US" sz="3600" b="1" dirty="0">
              <a:solidFill>
                <a:prstClr val="black"/>
              </a:solidFill>
              <a:latin typeface="+mj-lt"/>
              <a:cs typeface="Arial" charset="0"/>
            </a:endParaRPr>
          </a:p>
        </p:txBody>
      </p:sp>
      <p:pic>
        <p:nvPicPr>
          <p:cNvPr id="13316" name="Picture 5" descr="mississippi-delta.jpg"/>
          <p:cNvPicPr>
            <a:picLocks noChangeAspect="1"/>
          </p:cNvPicPr>
          <p:nvPr/>
        </p:nvPicPr>
        <p:blipFill rotWithShape="1">
          <a:blip r:embed="rId3">
            <a:extLst>
              <a:ext uri="{28A0092B-C50C-407E-A947-70E740481C1C}">
                <a14:useLocalDpi xmlns:a14="http://schemas.microsoft.com/office/drawing/2010/main" val="0"/>
              </a:ext>
            </a:extLst>
          </a:blip>
          <a:srcRect t="4434" b="1476"/>
          <a:stretch/>
        </p:blipFill>
        <p:spPr bwMode="auto">
          <a:xfrm>
            <a:off x="564562" y="609600"/>
            <a:ext cx="8014877" cy="56692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Footer Placeholder 1"/>
          <p:cNvSpPr>
            <a:spLocks noGrp="1"/>
          </p:cNvSpPr>
          <p:nvPr>
            <p:ph type="ftr" sz="quarter" idx="11"/>
          </p:nvPr>
        </p:nvSpPr>
        <p:spPr/>
        <p:txBody>
          <a:bodyPr/>
          <a:lstStyle/>
          <a:p>
            <a:r>
              <a:rPr lang="en-US" smtClean="0"/>
              <a:t>2017 Coastal Master Plan </a:t>
            </a:r>
            <a:endParaRPr lang="en-US" dirty="0"/>
          </a:p>
        </p:txBody>
      </p:sp>
      <p:sp>
        <p:nvSpPr>
          <p:cNvPr id="3" name="Slide Number Placeholder 2"/>
          <p:cNvSpPr>
            <a:spLocks noGrp="1"/>
          </p:cNvSpPr>
          <p:nvPr>
            <p:ph type="sldNum" sz="quarter" idx="12"/>
          </p:nvPr>
        </p:nvSpPr>
        <p:spPr/>
        <p:txBody>
          <a:bodyPr/>
          <a:lstStyle/>
          <a:p>
            <a:fld id="{0580405D-A643-224E-BD86-D482C39E2277}" type="slidenum">
              <a:rPr lang="en-US" smtClean="0"/>
              <a:pPr/>
              <a:t>25</a:t>
            </a:fld>
            <a:endParaRPr lang="en-US" dirty="0"/>
          </a:p>
        </p:txBody>
      </p:sp>
    </p:spTree>
    <p:extLst>
      <p:ext uri="{BB962C8B-B14F-4D97-AF65-F5344CB8AC3E}">
        <p14:creationId xmlns:p14="http://schemas.microsoft.com/office/powerpoint/2010/main" val="94417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0"/>
            <a:ext cx="9144000" cy="6858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en-US" dirty="0">
              <a:solidFill>
                <a:prstClr val="white"/>
              </a:solidFill>
            </a:endParaRPr>
          </a:p>
        </p:txBody>
      </p:sp>
      <p:pic>
        <p:nvPicPr>
          <p:cNvPr id="4" name="Picture 3"/>
          <p:cNvPicPr>
            <a:picLocks noChangeAspect="1"/>
          </p:cNvPicPr>
          <p:nvPr/>
        </p:nvPicPr>
        <p:blipFill>
          <a:blip r:embed="rId3">
            <a:clrChange>
              <a:clrFrom>
                <a:srgbClr val="242424"/>
              </a:clrFrom>
              <a:clrTo>
                <a:srgbClr val="242424">
                  <a:alpha val="0"/>
                </a:srgbClr>
              </a:clrTo>
            </a:clrChange>
            <a:extLst>
              <a:ext uri="{28A0092B-C50C-407E-A947-70E740481C1C}">
                <a14:useLocalDpi xmlns:a14="http://schemas.microsoft.com/office/drawing/2010/main" val="0"/>
              </a:ext>
            </a:extLst>
          </a:blip>
          <a:stretch>
            <a:fillRect/>
          </a:stretch>
        </p:blipFill>
        <p:spPr>
          <a:xfrm>
            <a:off x="6096" y="0"/>
            <a:ext cx="9144000" cy="6858000"/>
          </a:xfrm>
          <a:prstGeom prst="rect">
            <a:avLst/>
          </a:prstGeom>
          <a:ln>
            <a:noFill/>
          </a:ln>
        </p:spPr>
      </p:pic>
      <p:sp>
        <p:nvSpPr>
          <p:cNvPr id="2" name="Footer Placeholder 1"/>
          <p:cNvSpPr>
            <a:spLocks noGrp="1"/>
          </p:cNvSpPr>
          <p:nvPr>
            <p:ph type="ftr" sz="quarter" idx="11"/>
          </p:nvPr>
        </p:nvSpPr>
        <p:spPr/>
        <p:txBody>
          <a:bodyPr/>
          <a:lstStyle/>
          <a:p>
            <a:r>
              <a:rPr lang="en-US" smtClean="0"/>
              <a:t>2017 Coastal Master Plan </a:t>
            </a:r>
            <a:endParaRPr lang="en-US" dirty="0"/>
          </a:p>
        </p:txBody>
      </p:sp>
      <p:sp>
        <p:nvSpPr>
          <p:cNvPr id="3" name="Slide Number Placeholder 2"/>
          <p:cNvSpPr>
            <a:spLocks noGrp="1"/>
          </p:cNvSpPr>
          <p:nvPr>
            <p:ph type="sldNum" sz="quarter" idx="12"/>
          </p:nvPr>
        </p:nvSpPr>
        <p:spPr/>
        <p:txBody>
          <a:bodyPr/>
          <a:lstStyle/>
          <a:p>
            <a:fld id="{0580405D-A643-224E-BD86-D482C39E2277}" type="slidenum">
              <a:rPr lang="en-US" smtClean="0"/>
              <a:pPr/>
              <a:t>26</a:t>
            </a:fld>
            <a:endParaRPr lang="en-US" dirty="0"/>
          </a:p>
        </p:txBody>
      </p:sp>
    </p:spTree>
    <p:extLst>
      <p:ext uri="{BB962C8B-B14F-4D97-AF65-F5344CB8AC3E}">
        <p14:creationId xmlns:p14="http://schemas.microsoft.com/office/powerpoint/2010/main" val="202625579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0"/>
            <a:ext cx="9144000" cy="6858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en-US" dirty="0">
              <a:solidFill>
                <a:prstClr val="white"/>
              </a:solidFill>
            </a:endParaRPr>
          </a:p>
        </p:txBody>
      </p:sp>
      <p:pic>
        <p:nvPicPr>
          <p:cNvPr id="4" name="Picture 3"/>
          <p:cNvPicPr>
            <a:picLocks noChangeAspect="1"/>
          </p:cNvPicPr>
          <p:nvPr/>
        </p:nvPicPr>
        <p:blipFill>
          <a:blip r:embed="rId3">
            <a:clrChange>
              <a:clrFrom>
                <a:srgbClr val="242424"/>
              </a:clrFrom>
              <a:clrTo>
                <a:srgbClr val="242424">
                  <a:alpha val="0"/>
                </a:srgbClr>
              </a:clrTo>
            </a:clrChange>
            <a:extLst>
              <a:ext uri="{28A0092B-C50C-407E-A947-70E740481C1C}">
                <a14:useLocalDpi xmlns:a14="http://schemas.microsoft.com/office/drawing/2010/main" val="0"/>
              </a:ext>
            </a:extLst>
          </a:blip>
          <a:stretch>
            <a:fillRect/>
          </a:stretch>
        </p:blipFill>
        <p:spPr>
          <a:xfrm>
            <a:off x="6096" y="0"/>
            <a:ext cx="9144000" cy="6858000"/>
          </a:xfrm>
          <a:prstGeom prst="rect">
            <a:avLst/>
          </a:prstGeom>
          <a:ln>
            <a:noFill/>
          </a:ln>
        </p:spPr>
      </p:pic>
      <p:sp>
        <p:nvSpPr>
          <p:cNvPr id="3" name="Rectangle 2"/>
          <p:cNvSpPr/>
          <p:nvPr/>
        </p:nvSpPr>
        <p:spPr>
          <a:xfrm>
            <a:off x="6096" y="0"/>
            <a:ext cx="4489704" cy="4343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en-US" dirty="0">
              <a:solidFill>
                <a:prstClr val="white"/>
              </a:solidFill>
            </a:endParaRPr>
          </a:p>
        </p:txBody>
      </p:sp>
      <p:sp>
        <p:nvSpPr>
          <p:cNvPr id="6" name="Freeform 5"/>
          <p:cNvSpPr/>
          <p:nvPr/>
        </p:nvSpPr>
        <p:spPr>
          <a:xfrm>
            <a:off x="1122744" y="4120587"/>
            <a:ext cx="4908507" cy="2141317"/>
          </a:xfrm>
          <a:custGeom>
            <a:avLst/>
            <a:gdLst>
              <a:gd name="connsiteX0" fmla="*/ 150471 w 4908507"/>
              <a:gd name="connsiteY0" fmla="*/ 196770 h 2141317"/>
              <a:gd name="connsiteX1" fmla="*/ 92598 w 4908507"/>
              <a:gd name="connsiteY1" fmla="*/ 370390 h 2141317"/>
              <a:gd name="connsiteX2" fmla="*/ 57874 w 4908507"/>
              <a:gd name="connsiteY2" fmla="*/ 381965 h 2141317"/>
              <a:gd name="connsiteX3" fmla="*/ 46299 w 4908507"/>
              <a:gd name="connsiteY3" fmla="*/ 416689 h 2141317"/>
              <a:gd name="connsiteX4" fmla="*/ 0 w 4908507"/>
              <a:gd name="connsiteY4" fmla="*/ 462988 h 2141317"/>
              <a:gd name="connsiteX5" fmla="*/ 11575 w 4908507"/>
              <a:gd name="connsiteY5" fmla="*/ 497712 h 2141317"/>
              <a:gd name="connsiteX6" fmla="*/ 81023 w 4908507"/>
              <a:gd name="connsiteY6" fmla="*/ 486137 h 2141317"/>
              <a:gd name="connsiteX7" fmla="*/ 162046 w 4908507"/>
              <a:gd name="connsiteY7" fmla="*/ 428264 h 2141317"/>
              <a:gd name="connsiteX8" fmla="*/ 231494 w 4908507"/>
              <a:gd name="connsiteY8" fmla="*/ 405114 h 2141317"/>
              <a:gd name="connsiteX9" fmla="*/ 266218 w 4908507"/>
              <a:gd name="connsiteY9" fmla="*/ 393540 h 2141317"/>
              <a:gd name="connsiteX10" fmla="*/ 590309 w 4908507"/>
              <a:gd name="connsiteY10" fmla="*/ 428264 h 2141317"/>
              <a:gd name="connsiteX11" fmla="*/ 625033 w 4908507"/>
              <a:gd name="connsiteY11" fmla="*/ 532436 h 2141317"/>
              <a:gd name="connsiteX12" fmla="*/ 636608 w 4908507"/>
              <a:gd name="connsiteY12" fmla="*/ 671332 h 2141317"/>
              <a:gd name="connsiteX13" fmla="*/ 775504 w 4908507"/>
              <a:gd name="connsiteY13" fmla="*/ 682907 h 2141317"/>
              <a:gd name="connsiteX14" fmla="*/ 798653 w 4908507"/>
              <a:gd name="connsiteY14" fmla="*/ 752355 h 2141317"/>
              <a:gd name="connsiteX15" fmla="*/ 810228 w 4908507"/>
              <a:gd name="connsiteY15" fmla="*/ 787079 h 2141317"/>
              <a:gd name="connsiteX16" fmla="*/ 844952 w 4908507"/>
              <a:gd name="connsiteY16" fmla="*/ 810228 h 2141317"/>
              <a:gd name="connsiteX17" fmla="*/ 891251 w 4908507"/>
              <a:gd name="connsiteY17" fmla="*/ 925975 h 2141317"/>
              <a:gd name="connsiteX18" fmla="*/ 925975 w 4908507"/>
              <a:gd name="connsiteY18" fmla="*/ 937550 h 2141317"/>
              <a:gd name="connsiteX19" fmla="*/ 1099595 w 4908507"/>
              <a:gd name="connsiteY19" fmla="*/ 937550 h 2141317"/>
              <a:gd name="connsiteX20" fmla="*/ 1122745 w 4908507"/>
              <a:gd name="connsiteY20" fmla="*/ 1006998 h 2141317"/>
              <a:gd name="connsiteX21" fmla="*/ 1226917 w 4908507"/>
              <a:gd name="connsiteY21" fmla="*/ 960699 h 2141317"/>
              <a:gd name="connsiteX22" fmla="*/ 1377388 w 4908507"/>
              <a:gd name="connsiteY22" fmla="*/ 983848 h 2141317"/>
              <a:gd name="connsiteX23" fmla="*/ 1446836 w 4908507"/>
              <a:gd name="connsiteY23" fmla="*/ 1030147 h 2141317"/>
              <a:gd name="connsiteX24" fmla="*/ 1469985 w 4908507"/>
              <a:gd name="connsiteY24" fmla="*/ 1099595 h 2141317"/>
              <a:gd name="connsiteX25" fmla="*/ 1481560 w 4908507"/>
              <a:gd name="connsiteY25" fmla="*/ 1134319 h 2141317"/>
              <a:gd name="connsiteX26" fmla="*/ 1516284 w 4908507"/>
              <a:gd name="connsiteY26" fmla="*/ 1145894 h 2141317"/>
              <a:gd name="connsiteX27" fmla="*/ 1608881 w 4908507"/>
              <a:gd name="connsiteY27" fmla="*/ 1122745 h 2141317"/>
              <a:gd name="connsiteX28" fmla="*/ 1643605 w 4908507"/>
              <a:gd name="connsiteY28" fmla="*/ 1099595 h 2141317"/>
              <a:gd name="connsiteX29" fmla="*/ 1655180 w 4908507"/>
              <a:gd name="connsiteY29" fmla="*/ 1134319 h 2141317"/>
              <a:gd name="connsiteX30" fmla="*/ 1689904 w 4908507"/>
              <a:gd name="connsiteY30" fmla="*/ 1145894 h 2141317"/>
              <a:gd name="connsiteX31" fmla="*/ 1794076 w 4908507"/>
              <a:gd name="connsiteY31" fmla="*/ 1169043 h 2141317"/>
              <a:gd name="connsiteX32" fmla="*/ 1828800 w 4908507"/>
              <a:gd name="connsiteY32" fmla="*/ 1342664 h 2141317"/>
              <a:gd name="connsiteX33" fmla="*/ 1851950 w 4908507"/>
              <a:gd name="connsiteY33" fmla="*/ 1365813 h 2141317"/>
              <a:gd name="connsiteX34" fmla="*/ 1898248 w 4908507"/>
              <a:gd name="connsiteY34" fmla="*/ 1388962 h 2141317"/>
              <a:gd name="connsiteX35" fmla="*/ 1932972 w 4908507"/>
              <a:gd name="connsiteY35" fmla="*/ 1412112 h 2141317"/>
              <a:gd name="connsiteX36" fmla="*/ 2002421 w 4908507"/>
              <a:gd name="connsiteY36" fmla="*/ 1435261 h 2141317"/>
              <a:gd name="connsiteX37" fmla="*/ 2013995 w 4908507"/>
              <a:gd name="connsiteY37" fmla="*/ 1469985 h 2141317"/>
              <a:gd name="connsiteX38" fmla="*/ 2013995 w 4908507"/>
              <a:gd name="connsiteY38" fmla="*/ 1574157 h 2141317"/>
              <a:gd name="connsiteX39" fmla="*/ 2048719 w 4908507"/>
              <a:gd name="connsiteY39" fmla="*/ 1585732 h 2141317"/>
              <a:gd name="connsiteX40" fmla="*/ 2048719 w 4908507"/>
              <a:gd name="connsiteY40" fmla="*/ 1608881 h 2141317"/>
              <a:gd name="connsiteX41" fmla="*/ 2037145 w 4908507"/>
              <a:gd name="connsiteY41" fmla="*/ 1574157 h 2141317"/>
              <a:gd name="connsiteX42" fmla="*/ 2048719 w 4908507"/>
              <a:gd name="connsiteY42" fmla="*/ 1504709 h 2141317"/>
              <a:gd name="connsiteX43" fmla="*/ 2095018 w 4908507"/>
              <a:gd name="connsiteY43" fmla="*/ 1435261 h 2141317"/>
              <a:gd name="connsiteX44" fmla="*/ 2164466 w 4908507"/>
              <a:gd name="connsiteY44" fmla="*/ 1412112 h 2141317"/>
              <a:gd name="connsiteX45" fmla="*/ 2280213 w 4908507"/>
              <a:gd name="connsiteY45" fmla="*/ 1388962 h 2141317"/>
              <a:gd name="connsiteX46" fmla="*/ 2338086 w 4908507"/>
              <a:gd name="connsiteY46" fmla="*/ 1400537 h 2141317"/>
              <a:gd name="connsiteX47" fmla="*/ 2384385 w 4908507"/>
              <a:gd name="connsiteY47" fmla="*/ 1354238 h 2141317"/>
              <a:gd name="connsiteX48" fmla="*/ 2419109 w 4908507"/>
              <a:gd name="connsiteY48" fmla="*/ 1284790 h 2141317"/>
              <a:gd name="connsiteX49" fmla="*/ 2430684 w 4908507"/>
              <a:gd name="connsiteY49" fmla="*/ 1250066 h 2141317"/>
              <a:gd name="connsiteX50" fmla="*/ 2546431 w 4908507"/>
              <a:gd name="connsiteY50" fmla="*/ 1157469 h 2141317"/>
              <a:gd name="connsiteX51" fmla="*/ 2569580 w 4908507"/>
              <a:gd name="connsiteY51" fmla="*/ 1134319 h 2141317"/>
              <a:gd name="connsiteX52" fmla="*/ 2639028 w 4908507"/>
              <a:gd name="connsiteY52" fmla="*/ 1088021 h 2141317"/>
              <a:gd name="connsiteX53" fmla="*/ 2696902 w 4908507"/>
              <a:gd name="connsiteY53" fmla="*/ 1053297 h 2141317"/>
              <a:gd name="connsiteX54" fmla="*/ 2708476 w 4908507"/>
              <a:gd name="connsiteY54" fmla="*/ 1088021 h 2141317"/>
              <a:gd name="connsiteX55" fmla="*/ 2639028 w 4908507"/>
              <a:gd name="connsiteY55" fmla="*/ 1134319 h 2141317"/>
              <a:gd name="connsiteX56" fmla="*/ 2581155 w 4908507"/>
              <a:gd name="connsiteY56" fmla="*/ 1180618 h 2141317"/>
              <a:gd name="connsiteX57" fmla="*/ 2500132 w 4908507"/>
              <a:gd name="connsiteY57" fmla="*/ 1261641 h 2141317"/>
              <a:gd name="connsiteX58" fmla="*/ 2465408 w 4908507"/>
              <a:gd name="connsiteY58" fmla="*/ 1296365 h 2141317"/>
              <a:gd name="connsiteX59" fmla="*/ 2430684 w 4908507"/>
              <a:gd name="connsiteY59" fmla="*/ 1307940 h 2141317"/>
              <a:gd name="connsiteX60" fmla="*/ 2407534 w 4908507"/>
              <a:gd name="connsiteY60" fmla="*/ 1331089 h 2141317"/>
              <a:gd name="connsiteX61" fmla="*/ 2372810 w 4908507"/>
              <a:gd name="connsiteY61" fmla="*/ 1342664 h 2141317"/>
              <a:gd name="connsiteX62" fmla="*/ 2338086 w 4908507"/>
              <a:gd name="connsiteY62" fmla="*/ 1388962 h 2141317"/>
              <a:gd name="connsiteX63" fmla="*/ 2314937 w 4908507"/>
              <a:gd name="connsiteY63" fmla="*/ 1412112 h 2141317"/>
              <a:gd name="connsiteX64" fmla="*/ 2280213 w 4908507"/>
              <a:gd name="connsiteY64" fmla="*/ 1481560 h 2141317"/>
              <a:gd name="connsiteX65" fmla="*/ 2314937 w 4908507"/>
              <a:gd name="connsiteY65" fmla="*/ 1504709 h 2141317"/>
              <a:gd name="connsiteX66" fmla="*/ 2338086 w 4908507"/>
              <a:gd name="connsiteY66" fmla="*/ 1527859 h 2141317"/>
              <a:gd name="connsiteX67" fmla="*/ 2465408 w 4908507"/>
              <a:gd name="connsiteY67" fmla="*/ 1516284 h 2141317"/>
              <a:gd name="connsiteX68" fmla="*/ 2500132 w 4908507"/>
              <a:gd name="connsiteY68" fmla="*/ 1504709 h 2141317"/>
              <a:gd name="connsiteX69" fmla="*/ 2534856 w 4908507"/>
              <a:gd name="connsiteY69" fmla="*/ 1481560 h 2141317"/>
              <a:gd name="connsiteX70" fmla="*/ 2523281 w 4908507"/>
              <a:gd name="connsiteY70" fmla="*/ 1516284 h 2141317"/>
              <a:gd name="connsiteX71" fmla="*/ 2465408 w 4908507"/>
              <a:gd name="connsiteY71" fmla="*/ 1574157 h 2141317"/>
              <a:gd name="connsiteX72" fmla="*/ 2407534 w 4908507"/>
              <a:gd name="connsiteY72" fmla="*/ 1608881 h 2141317"/>
              <a:gd name="connsiteX73" fmla="*/ 2419109 w 4908507"/>
              <a:gd name="connsiteY73" fmla="*/ 1689904 h 2141317"/>
              <a:gd name="connsiteX74" fmla="*/ 2465408 w 4908507"/>
              <a:gd name="connsiteY74" fmla="*/ 1701479 h 2141317"/>
              <a:gd name="connsiteX75" fmla="*/ 2500132 w 4908507"/>
              <a:gd name="connsiteY75" fmla="*/ 1724628 h 2141317"/>
              <a:gd name="connsiteX76" fmla="*/ 2569580 w 4908507"/>
              <a:gd name="connsiteY76" fmla="*/ 1747778 h 2141317"/>
              <a:gd name="connsiteX77" fmla="*/ 2592729 w 4908507"/>
              <a:gd name="connsiteY77" fmla="*/ 1724628 h 2141317"/>
              <a:gd name="connsiteX78" fmla="*/ 2650603 w 4908507"/>
              <a:gd name="connsiteY78" fmla="*/ 1678329 h 2141317"/>
              <a:gd name="connsiteX79" fmla="*/ 2696902 w 4908507"/>
              <a:gd name="connsiteY79" fmla="*/ 1620456 h 2141317"/>
              <a:gd name="connsiteX80" fmla="*/ 2708476 w 4908507"/>
              <a:gd name="connsiteY80" fmla="*/ 1655180 h 2141317"/>
              <a:gd name="connsiteX81" fmla="*/ 2685327 w 4908507"/>
              <a:gd name="connsiteY81" fmla="*/ 1724628 h 2141317"/>
              <a:gd name="connsiteX82" fmla="*/ 2662178 w 4908507"/>
              <a:gd name="connsiteY82" fmla="*/ 1805651 h 2141317"/>
              <a:gd name="connsiteX83" fmla="*/ 2685327 w 4908507"/>
              <a:gd name="connsiteY83" fmla="*/ 1898248 h 2141317"/>
              <a:gd name="connsiteX84" fmla="*/ 2708476 w 4908507"/>
              <a:gd name="connsiteY84" fmla="*/ 1921398 h 2141317"/>
              <a:gd name="connsiteX85" fmla="*/ 2743200 w 4908507"/>
              <a:gd name="connsiteY85" fmla="*/ 2002421 h 2141317"/>
              <a:gd name="connsiteX86" fmla="*/ 2754775 w 4908507"/>
              <a:gd name="connsiteY86" fmla="*/ 2048719 h 2141317"/>
              <a:gd name="connsiteX87" fmla="*/ 2789499 w 4908507"/>
              <a:gd name="connsiteY87" fmla="*/ 2060294 h 2141317"/>
              <a:gd name="connsiteX88" fmla="*/ 2870522 w 4908507"/>
              <a:gd name="connsiteY88" fmla="*/ 2037145 h 2141317"/>
              <a:gd name="connsiteX89" fmla="*/ 2928395 w 4908507"/>
              <a:gd name="connsiteY89" fmla="*/ 2002421 h 2141317"/>
              <a:gd name="connsiteX90" fmla="*/ 2951545 w 4908507"/>
              <a:gd name="connsiteY90" fmla="*/ 1979271 h 2141317"/>
              <a:gd name="connsiteX91" fmla="*/ 2963119 w 4908507"/>
              <a:gd name="connsiteY91" fmla="*/ 1944547 h 2141317"/>
              <a:gd name="connsiteX92" fmla="*/ 2986269 w 4908507"/>
              <a:gd name="connsiteY92" fmla="*/ 1967697 h 2141317"/>
              <a:gd name="connsiteX93" fmla="*/ 3020993 w 4908507"/>
              <a:gd name="connsiteY93" fmla="*/ 1990846 h 2141317"/>
              <a:gd name="connsiteX94" fmla="*/ 3032567 w 4908507"/>
              <a:gd name="connsiteY94" fmla="*/ 1944547 h 2141317"/>
              <a:gd name="connsiteX95" fmla="*/ 3090441 w 4908507"/>
              <a:gd name="connsiteY95" fmla="*/ 1956122 h 2141317"/>
              <a:gd name="connsiteX96" fmla="*/ 3113590 w 4908507"/>
              <a:gd name="connsiteY96" fmla="*/ 1932972 h 2141317"/>
              <a:gd name="connsiteX97" fmla="*/ 3171464 w 4908507"/>
              <a:gd name="connsiteY97" fmla="*/ 1886674 h 2141317"/>
              <a:gd name="connsiteX98" fmla="*/ 3217762 w 4908507"/>
              <a:gd name="connsiteY98" fmla="*/ 1828800 h 2141317"/>
              <a:gd name="connsiteX99" fmla="*/ 3264061 w 4908507"/>
              <a:gd name="connsiteY99" fmla="*/ 1817226 h 2141317"/>
              <a:gd name="connsiteX100" fmla="*/ 3298785 w 4908507"/>
              <a:gd name="connsiteY100" fmla="*/ 1747778 h 2141317"/>
              <a:gd name="connsiteX101" fmla="*/ 3321934 w 4908507"/>
              <a:gd name="connsiteY101" fmla="*/ 1724628 h 2141317"/>
              <a:gd name="connsiteX102" fmla="*/ 3368233 w 4908507"/>
              <a:gd name="connsiteY102" fmla="*/ 1713054 h 2141317"/>
              <a:gd name="connsiteX103" fmla="*/ 3426107 w 4908507"/>
              <a:gd name="connsiteY103" fmla="*/ 1666755 h 2141317"/>
              <a:gd name="connsiteX104" fmla="*/ 3449256 w 4908507"/>
              <a:gd name="connsiteY104" fmla="*/ 1643605 h 2141317"/>
              <a:gd name="connsiteX105" fmla="*/ 3530279 w 4908507"/>
              <a:gd name="connsiteY105" fmla="*/ 1608881 h 2141317"/>
              <a:gd name="connsiteX106" fmla="*/ 3576578 w 4908507"/>
              <a:gd name="connsiteY106" fmla="*/ 1597307 h 2141317"/>
              <a:gd name="connsiteX107" fmla="*/ 3715474 w 4908507"/>
              <a:gd name="connsiteY107" fmla="*/ 1585732 h 2141317"/>
              <a:gd name="connsiteX108" fmla="*/ 3738623 w 4908507"/>
              <a:gd name="connsiteY108" fmla="*/ 1551008 h 2141317"/>
              <a:gd name="connsiteX109" fmla="*/ 3773347 w 4908507"/>
              <a:gd name="connsiteY109" fmla="*/ 1539433 h 2141317"/>
              <a:gd name="connsiteX110" fmla="*/ 3796497 w 4908507"/>
              <a:gd name="connsiteY110" fmla="*/ 1516284 h 2141317"/>
              <a:gd name="connsiteX111" fmla="*/ 3923818 w 4908507"/>
              <a:gd name="connsiteY111" fmla="*/ 1551008 h 2141317"/>
              <a:gd name="connsiteX112" fmla="*/ 3958542 w 4908507"/>
              <a:gd name="connsiteY112" fmla="*/ 1574157 h 2141317"/>
              <a:gd name="connsiteX113" fmla="*/ 3993266 w 4908507"/>
              <a:gd name="connsiteY113" fmla="*/ 1585732 h 2141317"/>
              <a:gd name="connsiteX114" fmla="*/ 4062714 w 4908507"/>
              <a:gd name="connsiteY114" fmla="*/ 1632031 h 2141317"/>
              <a:gd name="connsiteX115" fmla="*/ 4132162 w 4908507"/>
              <a:gd name="connsiteY115" fmla="*/ 1689904 h 2141317"/>
              <a:gd name="connsiteX116" fmla="*/ 4166886 w 4908507"/>
              <a:gd name="connsiteY116" fmla="*/ 1701479 h 2141317"/>
              <a:gd name="connsiteX117" fmla="*/ 4224760 w 4908507"/>
              <a:gd name="connsiteY117" fmla="*/ 1782502 h 2141317"/>
              <a:gd name="connsiteX118" fmla="*/ 4271059 w 4908507"/>
              <a:gd name="connsiteY118" fmla="*/ 1851950 h 2141317"/>
              <a:gd name="connsiteX119" fmla="*/ 4294208 w 4908507"/>
              <a:gd name="connsiteY119" fmla="*/ 1886674 h 2141317"/>
              <a:gd name="connsiteX120" fmla="*/ 4340507 w 4908507"/>
              <a:gd name="connsiteY120" fmla="*/ 1944547 h 2141317"/>
              <a:gd name="connsiteX121" fmla="*/ 4375231 w 4908507"/>
              <a:gd name="connsiteY121" fmla="*/ 2013995 h 2141317"/>
              <a:gd name="connsiteX122" fmla="*/ 4386805 w 4908507"/>
              <a:gd name="connsiteY122" fmla="*/ 2048719 h 2141317"/>
              <a:gd name="connsiteX123" fmla="*/ 4444679 w 4908507"/>
              <a:gd name="connsiteY123" fmla="*/ 2106593 h 2141317"/>
              <a:gd name="connsiteX124" fmla="*/ 4467828 w 4908507"/>
              <a:gd name="connsiteY124" fmla="*/ 2141317 h 2141317"/>
              <a:gd name="connsiteX125" fmla="*/ 4490978 w 4908507"/>
              <a:gd name="connsiteY125" fmla="*/ 2106593 h 2141317"/>
              <a:gd name="connsiteX126" fmla="*/ 4514127 w 4908507"/>
              <a:gd name="connsiteY126" fmla="*/ 2083443 h 2141317"/>
              <a:gd name="connsiteX127" fmla="*/ 4560426 w 4908507"/>
              <a:gd name="connsiteY127" fmla="*/ 2025570 h 2141317"/>
              <a:gd name="connsiteX128" fmla="*/ 4583575 w 4908507"/>
              <a:gd name="connsiteY128" fmla="*/ 1990846 h 2141317"/>
              <a:gd name="connsiteX129" fmla="*/ 4595150 w 4908507"/>
              <a:gd name="connsiteY129" fmla="*/ 1956122 h 2141317"/>
              <a:gd name="connsiteX130" fmla="*/ 4629874 w 4908507"/>
              <a:gd name="connsiteY130" fmla="*/ 1932972 h 2141317"/>
              <a:gd name="connsiteX131" fmla="*/ 4664598 w 4908507"/>
              <a:gd name="connsiteY131" fmla="*/ 1898248 h 2141317"/>
              <a:gd name="connsiteX132" fmla="*/ 4699322 w 4908507"/>
              <a:gd name="connsiteY132" fmla="*/ 1886674 h 2141317"/>
              <a:gd name="connsiteX133" fmla="*/ 4780345 w 4908507"/>
              <a:gd name="connsiteY133" fmla="*/ 1863524 h 2141317"/>
              <a:gd name="connsiteX134" fmla="*/ 4791919 w 4908507"/>
              <a:gd name="connsiteY134" fmla="*/ 1817226 h 2141317"/>
              <a:gd name="connsiteX135" fmla="*/ 4803494 w 4908507"/>
              <a:gd name="connsiteY135" fmla="*/ 1782502 h 2141317"/>
              <a:gd name="connsiteX136" fmla="*/ 4768770 w 4908507"/>
              <a:gd name="connsiteY136" fmla="*/ 1713054 h 2141317"/>
              <a:gd name="connsiteX137" fmla="*/ 4803494 w 4908507"/>
              <a:gd name="connsiteY137" fmla="*/ 1446836 h 2141317"/>
              <a:gd name="connsiteX138" fmla="*/ 4826643 w 4908507"/>
              <a:gd name="connsiteY138" fmla="*/ 1423686 h 2141317"/>
              <a:gd name="connsiteX139" fmla="*/ 4861367 w 4908507"/>
              <a:gd name="connsiteY139" fmla="*/ 1412112 h 2141317"/>
              <a:gd name="connsiteX140" fmla="*/ 4907666 w 4908507"/>
              <a:gd name="connsiteY140" fmla="*/ 1354238 h 2141317"/>
              <a:gd name="connsiteX141" fmla="*/ 4896091 w 4908507"/>
              <a:gd name="connsiteY141" fmla="*/ 1307940 h 2141317"/>
              <a:gd name="connsiteX142" fmla="*/ 4826643 w 4908507"/>
              <a:gd name="connsiteY142" fmla="*/ 1284790 h 2141317"/>
              <a:gd name="connsiteX143" fmla="*/ 4791919 w 4908507"/>
              <a:gd name="connsiteY143" fmla="*/ 1273216 h 2141317"/>
              <a:gd name="connsiteX144" fmla="*/ 4768770 w 4908507"/>
              <a:gd name="connsiteY144" fmla="*/ 1250066 h 2141317"/>
              <a:gd name="connsiteX145" fmla="*/ 4734046 w 4908507"/>
              <a:gd name="connsiteY145" fmla="*/ 1226917 h 2141317"/>
              <a:gd name="connsiteX146" fmla="*/ 4710897 w 4908507"/>
              <a:gd name="connsiteY146" fmla="*/ 1192193 h 2141317"/>
              <a:gd name="connsiteX147" fmla="*/ 4618299 w 4908507"/>
              <a:gd name="connsiteY147" fmla="*/ 1111170 h 2141317"/>
              <a:gd name="connsiteX148" fmla="*/ 4583575 w 4908507"/>
              <a:gd name="connsiteY148" fmla="*/ 1099595 h 2141317"/>
              <a:gd name="connsiteX149" fmla="*/ 4386805 w 4908507"/>
              <a:gd name="connsiteY149" fmla="*/ 1088021 h 2141317"/>
              <a:gd name="connsiteX150" fmla="*/ 4317357 w 4908507"/>
              <a:gd name="connsiteY150" fmla="*/ 1064871 h 2141317"/>
              <a:gd name="connsiteX151" fmla="*/ 4247909 w 4908507"/>
              <a:gd name="connsiteY151" fmla="*/ 1018572 h 2141317"/>
              <a:gd name="connsiteX152" fmla="*/ 4236334 w 4908507"/>
              <a:gd name="connsiteY152" fmla="*/ 983848 h 2141317"/>
              <a:gd name="connsiteX153" fmla="*/ 4259484 w 4908507"/>
              <a:gd name="connsiteY153" fmla="*/ 914400 h 2141317"/>
              <a:gd name="connsiteX154" fmla="*/ 4271059 w 4908507"/>
              <a:gd name="connsiteY154" fmla="*/ 868102 h 2141317"/>
              <a:gd name="connsiteX155" fmla="*/ 4259484 w 4908507"/>
              <a:gd name="connsiteY155" fmla="*/ 798654 h 2141317"/>
              <a:gd name="connsiteX156" fmla="*/ 4213185 w 4908507"/>
              <a:gd name="connsiteY156" fmla="*/ 787079 h 2141317"/>
              <a:gd name="connsiteX157" fmla="*/ 4190036 w 4908507"/>
              <a:gd name="connsiteY157" fmla="*/ 763929 h 2141317"/>
              <a:gd name="connsiteX158" fmla="*/ 4155312 w 4908507"/>
              <a:gd name="connsiteY158" fmla="*/ 752355 h 2141317"/>
              <a:gd name="connsiteX159" fmla="*/ 4132162 w 4908507"/>
              <a:gd name="connsiteY159" fmla="*/ 729205 h 2141317"/>
              <a:gd name="connsiteX160" fmla="*/ 4062714 w 4908507"/>
              <a:gd name="connsiteY160" fmla="*/ 706056 h 2141317"/>
              <a:gd name="connsiteX161" fmla="*/ 4027990 w 4908507"/>
              <a:gd name="connsiteY161" fmla="*/ 682907 h 2141317"/>
              <a:gd name="connsiteX162" fmla="*/ 3981691 w 4908507"/>
              <a:gd name="connsiteY162" fmla="*/ 625033 h 2141317"/>
              <a:gd name="connsiteX163" fmla="*/ 3970117 w 4908507"/>
              <a:gd name="connsiteY163" fmla="*/ 590309 h 2141317"/>
              <a:gd name="connsiteX164" fmla="*/ 3877519 w 4908507"/>
              <a:gd name="connsiteY164" fmla="*/ 544010 h 2141317"/>
              <a:gd name="connsiteX165" fmla="*/ 3842795 w 4908507"/>
              <a:gd name="connsiteY165" fmla="*/ 520861 h 2141317"/>
              <a:gd name="connsiteX166" fmla="*/ 3727048 w 4908507"/>
              <a:gd name="connsiteY166" fmla="*/ 486137 h 2141317"/>
              <a:gd name="connsiteX167" fmla="*/ 3680750 w 4908507"/>
              <a:gd name="connsiteY167" fmla="*/ 462988 h 2141317"/>
              <a:gd name="connsiteX168" fmla="*/ 3622876 w 4908507"/>
              <a:gd name="connsiteY168" fmla="*/ 451413 h 2141317"/>
              <a:gd name="connsiteX169" fmla="*/ 3553428 w 4908507"/>
              <a:gd name="connsiteY169" fmla="*/ 428264 h 2141317"/>
              <a:gd name="connsiteX170" fmla="*/ 3379808 w 4908507"/>
              <a:gd name="connsiteY170" fmla="*/ 370390 h 2141317"/>
              <a:gd name="connsiteX171" fmla="*/ 3345084 w 4908507"/>
              <a:gd name="connsiteY171" fmla="*/ 358816 h 2141317"/>
              <a:gd name="connsiteX172" fmla="*/ 3229337 w 4908507"/>
              <a:gd name="connsiteY172" fmla="*/ 324091 h 2141317"/>
              <a:gd name="connsiteX173" fmla="*/ 3183038 w 4908507"/>
              <a:gd name="connsiteY173" fmla="*/ 300942 h 2141317"/>
              <a:gd name="connsiteX174" fmla="*/ 3148314 w 4908507"/>
              <a:gd name="connsiteY174" fmla="*/ 289367 h 2141317"/>
              <a:gd name="connsiteX175" fmla="*/ 3113590 w 4908507"/>
              <a:gd name="connsiteY175" fmla="*/ 266218 h 2141317"/>
              <a:gd name="connsiteX176" fmla="*/ 3044142 w 4908507"/>
              <a:gd name="connsiteY176" fmla="*/ 243069 h 2141317"/>
              <a:gd name="connsiteX177" fmla="*/ 2974694 w 4908507"/>
              <a:gd name="connsiteY177" fmla="*/ 219919 h 2141317"/>
              <a:gd name="connsiteX178" fmla="*/ 2870522 w 4908507"/>
              <a:gd name="connsiteY178" fmla="*/ 185195 h 2141317"/>
              <a:gd name="connsiteX179" fmla="*/ 2835798 w 4908507"/>
              <a:gd name="connsiteY179" fmla="*/ 173621 h 2141317"/>
              <a:gd name="connsiteX180" fmla="*/ 2789499 w 4908507"/>
              <a:gd name="connsiteY180" fmla="*/ 138897 h 2141317"/>
              <a:gd name="connsiteX181" fmla="*/ 2731626 w 4908507"/>
              <a:gd name="connsiteY181" fmla="*/ 127322 h 2141317"/>
              <a:gd name="connsiteX182" fmla="*/ 2696902 w 4908507"/>
              <a:gd name="connsiteY182" fmla="*/ 115747 h 2141317"/>
              <a:gd name="connsiteX183" fmla="*/ 2604304 w 4908507"/>
              <a:gd name="connsiteY183" fmla="*/ 81023 h 2141317"/>
              <a:gd name="connsiteX184" fmla="*/ 2488557 w 4908507"/>
              <a:gd name="connsiteY184" fmla="*/ 57874 h 2141317"/>
              <a:gd name="connsiteX185" fmla="*/ 2291788 w 4908507"/>
              <a:gd name="connsiteY185" fmla="*/ 34724 h 2141317"/>
              <a:gd name="connsiteX186" fmla="*/ 1655180 w 4908507"/>
              <a:gd name="connsiteY186" fmla="*/ 23150 h 2141317"/>
              <a:gd name="connsiteX187" fmla="*/ 1562583 w 4908507"/>
              <a:gd name="connsiteY187" fmla="*/ 11575 h 2141317"/>
              <a:gd name="connsiteX188" fmla="*/ 1493134 w 4908507"/>
              <a:gd name="connsiteY188" fmla="*/ 0 h 2141317"/>
              <a:gd name="connsiteX189" fmla="*/ 1076446 w 4908507"/>
              <a:gd name="connsiteY189" fmla="*/ 11575 h 2141317"/>
              <a:gd name="connsiteX190" fmla="*/ 902826 w 4908507"/>
              <a:gd name="connsiteY190" fmla="*/ 23150 h 2141317"/>
              <a:gd name="connsiteX191" fmla="*/ 636608 w 4908507"/>
              <a:gd name="connsiteY191" fmla="*/ 34724 h 2141317"/>
              <a:gd name="connsiteX192" fmla="*/ 555585 w 4908507"/>
              <a:gd name="connsiteY192" fmla="*/ 46299 h 2141317"/>
              <a:gd name="connsiteX193" fmla="*/ 451413 w 4908507"/>
              <a:gd name="connsiteY193" fmla="*/ 57874 h 2141317"/>
              <a:gd name="connsiteX194" fmla="*/ 405114 w 4908507"/>
              <a:gd name="connsiteY194" fmla="*/ 69448 h 2141317"/>
              <a:gd name="connsiteX195" fmla="*/ 347241 w 4908507"/>
              <a:gd name="connsiteY195" fmla="*/ 81023 h 2141317"/>
              <a:gd name="connsiteX196" fmla="*/ 312517 w 4908507"/>
              <a:gd name="connsiteY196" fmla="*/ 92598 h 2141317"/>
              <a:gd name="connsiteX197" fmla="*/ 266218 w 4908507"/>
              <a:gd name="connsiteY197" fmla="*/ 104172 h 2141317"/>
              <a:gd name="connsiteX198" fmla="*/ 196770 w 4908507"/>
              <a:gd name="connsiteY198" fmla="*/ 127322 h 2141317"/>
              <a:gd name="connsiteX199" fmla="*/ 173621 w 4908507"/>
              <a:gd name="connsiteY199" fmla="*/ 162046 h 2141317"/>
              <a:gd name="connsiteX200" fmla="*/ 162046 w 4908507"/>
              <a:gd name="connsiteY200" fmla="*/ 196770 h 2141317"/>
              <a:gd name="connsiteX201" fmla="*/ 150471 w 4908507"/>
              <a:gd name="connsiteY201" fmla="*/ 196770 h 2141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Lst>
            <a:rect l="l" t="t" r="r" b="b"/>
            <a:pathLst>
              <a:path w="4908507" h="2141317">
                <a:moveTo>
                  <a:pt x="150471" y="196770"/>
                </a:moveTo>
                <a:cubicBezTo>
                  <a:pt x="138896" y="225707"/>
                  <a:pt x="183373" y="331487"/>
                  <a:pt x="92598" y="370390"/>
                </a:cubicBezTo>
                <a:cubicBezTo>
                  <a:pt x="81384" y="375196"/>
                  <a:pt x="69449" y="378107"/>
                  <a:pt x="57874" y="381965"/>
                </a:cubicBezTo>
                <a:cubicBezTo>
                  <a:pt x="54016" y="393540"/>
                  <a:pt x="54926" y="408062"/>
                  <a:pt x="46299" y="416689"/>
                </a:cubicBezTo>
                <a:cubicBezTo>
                  <a:pt x="-15433" y="478421"/>
                  <a:pt x="30867" y="370391"/>
                  <a:pt x="0" y="462988"/>
                </a:cubicBezTo>
                <a:cubicBezTo>
                  <a:pt x="3858" y="474563"/>
                  <a:pt x="2948" y="489085"/>
                  <a:pt x="11575" y="497712"/>
                </a:cubicBezTo>
                <a:cubicBezTo>
                  <a:pt x="40327" y="526464"/>
                  <a:pt x="58003" y="501483"/>
                  <a:pt x="81023" y="486137"/>
                </a:cubicBezTo>
                <a:cubicBezTo>
                  <a:pt x="129108" y="422024"/>
                  <a:pt x="93885" y="448712"/>
                  <a:pt x="162046" y="428264"/>
                </a:cubicBezTo>
                <a:cubicBezTo>
                  <a:pt x="185419" y="421252"/>
                  <a:pt x="208345" y="412830"/>
                  <a:pt x="231494" y="405114"/>
                </a:cubicBezTo>
                <a:lnTo>
                  <a:pt x="266218" y="393540"/>
                </a:lnTo>
                <a:cubicBezTo>
                  <a:pt x="567747" y="417662"/>
                  <a:pt x="463787" y="386089"/>
                  <a:pt x="590309" y="428264"/>
                </a:cubicBezTo>
                <a:cubicBezTo>
                  <a:pt x="631208" y="469161"/>
                  <a:pt x="615773" y="444467"/>
                  <a:pt x="625033" y="532436"/>
                </a:cubicBezTo>
                <a:cubicBezTo>
                  <a:pt x="629896" y="578640"/>
                  <a:pt x="603756" y="638480"/>
                  <a:pt x="636608" y="671332"/>
                </a:cubicBezTo>
                <a:cubicBezTo>
                  <a:pt x="669460" y="704184"/>
                  <a:pt x="729205" y="679049"/>
                  <a:pt x="775504" y="682907"/>
                </a:cubicBezTo>
                <a:lnTo>
                  <a:pt x="798653" y="752355"/>
                </a:lnTo>
                <a:cubicBezTo>
                  <a:pt x="802511" y="763930"/>
                  <a:pt x="800076" y="780311"/>
                  <a:pt x="810228" y="787079"/>
                </a:cubicBezTo>
                <a:lnTo>
                  <a:pt x="844952" y="810228"/>
                </a:lnTo>
                <a:cubicBezTo>
                  <a:pt x="855241" y="892538"/>
                  <a:pt x="831992" y="896345"/>
                  <a:pt x="891251" y="925975"/>
                </a:cubicBezTo>
                <a:cubicBezTo>
                  <a:pt x="902164" y="931431"/>
                  <a:pt x="914400" y="933692"/>
                  <a:pt x="925975" y="937550"/>
                </a:cubicBezTo>
                <a:cubicBezTo>
                  <a:pt x="983282" y="923223"/>
                  <a:pt x="1037694" y="904219"/>
                  <a:pt x="1099595" y="937550"/>
                </a:cubicBezTo>
                <a:cubicBezTo>
                  <a:pt x="1121080" y="949119"/>
                  <a:pt x="1122745" y="1006998"/>
                  <a:pt x="1122745" y="1006998"/>
                </a:cubicBezTo>
                <a:cubicBezTo>
                  <a:pt x="1205390" y="979449"/>
                  <a:pt x="1171890" y="997383"/>
                  <a:pt x="1226917" y="960699"/>
                </a:cubicBezTo>
                <a:cubicBezTo>
                  <a:pt x="1243935" y="962401"/>
                  <a:pt x="1340764" y="963502"/>
                  <a:pt x="1377388" y="983848"/>
                </a:cubicBezTo>
                <a:cubicBezTo>
                  <a:pt x="1401709" y="997360"/>
                  <a:pt x="1446836" y="1030147"/>
                  <a:pt x="1446836" y="1030147"/>
                </a:cubicBezTo>
                <a:lnTo>
                  <a:pt x="1469985" y="1099595"/>
                </a:lnTo>
                <a:cubicBezTo>
                  <a:pt x="1473843" y="1111170"/>
                  <a:pt x="1469985" y="1130461"/>
                  <a:pt x="1481560" y="1134319"/>
                </a:cubicBezTo>
                <a:lnTo>
                  <a:pt x="1516284" y="1145894"/>
                </a:lnTo>
                <a:cubicBezTo>
                  <a:pt x="1538289" y="1141493"/>
                  <a:pt x="1585157" y="1134607"/>
                  <a:pt x="1608881" y="1122745"/>
                </a:cubicBezTo>
                <a:cubicBezTo>
                  <a:pt x="1621324" y="1116524"/>
                  <a:pt x="1632030" y="1107312"/>
                  <a:pt x="1643605" y="1099595"/>
                </a:cubicBezTo>
                <a:cubicBezTo>
                  <a:pt x="1647463" y="1111170"/>
                  <a:pt x="1646553" y="1125692"/>
                  <a:pt x="1655180" y="1134319"/>
                </a:cubicBezTo>
                <a:cubicBezTo>
                  <a:pt x="1663807" y="1142946"/>
                  <a:pt x="1678173" y="1142542"/>
                  <a:pt x="1689904" y="1145894"/>
                </a:cubicBezTo>
                <a:cubicBezTo>
                  <a:pt x="1728049" y="1156793"/>
                  <a:pt x="1754290" y="1161086"/>
                  <a:pt x="1794076" y="1169043"/>
                </a:cubicBezTo>
                <a:cubicBezTo>
                  <a:pt x="1858182" y="1233149"/>
                  <a:pt x="1791565" y="1156488"/>
                  <a:pt x="1828800" y="1342664"/>
                </a:cubicBezTo>
                <a:cubicBezTo>
                  <a:pt x="1830940" y="1353365"/>
                  <a:pt x="1842870" y="1359760"/>
                  <a:pt x="1851950" y="1365813"/>
                </a:cubicBezTo>
                <a:cubicBezTo>
                  <a:pt x="1866306" y="1375384"/>
                  <a:pt x="1883267" y="1380401"/>
                  <a:pt x="1898248" y="1388962"/>
                </a:cubicBezTo>
                <a:cubicBezTo>
                  <a:pt x="1910326" y="1395864"/>
                  <a:pt x="1920260" y="1406462"/>
                  <a:pt x="1932972" y="1412112"/>
                </a:cubicBezTo>
                <a:cubicBezTo>
                  <a:pt x="1955271" y="1422022"/>
                  <a:pt x="2002421" y="1435261"/>
                  <a:pt x="2002421" y="1435261"/>
                </a:cubicBezTo>
                <a:cubicBezTo>
                  <a:pt x="2006279" y="1446836"/>
                  <a:pt x="2013995" y="1457784"/>
                  <a:pt x="2013995" y="1469985"/>
                </a:cubicBezTo>
                <a:cubicBezTo>
                  <a:pt x="2013995" y="1491966"/>
                  <a:pt x="1987940" y="1548102"/>
                  <a:pt x="2013995" y="1574157"/>
                </a:cubicBezTo>
                <a:cubicBezTo>
                  <a:pt x="2022622" y="1582784"/>
                  <a:pt x="2037144" y="1581874"/>
                  <a:pt x="2048719" y="1585732"/>
                </a:cubicBezTo>
                <a:cubicBezTo>
                  <a:pt x="2072684" y="1777448"/>
                  <a:pt x="2058256" y="1651798"/>
                  <a:pt x="2048719" y="1608881"/>
                </a:cubicBezTo>
                <a:cubicBezTo>
                  <a:pt x="2046072" y="1596971"/>
                  <a:pt x="2041003" y="1585732"/>
                  <a:pt x="2037145" y="1574157"/>
                </a:cubicBezTo>
                <a:cubicBezTo>
                  <a:pt x="2041003" y="1551008"/>
                  <a:pt x="2039693" y="1526372"/>
                  <a:pt x="2048719" y="1504709"/>
                </a:cubicBezTo>
                <a:cubicBezTo>
                  <a:pt x="2059420" y="1479027"/>
                  <a:pt x="2068624" y="1444059"/>
                  <a:pt x="2095018" y="1435261"/>
                </a:cubicBezTo>
                <a:cubicBezTo>
                  <a:pt x="2118167" y="1427545"/>
                  <a:pt x="2140397" y="1416124"/>
                  <a:pt x="2164466" y="1412112"/>
                </a:cubicBezTo>
                <a:cubicBezTo>
                  <a:pt x="2249606" y="1397922"/>
                  <a:pt x="2211146" y="1406229"/>
                  <a:pt x="2280213" y="1388962"/>
                </a:cubicBezTo>
                <a:cubicBezTo>
                  <a:pt x="2303030" y="1411780"/>
                  <a:pt x="2303026" y="1425580"/>
                  <a:pt x="2338086" y="1400537"/>
                </a:cubicBezTo>
                <a:cubicBezTo>
                  <a:pt x="2355846" y="1387851"/>
                  <a:pt x="2384385" y="1354238"/>
                  <a:pt x="2384385" y="1354238"/>
                </a:cubicBezTo>
                <a:cubicBezTo>
                  <a:pt x="2413479" y="1266958"/>
                  <a:pt x="2374233" y="1374541"/>
                  <a:pt x="2419109" y="1284790"/>
                </a:cubicBezTo>
                <a:cubicBezTo>
                  <a:pt x="2424565" y="1273877"/>
                  <a:pt x="2423193" y="1259697"/>
                  <a:pt x="2430684" y="1250066"/>
                </a:cubicBezTo>
                <a:cubicBezTo>
                  <a:pt x="2482643" y="1183262"/>
                  <a:pt x="2486498" y="1187435"/>
                  <a:pt x="2546431" y="1157469"/>
                </a:cubicBezTo>
                <a:cubicBezTo>
                  <a:pt x="2554147" y="1149752"/>
                  <a:pt x="2560850" y="1140867"/>
                  <a:pt x="2569580" y="1134319"/>
                </a:cubicBezTo>
                <a:cubicBezTo>
                  <a:pt x="2591838" y="1117626"/>
                  <a:pt x="2619355" y="1107694"/>
                  <a:pt x="2639028" y="1088021"/>
                </a:cubicBezTo>
                <a:cubicBezTo>
                  <a:pt x="2670805" y="1056244"/>
                  <a:pt x="2651825" y="1068322"/>
                  <a:pt x="2696902" y="1053297"/>
                </a:cubicBezTo>
                <a:cubicBezTo>
                  <a:pt x="2700760" y="1064872"/>
                  <a:pt x="2712334" y="1076446"/>
                  <a:pt x="2708476" y="1088021"/>
                </a:cubicBezTo>
                <a:cubicBezTo>
                  <a:pt x="2697638" y="1120535"/>
                  <a:pt x="2665048" y="1125646"/>
                  <a:pt x="2639028" y="1134319"/>
                </a:cubicBezTo>
                <a:cubicBezTo>
                  <a:pt x="2560239" y="1213112"/>
                  <a:pt x="2683347" y="1093025"/>
                  <a:pt x="2581155" y="1180618"/>
                </a:cubicBezTo>
                <a:lnTo>
                  <a:pt x="2500132" y="1261641"/>
                </a:lnTo>
                <a:cubicBezTo>
                  <a:pt x="2488557" y="1273216"/>
                  <a:pt x="2480937" y="1291189"/>
                  <a:pt x="2465408" y="1296365"/>
                </a:cubicBezTo>
                <a:lnTo>
                  <a:pt x="2430684" y="1307940"/>
                </a:lnTo>
                <a:cubicBezTo>
                  <a:pt x="2422967" y="1315656"/>
                  <a:pt x="2416892" y="1325474"/>
                  <a:pt x="2407534" y="1331089"/>
                </a:cubicBezTo>
                <a:cubicBezTo>
                  <a:pt x="2397072" y="1337366"/>
                  <a:pt x="2382183" y="1334853"/>
                  <a:pt x="2372810" y="1342664"/>
                </a:cubicBezTo>
                <a:cubicBezTo>
                  <a:pt x="2357990" y="1355014"/>
                  <a:pt x="2350436" y="1374142"/>
                  <a:pt x="2338086" y="1388962"/>
                </a:cubicBezTo>
                <a:cubicBezTo>
                  <a:pt x="2331100" y="1397345"/>
                  <a:pt x="2321754" y="1403590"/>
                  <a:pt x="2314937" y="1412112"/>
                </a:cubicBezTo>
                <a:cubicBezTo>
                  <a:pt x="2289294" y="1444166"/>
                  <a:pt x="2292439" y="1444884"/>
                  <a:pt x="2280213" y="1481560"/>
                </a:cubicBezTo>
                <a:cubicBezTo>
                  <a:pt x="2291788" y="1489276"/>
                  <a:pt x="2304074" y="1496019"/>
                  <a:pt x="2314937" y="1504709"/>
                </a:cubicBezTo>
                <a:cubicBezTo>
                  <a:pt x="2323458" y="1511526"/>
                  <a:pt x="2327205" y="1527022"/>
                  <a:pt x="2338086" y="1527859"/>
                </a:cubicBezTo>
                <a:cubicBezTo>
                  <a:pt x="2380576" y="1531128"/>
                  <a:pt x="2422967" y="1520142"/>
                  <a:pt x="2465408" y="1516284"/>
                </a:cubicBezTo>
                <a:cubicBezTo>
                  <a:pt x="2476983" y="1512426"/>
                  <a:pt x="2489219" y="1510165"/>
                  <a:pt x="2500132" y="1504709"/>
                </a:cubicBezTo>
                <a:cubicBezTo>
                  <a:pt x="2512574" y="1498488"/>
                  <a:pt x="2522414" y="1475339"/>
                  <a:pt x="2534856" y="1481560"/>
                </a:cubicBezTo>
                <a:cubicBezTo>
                  <a:pt x="2545769" y="1487017"/>
                  <a:pt x="2528737" y="1505371"/>
                  <a:pt x="2523281" y="1516284"/>
                </a:cubicBezTo>
                <a:cubicBezTo>
                  <a:pt x="2500131" y="1562585"/>
                  <a:pt x="2503992" y="1543290"/>
                  <a:pt x="2465408" y="1574157"/>
                </a:cubicBezTo>
                <a:cubicBezTo>
                  <a:pt x="2420012" y="1610474"/>
                  <a:pt x="2467839" y="1588781"/>
                  <a:pt x="2407534" y="1608881"/>
                </a:cubicBezTo>
                <a:cubicBezTo>
                  <a:pt x="2411392" y="1635889"/>
                  <a:pt x="2404650" y="1666769"/>
                  <a:pt x="2419109" y="1689904"/>
                </a:cubicBezTo>
                <a:cubicBezTo>
                  <a:pt x="2427540" y="1703394"/>
                  <a:pt x="2450786" y="1695213"/>
                  <a:pt x="2465408" y="1701479"/>
                </a:cubicBezTo>
                <a:cubicBezTo>
                  <a:pt x="2478194" y="1706959"/>
                  <a:pt x="2487420" y="1718978"/>
                  <a:pt x="2500132" y="1724628"/>
                </a:cubicBezTo>
                <a:cubicBezTo>
                  <a:pt x="2522430" y="1734538"/>
                  <a:pt x="2569580" y="1747778"/>
                  <a:pt x="2569580" y="1747778"/>
                </a:cubicBezTo>
                <a:cubicBezTo>
                  <a:pt x="2577296" y="1740061"/>
                  <a:pt x="2584208" y="1731445"/>
                  <a:pt x="2592729" y="1724628"/>
                </a:cubicBezTo>
                <a:cubicBezTo>
                  <a:pt x="2626153" y="1697888"/>
                  <a:pt x="2625759" y="1709384"/>
                  <a:pt x="2650603" y="1678329"/>
                </a:cubicBezTo>
                <a:cubicBezTo>
                  <a:pt x="2709004" y="1605328"/>
                  <a:pt x="2641010" y="1676346"/>
                  <a:pt x="2696902" y="1620456"/>
                </a:cubicBezTo>
                <a:cubicBezTo>
                  <a:pt x="2700760" y="1632031"/>
                  <a:pt x="2709823" y="1643054"/>
                  <a:pt x="2708476" y="1655180"/>
                </a:cubicBezTo>
                <a:cubicBezTo>
                  <a:pt x="2705781" y="1679432"/>
                  <a:pt x="2691245" y="1700955"/>
                  <a:pt x="2685327" y="1724628"/>
                </a:cubicBezTo>
                <a:cubicBezTo>
                  <a:pt x="2670793" y="1782763"/>
                  <a:pt x="2678782" y="1755835"/>
                  <a:pt x="2662178" y="1805651"/>
                </a:cubicBezTo>
                <a:cubicBezTo>
                  <a:pt x="2664668" y="1818103"/>
                  <a:pt x="2674648" y="1880450"/>
                  <a:pt x="2685327" y="1898248"/>
                </a:cubicBezTo>
                <a:cubicBezTo>
                  <a:pt x="2690942" y="1907606"/>
                  <a:pt x="2700760" y="1913681"/>
                  <a:pt x="2708476" y="1921398"/>
                </a:cubicBezTo>
                <a:cubicBezTo>
                  <a:pt x="2741706" y="2054317"/>
                  <a:pt x="2695241" y="1890516"/>
                  <a:pt x="2743200" y="2002421"/>
                </a:cubicBezTo>
                <a:cubicBezTo>
                  <a:pt x="2749466" y="2017042"/>
                  <a:pt x="2744837" y="2036297"/>
                  <a:pt x="2754775" y="2048719"/>
                </a:cubicBezTo>
                <a:cubicBezTo>
                  <a:pt x="2762397" y="2058246"/>
                  <a:pt x="2777924" y="2056436"/>
                  <a:pt x="2789499" y="2060294"/>
                </a:cubicBezTo>
                <a:cubicBezTo>
                  <a:pt x="2798142" y="2058133"/>
                  <a:pt x="2858665" y="2044260"/>
                  <a:pt x="2870522" y="2037145"/>
                </a:cubicBezTo>
                <a:cubicBezTo>
                  <a:pt x="2949963" y="1989480"/>
                  <a:pt x="2830028" y="2035208"/>
                  <a:pt x="2928395" y="2002421"/>
                </a:cubicBezTo>
                <a:cubicBezTo>
                  <a:pt x="2936112" y="1994704"/>
                  <a:pt x="2945930" y="1988629"/>
                  <a:pt x="2951545" y="1979271"/>
                </a:cubicBezTo>
                <a:cubicBezTo>
                  <a:pt x="2957822" y="1968809"/>
                  <a:pt x="2951544" y="1948405"/>
                  <a:pt x="2963119" y="1944547"/>
                </a:cubicBezTo>
                <a:cubicBezTo>
                  <a:pt x="2973472" y="1941096"/>
                  <a:pt x="2977747" y="1960880"/>
                  <a:pt x="2986269" y="1967697"/>
                </a:cubicBezTo>
                <a:cubicBezTo>
                  <a:pt x="2997132" y="1976387"/>
                  <a:pt x="3009418" y="1983130"/>
                  <a:pt x="3020993" y="1990846"/>
                </a:cubicBezTo>
                <a:cubicBezTo>
                  <a:pt x="3024851" y="1975413"/>
                  <a:pt x="3018339" y="1951661"/>
                  <a:pt x="3032567" y="1944547"/>
                </a:cubicBezTo>
                <a:cubicBezTo>
                  <a:pt x="3050163" y="1935749"/>
                  <a:pt x="3070965" y="1958904"/>
                  <a:pt x="3090441" y="1956122"/>
                </a:cubicBezTo>
                <a:cubicBezTo>
                  <a:pt x="3101244" y="1954579"/>
                  <a:pt x="3105069" y="1939789"/>
                  <a:pt x="3113590" y="1932972"/>
                </a:cubicBezTo>
                <a:cubicBezTo>
                  <a:pt x="3147011" y="1906235"/>
                  <a:pt x="3146623" y="1917725"/>
                  <a:pt x="3171464" y="1886674"/>
                </a:cubicBezTo>
                <a:cubicBezTo>
                  <a:pt x="3182367" y="1873045"/>
                  <a:pt x="3199132" y="1838115"/>
                  <a:pt x="3217762" y="1828800"/>
                </a:cubicBezTo>
                <a:cubicBezTo>
                  <a:pt x="3231990" y="1821686"/>
                  <a:pt x="3248628" y="1821084"/>
                  <a:pt x="3264061" y="1817226"/>
                </a:cubicBezTo>
                <a:cubicBezTo>
                  <a:pt x="3276287" y="1780550"/>
                  <a:pt x="3273142" y="1779832"/>
                  <a:pt x="3298785" y="1747778"/>
                </a:cubicBezTo>
                <a:cubicBezTo>
                  <a:pt x="3305602" y="1739256"/>
                  <a:pt x="3312173" y="1729508"/>
                  <a:pt x="3321934" y="1724628"/>
                </a:cubicBezTo>
                <a:cubicBezTo>
                  <a:pt x="3336162" y="1717514"/>
                  <a:pt x="3352800" y="1716912"/>
                  <a:pt x="3368233" y="1713054"/>
                </a:cubicBezTo>
                <a:cubicBezTo>
                  <a:pt x="3424133" y="1657154"/>
                  <a:pt x="3353094" y="1725166"/>
                  <a:pt x="3426107" y="1666755"/>
                </a:cubicBezTo>
                <a:cubicBezTo>
                  <a:pt x="3434628" y="1659938"/>
                  <a:pt x="3440176" y="1649658"/>
                  <a:pt x="3449256" y="1643605"/>
                </a:cubicBezTo>
                <a:cubicBezTo>
                  <a:pt x="3472401" y="1628175"/>
                  <a:pt x="3503275" y="1616596"/>
                  <a:pt x="3530279" y="1608881"/>
                </a:cubicBezTo>
                <a:cubicBezTo>
                  <a:pt x="3545575" y="1604511"/>
                  <a:pt x="3560793" y="1599280"/>
                  <a:pt x="3576578" y="1597307"/>
                </a:cubicBezTo>
                <a:cubicBezTo>
                  <a:pt x="3622678" y="1591545"/>
                  <a:pt x="3669175" y="1589590"/>
                  <a:pt x="3715474" y="1585732"/>
                </a:cubicBezTo>
                <a:cubicBezTo>
                  <a:pt x="3723190" y="1574157"/>
                  <a:pt x="3727760" y="1559698"/>
                  <a:pt x="3738623" y="1551008"/>
                </a:cubicBezTo>
                <a:cubicBezTo>
                  <a:pt x="3748150" y="1543386"/>
                  <a:pt x="3762885" y="1545710"/>
                  <a:pt x="3773347" y="1539433"/>
                </a:cubicBezTo>
                <a:cubicBezTo>
                  <a:pt x="3782705" y="1533818"/>
                  <a:pt x="3788780" y="1524000"/>
                  <a:pt x="3796497" y="1516284"/>
                </a:cubicBezTo>
                <a:cubicBezTo>
                  <a:pt x="3827555" y="1522496"/>
                  <a:pt x="3898645" y="1534226"/>
                  <a:pt x="3923818" y="1551008"/>
                </a:cubicBezTo>
                <a:cubicBezTo>
                  <a:pt x="3935393" y="1558724"/>
                  <a:pt x="3946100" y="1567936"/>
                  <a:pt x="3958542" y="1574157"/>
                </a:cubicBezTo>
                <a:cubicBezTo>
                  <a:pt x="3969455" y="1579613"/>
                  <a:pt x="3982601" y="1579807"/>
                  <a:pt x="3993266" y="1585732"/>
                </a:cubicBezTo>
                <a:cubicBezTo>
                  <a:pt x="4017587" y="1599244"/>
                  <a:pt x="4043041" y="1612358"/>
                  <a:pt x="4062714" y="1632031"/>
                </a:cubicBezTo>
                <a:cubicBezTo>
                  <a:pt x="4088313" y="1657630"/>
                  <a:pt x="4099932" y="1673789"/>
                  <a:pt x="4132162" y="1689904"/>
                </a:cubicBezTo>
                <a:cubicBezTo>
                  <a:pt x="4143075" y="1695360"/>
                  <a:pt x="4155311" y="1697621"/>
                  <a:pt x="4166886" y="1701479"/>
                </a:cubicBezTo>
                <a:cubicBezTo>
                  <a:pt x="4271390" y="1805983"/>
                  <a:pt x="4178568" y="1699358"/>
                  <a:pt x="4224760" y="1782502"/>
                </a:cubicBezTo>
                <a:cubicBezTo>
                  <a:pt x="4238272" y="1806823"/>
                  <a:pt x="4255626" y="1828801"/>
                  <a:pt x="4271059" y="1851950"/>
                </a:cubicBezTo>
                <a:cubicBezTo>
                  <a:pt x="4278775" y="1863525"/>
                  <a:pt x="4289809" y="1873477"/>
                  <a:pt x="4294208" y="1886674"/>
                </a:cubicBezTo>
                <a:cubicBezTo>
                  <a:pt x="4310182" y="1934595"/>
                  <a:pt x="4295631" y="1914630"/>
                  <a:pt x="4340507" y="1944547"/>
                </a:cubicBezTo>
                <a:cubicBezTo>
                  <a:pt x="4369598" y="2031826"/>
                  <a:pt x="4330355" y="1924244"/>
                  <a:pt x="4375231" y="2013995"/>
                </a:cubicBezTo>
                <a:cubicBezTo>
                  <a:pt x="4380687" y="2024908"/>
                  <a:pt x="4379485" y="2038958"/>
                  <a:pt x="4386805" y="2048719"/>
                </a:cubicBezTo>
                <a:cubicBezTo>
                  <a:pt x="4403174" y="2070545"/>
                  <a:pt x="4429546" y="2083893"/>
                  <a:pt x="4444679" y="2106593"/>
                </a:cubicBezTo>
                <a:lnTo>
                  <a:pt x="4467828" y="2141317"/>
                </a:lnTo>
                <a:cubicBezTo>
                  <a:pt x="4475545" y="2129742"/>
                  <a:pt x="4482288" y="2117456"/>
                  <a:pt x="4490978" y="2106593"/>
                </a:cubicBezTo>
                <a:cubicBezTo>
                  <a:pt x="4497795" y="2098072"/>
                  <a:pt x="4508512" y="2092801"/>
                  <a:pt x="4514127" y="2083443"/>
                </a:cubicBezTo>
                <a:cubicBezTo>
                  <a:pt x="4551398" y="2021324"/>
                  <a:pt x="4491269" y="2071674"/>
                  <a:pt x="4560426" y="2025570"/>
                </a:cubicBezTo>
                <a:cubicBezTo>
                  <a:pt x="4568142" y="2013995"/>
                  <a:pt x="4577354" y="2003288"/>
                  <a:pt x="4583575" y="1990846"/>
                </a:cubicBezTo>
                <a:cubicBezTo>
                  <a:pt x="4589031" y="1979933"/>
                  <a:pt x="4587528" y="1965649"/>
                  <a:pt x="4595150" y="1956122"/>
                </a:cubicBezTo>
                <a:cubicBezTo>
                  <a:pt x="4603840" y="1945259"/>
                  <a:pt x="4619187" y="1941878"/>
                  <a:pt x="4629874" y="1932972"/>
                </a:cubicBezTo>
                <a:cubicBezTo>
                  <a:pt x="4642449" y="1922493"/>
                  <a:pt x="4650978" y="1907328"/>
                  <a:pt x="4664598" y="1898248"/>
                </a:cubicBezTo>
                <a:cubicBezTo>
                  <a:pt x="4674750" y="1891480"/>
                  <a:pt x="4687591" y="1890026"/>
                  <a:pt x="4699322" y="1886674"/>
                </a:cubicBezTo>
                <a:cubicBezTo>
                  <a:pt x="4801032" y="1857614"/>
                  <a:pt x="4697109" y="1891270"/>
                  <a:pt x="4780345" y="1863524"/>
                </a:cubicBezTo>
                <a:cubicBezTo>
                  <a:pt x="4784203" y="1848091"/>
                  <a:pt x="4787549" y="1832522"/>
                  <a:pt x="4791919" y="1817226"/>
                </a:cubicBezTo>
                <a:cubicBezTo>
                  <a:pt x="4795271" y="1805495"/>
                  <a:pt x="4803494" y="1794703"/>
                  <a:pt x="4803494" y="1782502"/>
                </a:cubicBezTo>
                <a:cubicBezTo>
                  <a:pt x="4803494" y="1758543"/>
                  <a:pt x="4780474" y="1730610"/>
                  <a:pt x="4768770" y="1713054"/>
                </a:cubicBezTo>
                <a:cubicBezTo>
                  <a:pt x="4776152" y="1565420"/>
                  <a:pt x="4738369" y="1528245"/>
                  <a:pt x="4803494" y="1446836"/>
                </a:cubicBezTo>
                <a:cubicBezTo>
                  <a:pt x="4810311" y="1438314"/>
                  <a:pt x="4817285" y="1429301"/>
                  <a:pt x="4826643" y="1423686"/>
                </a:cubicBezTo>
                <a:cubicBezTo>
                  <a:pt x="4837105" y="1417409"/>
                  <a:pt x="4849792" y="1415970"/>
                  <a:pt x="4861367" y="1412112"/>
                </a:cubicBezTo>
                <a:cubicBezTo>
                  <a:pt x="4873354" y="1400125"/>
                  <a:pt x="4905233" y="1371273"/>
                  <a:pt x="4907666" y="1354238"/>
                </a:cubicBezTo>
                <a:cubicBezTo>
                  <a:pt x="4909916" y="1338490"/>
                  <a:pt x="4908169" y="1318293"/>
                  <a:pt x="4896091" y="1307940"/>
                </a:cubicBezTo>
                <a:cubicBezTo>
                  <a:pt x="4877564" y="1292060"/>
                  <a:pt x="4849792" y="1292506"/>
                  <a:pt x="4826643" y="1284790"/>
                </a:cubicBezTo>
                <a:lnTo>
                  <a:pt x="4791919" y="1273216"/>
                </a:lnTo>
                <a:cubicBezTo>
                  <a:pt x="4784203" y="1265499"/>
                  <a:pt x="4777291" y="1256883"/>
                  <a:pt x="4768770" y="1250066"/>
                </a:cubicBezTo>
                <a:cubicBezTo>
                  <a:pt x="4757907" y="1241376"/>
                  <a:pt x="4743883" y="1236754"/>
                  <a:pt x="4734046" y="1226917"/>
                </a:cubicBezTo>
                <a:cubicBezTo>
                  <a:pt x="4724209" y="1217080"/>
                  <a:pt x="4720057" y="1202662"/>
                  <a:pt x="4710897" y="1192193"/>
                </a:cubicBezTo>
                <a:cubicBezTo>
                  <a:pt x="4687429" y="1165373"/>
                  <a:pt x="4653164" y="1128602"/>
                  <a:pt x="4618299" y="1111170"/>
                </a:cubicBezTo>
                <a:cubicBezTo>
                  <a:pt x="4607386" y="1105714"/>
                  <a:pt x="4595715" y="1100809"/>
                  <a:pt x="4583575" y="1099595"/>
                </a:cubicBezTo>
                <a:cubicBezTo>
                  <a:pt x="4518198" y="1093057"/>
                  <a:pt x="4452395" y="1091879"/>
                  <a:pt x="4386805" y="1088021"/>
                </a:cubicBezTo>
                <a:cubicBezTo>
                  <a:pt x="4363656" y="1080304"/>
                  <a:pt x="4337660" y="1078407"/>
                  <a:pt x="4317357" y="1064871"/>
                </a:cubicBezTo>
                <a:lnTo>
                  <a:pt x="4247909" y="1018572"/>
                </a:lnTo>
                <a:cubicBezTo>
                  <a:pt x="4244051" y="1006997"/>
                  <a:pt x="4234987" y="995974"/>
                  <a:pt x="4236334" y="983848"/>
                </a:cubicBezTo>
                <a:cubicBezTo>
                  <a:pt x="4239029" y="959596"/>
                  <a:pt x="4253565" y="938073"/>
                  <a:pt x="4259484" y="914400"/>
                </a:cubicBezTo>
                <a:lnTo>
                  <a:pt x="4271059" y="868102"/>
                </a:lnTo>
                <a:cubicBezTo>
                  <a:pt x="4267201" y="844953"/>
                  <a:pt x="4273125" y="817751"/>
                  <a:pt x="4259484" y="798654"/>
                </a:cubicBezTo>
                <a:cubicBezTo>
                  <a:pt x="4250238" y="785709"/>
                  <a:pt x="4227413" y="794193"/>
                  <a:pt x="4213185" y="787079"/>
                </a:cubicBezTo>
                <a:cubicBezTo>
                  <a:pt x="4203424" y="782199"/>
                  <a:pt x="4199394" y="769544"/>
                  <a:pt x="4190036" y="763929"/>
                </a:cubicBezTo>
                <a:cubicBezTo>
                  <a:pt x="4179574" y="757652"/>
                  <a:pt x="4166887" y="756213"/>
                  <a:pt x="4155312" y="752355"/>
                </a:cubicBezTo>
                <a:cubicBezTo>
                  <a:pt x="4147595" y="744638"/>
                  <a:pt x="4141923" y="734085"/>
                  <a:pt x="4132162" y="729205"/>
                </a:cubicBezTo>
                <a:cubicBezTo>
                  <a:pt x="4110337" y="718292"/>
                  <a:pt x="4083017" y="719591"/>
                  <a:pt x="4062714" y="706056"/>
                </a:cubicBezTo>
                <a:cubicBezTo>
                  <a:pt x="4051139" y="698340"/>
                  <a:pt x="4038853" y="691597"/>
                  <a:pt x="4027990" y="682907"/>
                </a:cubicBezTo>
                <a:cubicBezTo>
                  <a:pt x="4004431" y="664060"/>
                  <a:pt x="3998878" y="650812"/>
                  <a:pt x="3981691" y="625033"/>
                </a:cubicBezTo>
                <a:cubicBezTo>
                  <a:pt x="3977833" y="613458"/>
                  <a:pt x="3976394" y="600771"/>
                  <a:pt x="3970117" y="590309"/>
                </a:cubicBezTo>
                <a:cubicBezTo>
                  <a:pt x="3944755" y="548039"/>
                  <a:pt x="3923684" y="574786"/>
                  <a:pt x="3877519" y="544010"/>
                </a:cubicBezTo>
                <a:cubicBezTo>
                  <a:pt x="3865944" y="536294"/>
                  <a:pt x="3855507" y="526511"/>
                  <a:pt x="3842795" y="520861"/>
                </a:cubicBezTo>
                <a:cubicBezTo>
                  <a:pt x="3700321" y="457540"/>
                  <a:pt x="3834789" y="526540"/>
                  <a:pt x="3727048" y="486137"/>
                </a:cubicBezTo>
                <a:cubicBezTo>
                  <a:pt x="3710892" y="480079"/>
                  <a:pt x="3697119" y="468444"/>
                  <a:pt x="3680750" y="462988"/>
                </a:cubicBezTo>
                <a:cubicBezTo>
                  <a:pt x="3662086" y="456767"/>
                  <a:pt x="3641856" y="456589"/>
                  <a:pt x="3622876" y="451413"/>
                </a:cubicBezTo>
                <a:cubicBezTo>
                  <a:pt x="3599334" y="444993"/>
                  <a:pt x="3576577" y="435980"/>
                  <a:pt x="3553428" y="428264"/>
                </a:cubicBezTo>
                <a:lnTo>
                  <a:pt x="3379808" y="370390"/>
                </a:lnTo>
                <a:cubicBezTo>
                  <a:pt x="3368233" y="366532"/>
                  <a:pt x="3356920" y="361775"/>
                  <a:pt x="3345084" y="358816"/>
                </a:cubicBezTo>
                <a:cubicBezTo>
                  <a:pt x="3311852" y="350508"/>
                  <a:pt x="3257520" y="338182"/>
                  <a:pt x="3229337" y="324091"/>
                </a:cubicBezTo>
                <a:cubicBezTo>
                  <a:pt x="3213904" y="316375"/>
                  <a:pt x="3198897" y="307739"/>
                  <a:pt x="3183038" y="300942"/>
                </a:cubicBezTo>
                <a:cubicBezTo>
                  <a:pt x="3171824" y="296136"/>
                  <a:pt x="3159227" y="294823"/>
                  <a:pt x="3148314" y="289367"/>
                </a:cubicBezTo>
                <a:cubicBezTo>
                  <a:pt x="3135872" y="283146"/>
                  <a:pt x="3126302" y="271868"/>
                  <a:pt x="3113590" y="266218"/>
                </a:cubicBezTo>
                <a:cubicBezTo>
                  <a:pt x="3091292" y="256308"/>
                  <a:pt x="3067291" y="250785"/>
                  <a:pt x="3044142" y="243069"/>
                </a:cubicBezTo>
                <a:lnTo>
                  <a:pt x="2974694" y="219919"/>
                </a:lnTo>
                <a:lnTo>
                  <a:pt x="2870522" y="185195"/>
                </a:lnTo>
                <a:lnTo>
                  <a:pt x="2835798" y="173621"/>
                </a:lnTo>
                <a:cubicBezTo>
                  <a:pt x="2820365" y="162046"/>
                  <a:pt x="2807128" y="146732"/>
                  <a:pt x="2789499" y="138897"/>
                </a:cubicBezTo>
                <a:cubicBezTo>
                  <a:pt x="2771522" y="130907"/>
                  <a:pt x="2750712" y="132094"/>
                  <a:pt x="2731626" y="127322"/>
                </a:cubicBezTo>
                <a:cubicBezTo>
                  <a:pt x="2719790" y="124363"/>
                  <a:pt x="2708326" y="120031"/>
                  <a:pt x="2696902" y="115747"/>
                </a:cubicBezTo>
                <a:cubicBezTo>
                  <a:pt x="2657775" y="101075"/>
                  <a:pt x="2641078" y="91530"/>
                  <a:pt x="2604304" y="81023"/>
                </a:cubicBezTo>
                <a:cubicBezTo>
                  <a:pt x="2550558" y="65667"/>
                  <a:pt x="2551094" y="69244"/>
                  <a:pt x="2488557" y="57874"/>
                </a:cubicBezTo>
                <a:cubicBezTo>
                  <a:pt x="2396369" y="41113"/>
                  <a:pt x="2423742" y="38663"/>
                  <a:pt x="2291788" y="34724"/>
                </a:cubicBezTo>
                <a:cubicBezTo>
                  <a:pt x="2079645" y="28391"/>
                  <a:pt x="1867383" y="27008"/>
                  <a:pt x="1655180" y="23150"/>
                </a:cubicBezTo>
                <a:lnTo>
                  <a:pt x="1562583" y="11575"/>
                </a:lnTo>
                <a:cubicBezTo>
                  <a:pt x="1539350" y="8256"/>
                  <a:pt x="1516603" y="0"/>
                  <a:pt x="1493134" y="0"/>
                </a:cubicBezTo>
                <a:cubicBezTo>
                  <a:pt x="1354184" y="0"/>
                  <a:pt x="1215342" y="7717"/>
                  <a:pt x="1076446" y="11575"/>
                </a:cubicBezTo>
                <a:lnTo>
                  <a:pt x="902826" y="23150"/>
                </a:lnTo>
                <a:cubicBezTo>
                  <a:pt x="814126" y="27818"/>
                  <a:pt x="725234" y="28816"/>
                  <a:pt x="636608" y="34724"/>
                </a:cubicBezTo>
                <a:cubicBezTo>
                  <a:pt x="609387" y="36539"/>
                  <a:pt x="582656" y="42915"/>
                  <a:pt x="555585" y="46299"/>
                </a:cubicBezTo>
                <a:cubicBezTo>
                  <a:pt x="520917" y="50633"/>
                  <a:pt x="486137" y="54016"/>
                  <a:pt x="451413" y="57874"/>
                </a:cubicBezTo>
                <a:cubicBezTo>
                  <a:pt x="435980" y="61732"/>
                  <a:pt x="420643" y="65997"/>
                  <a:pt x="405114" y="69448"/>
                </a:cubicBezTo>
                <a:cubicBezTo>
                  <a:pt x="385909" y="73716"/>
                  <a:pt x="366327" y="76251"/>
                  <a:pt x="347241" y="81023"/>
                </a:cubicBezTo>
                <a:cubicBezTo>
                  <a:pt x="335405" y="83982"/>
                  <a:pt x="324248" y="89246"/>
                  <a:pt x="312517" y="92598"/>
                </a:cubicBezTo>
                <a:cubicBezTo>
                  <a:pt x="297221" y="96968"/>
                  <a:pt x="281455" y="99601"/>
                  <a:pt x="266218" y="104172"/>
                </a:cubicBezTo>
                <a:cubicBezTo>
                  <a:pt x="242845" y="111184"/>
                  <a:pt x="196770" y="127322"/>
                  <a:pt x="196770" y="127322"/>
                </a:cubicBezTo>
                <a:cubicBezTo>
                  <a:pt x="189054" y="138897"/>
                  <a:pt x="179842" y="149604"/>
                  <a:pt x="173621" y="162046"/>
                </a:cubicBezTo>
                <a:cubicBezTo>
                  <a:pt x="168165" y="172959"/>
                  <a:pt x="166577" y="185442"/>
                  <a:pt x="162046" y="196770"/>
                </a:cubicBezTo>
                <a:cubicBezTo>
                  <a:pt x="158842" y="204780"/>
                  <a:pt x="162046" y="167833"/>
                  <a:pt x="150471" y="19677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en-US" dirty="0">
              <a:solidFill>
                <a:prstClr val="white"/>
              </a:solidFill>
            </a:endParaRPr>
          </a:p>
        </p:txBody>
      </p:sp>
      <p:sp>
        <p:nvSpPr>
          <p:cNvPr id="7" name="Freeform 6"/>
          <p:cNvSpPr/>
          <p:nvPr/>
        </p:nvSpPr>
        <p:spPr>
          <a:xfrm>
            <a:off x="4011018" y="3532960"/>
            <a:ext cx="4106386" cy="2357347"/>
          </a:xfrm>
          <a:custGeom>
            <a:avLst/>
            <a:gdLst>
              <a:gd name="connsiteX0" fmla="*/ 370248 w 4106386"/>
              <a:gd name="connsiteY0" fmla="*/ 175128 h 2357347"/>
              <a:gd name="connsiteX1" fmla="*/ 426346 w 4106386"/>
              <a:gd name="connsiteY1" fmla="*/ 169519 h 2357347"/>
              <a:gd name="connsiteX2" fmla="*/ 443176 w 4106386"/>
              <a:gd name="connsiteY2" fmla="*/ 158299 h 2357347"/>
              <a:gd name="connsiteX3" fmla="*/ 471225 w 4106386"/>
              <a:gd name="connsiteY3" fmla="*/ 152689 h 2357347"/>
              <a:gd name="connsiteX4" fmla="*/ 549762 w 4106386"/>
              <a:gd name="connsiteY4" fmla="*/ 124640 h 2357347"/>
              <a:gd name="connsiteX5" fmla="*/ 566592 w 4106386"/>
              <a:gd name="connsiteY5" fmla="*/ 107811 h 2357347"/>
              <a:gd name="connsiteX6" fmla="*/ 605861 w 4106386"/>
              <a:gd name="connsiteY6" fmla="*/ 96591 h 2357347"/>
              <a:gd name="connsiteX7" fmla="*/ 661959 w 4106386"/>
              <a:gd name="connsiteY7" fmla="*/ 68542 h 2357347"/>
              <a:gd name="connsiteX8" fmla="*/ 678788 w 4106386"/>
              <a:gd name="connsiteY8" fmla="*/ 57322 h 2357347"/>
              <a:gd name="connsiteX9" fmla="*/ 712447 w 4106386"/>
              <a:gd name="connsiteY9" fmla="*/ 46103 h 2357347"/>
              <a:gd name="connsiteX10" fmla="*/ 785375 w 4106386"/>
              <a:gd name="connsiteY10" fmla="*/ 57322 h 2357347"/>
              <a:gd name="connsiteX11" fmla="*/ 819034 w 4106386"/>
              <a:gd name="connsiteY11" fmla="*/ 79761 h 2357347"/>
              <a:gd name="connsiteX12" fmla="*/ 835863 w 4106386"/>
              <a:gd name="connsiteY12" fmla="*/ 90981 h 2357347"/>
              <a:gd name="connsiteX13" fmla="*/ 863912 w 4106386"/>
              <a:gd name="connsiteY13" fmla="*/ 124640 h 2357347"/>
              <a:gd name="connsiteX14" fmla="*/ 886351 w 4106386"/>
              <a:gd name="connsiteY14" fmla="*/ 158299 h 2357347"/>
              <a:gd name="connsiteX15" fmla="*/ 897571 w 4106386"/>
              <a:gd name="connsiteY15" fmla="*/ 175128 h 2357347"/>
              <a:gd name="connsiteX16" fmla="*/ 925620 w 4106386"/>
              <a:gd name="connsiteY16" fmla="*/ 203177 h 2357347"/>
              <a:gd name="connsiteX17" fmla="*/ 942449 w 4106386"/>
              <a:gd name="connsiteY17" fmla="*/ 208787 h 2357347"/>
              <a:gd name="connsiteX18" fmla="*/ 987328 w 4106386"/>
              <a:gd name="connsiteY18" fmla="*/ 231227 h 2357347"/>
              <a:gd name="connsiteX19" fmla="*/ 1020987 w 4106386"/>
              <a:gd name="connsiteY19" fmla="*/ 242446 h 2357347"/>
              <a:gd name="connsiteX20" fmla="*/ 1037816 w 4106386"/>
              <a:gd name="connsiteY20" fmla="*/ 253666 h 2357347"/>
              <a:gd name="connsiteX21" fmla="*/ 1077085 w 4106386"/>
              <a:gd name="connsiteY21" fmla="*/ 298544 h 2357347"/>
              <a:gd name="connsiteX22" fmla="*/ 1116354 w 4106386"/>
              <a:gd name="connsiteY22" fmla="*/ 315374 h 2357347"/>
              <a:gd name="connsiteX23" fmla="*/ 1138793 w 4106386"/>
              <a:gd name="connsiteY23" fmla="*/ 332203 h 2357347"/>
              <a:gd name="connsiteX24" fmla="*/ 1172452 w 4106386"/>
              <a:gd name="connsiteY24" fmla="*/ 343423 h 2357347"/>
              <a:gd name="connsiteX25" fmla="*/ 1245380 w 4106386"/>
              <a:gd name="connsiteY25" fmla="*/ 354642 h 2357347"/>
              <a:gd name="connsiteX26" fmla="*/ 1666116 w 4106386"/>
              <a:gd name="connsiteY26" fmla="*/ 360252 h 2357347"/>
              <a:gd name="connsiteX27" fmla="*/ 1688555 w 4106386"/>
              <a:gd name="connsiteY27" fmla="*/ 365862 h 2357347"/>
              <a:gd name="connsiteX28" fmla="*/ 1750263 w 4106386"/>
              <a:gd name="connsiteY28" fmla="*/ 377082 h 2357347"/>
              <a:gd name="connsiteX29" fmla="*/ 1907338 w 4106386"/>
              <a:gd name="connsiteY29" fmla="*/ 371472 h 2357347"/>
              <a:gd name="connsiteX30" fmla="*/ 1957826 w 4106386"/>
              <a:gd name="connsiteY30" fmla="*/ 360252 h 2357347"/>
              <a:gd name="connsiteX31" fmla="*/ 2013924 w 4106386"/>
              <a:gd name="connsiteY31" fmla="*/ 349033 h 2357347"/>
              <a:gd name="connsiteX32" fmla="*/ 2058803 w 4106386"/>
              <a:gd name="connsiteY32" fmla="*/ 337813 h 2357347"/>
              <a:gd name="connsiteX33" fmla="*/ 2109291 w 4106386"/>
              <a:gd name="connsiteY33" fmla="*/ 332203 h 2357347"/>
              <a:gd name="connsiteX34" fmla="*/ 2148560 w 4106386"/>
              <a:gd name="connsiteY34" fmla="*/ 320984 h 2357347"/>
              <a:gd name="connsiteX35" fmla="*/ 2165389 w 4106386"/>
              <a:gd name="connsiteY35" fmla="*/ 315374 h 2357347"/>
              <a:gd name="connsiteX36" fmla="*/ 2199048 w 4106386"/>
              <a:gd name="connsiteY36" fmla="*/ 309764 h 2357347"/>
              <a:gd name="connsiteX37" fmla="*/ 2215878 w 4106386"/>
              <a:gd name="connsiteY37" fmla="*/ 304154 h 2357347"/>
              <a:gd name="connsiteX38" fmla="*/ 2249537 w 4106386"/>
              <a:gd name="connsiteY38" fmla="*/ 298544 h 2357347"/>
              <a:gd name="connsiteX39" fmla="*/ 2277586 w 4106386"/>
              <a:gd name="connsiteY39" fmla="*/ 292934 h 2357347"/>
              <a:gd name="connsiteX40" fmla="*/ 2294415 w 4106386"/>
              <a:gd name="connsiteY40" fmla="*/ 281715 h 2357347"/>
              <a:gd name="connsiteX41" fmla="*/ 2316854 w 4106386"/>
              <a:gd name="connsiteY41" fmla="*/ 253666 h 2357347"/>
              <a:gd name="connsiteX42" fmla="*/ 2356123 w 4106386"/>
              <a:gd name="connsiteY42" fmla="*/ 203177 h 2357347"/>
              <a:gd name="connsiteX43" fmla="*/ 2378562 w 4106386"/>
              <a:gd name="connsiteY43" fmla="*/ 186348 h 2357347"/>
              <a:gd name="connsiteX44" fmla="*/ 2417831 w 4106386"/>
              <a:gd name="connsiteY44" fmla="*/ 141469 h 2357347"/>
              <a:gd name="connsiteX45" fmla="*/ 2440270 w 4106386"/>
              <a:gd name="connsiteY45" fmla="*/ 90981 h 2357347"/>
              <a:gd name="connsiteX46" fmla="*/ 2457100 w 4106386"/>
              <a:gd name="connsiteY46" fmla="*/ 79761 h 2357347"/>
              <a:gd name="connsiteX47" fmla="*/ 2473929 w 4106386"/>
              <a:gd name="connsiteY47" fmla="*/ 74152 h 2357347"/>
              <a:gd name="connsiteX48" fmla="*/ 2490759 w 4106386"/>
              <a:gd name="connsiteY48" fmla="*/ 85371 h 2357347"/>
              <a:gd name="connsiteX49" fmla="*/ 2524418 w 4106386"/>
              <a:gd name="connsiteY49" fmla="*/ 152689 h 2357347"/>
              <a:gd name="connsiteX50" fmla="*/ 2541247 w 4106386"/>
              <a:gd name="connsiteY50" fmla="*/ 163909 h 2357347"/>
              <a:gd name="connsiteX51" fmla="*/ 2574906 w 4106386"/>
              <a:gd name="connsiteY51" fmla="*/ 180738 h 2357347"/>
              <a:gd name="connsiteX52" fmla="*/ 2687102 w 4106386"/>
              <a:gd name="connsiteY52" fmla="*/ 175128 h 2357347"/>
              <a:gd name="connsiteX53" fmla="*/ 2720761 w 4106386"/>
              <a:gd name="connsiteY53" fmla="*/ 163909 h 2357347"/>
              <a:gd name="connsiteX54" fmla="*/ 2737591 w 4106386"/>
              <a:gd name="connsiteY54" fmla="*/ 147079 h 2357347"/>
              <a:gd name="connsiteX55" fmla="*/ 2743200 w 4106386"/>
              <a:gd name="connsiteY55" fmla="*/ 130250 h 2357347"/>
              <a:gd name="connsiteX56" fmla="*/ 2754420 w 4106386"/>
              <a:gd name="connsiteY56" fmla="*/ 113420 h 2357347"/>
              <a:gd name="connsiteX57" fmla="*/ 2776859 w 4106386"/>
              <a:gd name="connsiteY57" fmla="*/ 79761 h 2357347"/>
              <a:gd name="connsiteX58" fmla="*/ 2799299 w 4106386"/>
              <a:gd name="connsiteY58" fmla="*/ 29273 h 2357347"/>
              <a:gd name="connsiteX59" fmla="*/ 2816128 w 4106386"/>
              <a:gd name="connsiteY59" fmla="*/ 18053 h 2357347"/>
              <a:gd name="connsiteX60" fmla="*/ 2821738 w 4106386"/>
              <a:gd name="connsiteY60" fmla="*/ 1224 h 2357347"/>
              <a:gd name="connsiteX61" fmla="*/ 2804908 w 4106386"/>
              <a:gd name="connsiteY61" fmla="*/ 68542 h 2357347"/>
              <a:gd name="connsiteX62" fmla="*/ 2793689 w 4106386"/>
              <a:gd name="connsiteY62" fmla="*/ 85371 h 2357347"/>
              <a:gd name="connsiteX63" fmla="*/ 2782469 w 4106386"/>
              <a:gd name="connsiteY63" fmla="*/ 119030 h 2357347"/>
              <a:gd name="connsiteX64" fmla="*/ 2821738 w 4106386"/>
              <a:gd name="connsiteY64" fmla="*/ 113420 h 2357347"/>
              <a:gd name="connsiteX65" fmla="*/ 2838567 w 4106386"/>
              <a:gd name="connsiteY65" fmla="*/ 107811 h 2357347"/>
              <a:gd name="connsiteX66" fmla="*/ 2973203 w 4106386"/>
              <a:gd name="connsiteY66" fmla="*/ 107811 h 2357347"/>
              <a:gd name="connsiteX67" fmla="*/ 2967593 w 4106386"/>
              <a:gd name="connsiteY67" fmla="*/ 135860 h 2357347"/>
              <a:gd name="connsiteX68" fmla="*/ 2900275 w 4106386"/>
              <a:gd name="connsiteY68" fmla="*/ 152689 h 2357347"/>
              <a:gd name="connsiteX69" fmla="*/ 2849787 w 4106386"/>
              <a:gd name="connsiteY69" fmla="*/ 169519 h 2357347"/>
              <a:gd name="connsiteX70" fmla="*/ 2832957 w 4106386"/>
              <a:gd name="connsiteY70" fmla="*/ 175128 h 2357347"/>
              <a:gd name="connsiteX71" fmla="*/ 2804908 w 4106386"/>
              <a:gd name="connsiteY71" fmla="*/ 186348 h 2357347"/>
              <a:gd name="connsiteX72" fmla="*/ 2771249 w 4106386"/>
              <a:gd name="connsiteY72" fmla="*/ 197568 h 2357347"/>
              <a:gd name="connsiteX73" fmla="*/ 2754420 w 4106386"/>
              <a:gd name="connsiteY73" fmla="*/ 203177 h 2357347"/>
              <a:gd name="connsiteX74" fmla="*/ 2771249 w 4106386"/>
              <a:gd name="connsiteY74" fmla="*/ 208787 h 2357347"/>
              <a:gd name="connsiteX75" fmla="*/ 2788079 w 4106386"/>
              <a:gd name="connsiteY75" fmla="*/ 220007 h 2357347"/>
              <a:gd name="connsiteX76" fmla="*/ 2821738 w 4106386"/>
              <a:gd name="connsiteY76" fmla="*/ 231227 h 2357347"/>
              <a:gd name="connsiteX77" fmla="*/ 2838567 w 4106386"/>
              <a:gd name="connsiteY77" fmla="*/ 236836 h 2357347"/>
              <a:gd name="connsiteX78" fmla="*/ 2844177 w 4106386"/>
              <a:gd name="connsiteY78" fmla="*/ 253666 h 2357347"/>
              <a:gd name="connsiteX79" fmla="*/ 2861007 w 4106386"/>
              <a:gd name="connsiteY79" fmla="*/ 264885 h 2357347"/>
              <a:gd name="connsiteX80" fmla="*/ 2872226 w 4106386"/>
              <a:gd name="connsiteY80" fmla="*/ 281715 h 2357347"/>
              <a:gd name="connsiteX81" fmla="*/ 2855397 w 4106386"/>
              <a:gd name="connsiteY81" fmla="*/ 315374 h 2357347"/>
              <a:gd name="connsiteX82" fmla="*/ 2838567 w 4106386"/>
              <a:gd name="connsiteY82" fmla="*/ 326593 h 2357347"/>
              <a:gd name="connsiteX83" fmla="*/ 2810518 w 4106386"/>
              <a:gd name="connsiteY83" fmla="*/ 304154 h 2357347"/>
              <a:gd name="connsiteX84" fmla="*/ 2799299 w 4106386"/>
              <a:gd name="connsiteY84" fmla="*/ 287325 h 2357347"/>
              <a:gd name="connsiteX85" fmla="*/ 2765640 w 4106386"/>
              <a:gd name="connsiteY85" fmla="*/ 276105 h 2357347"/>
              <a:gd name="connsiteX86" fmla="*/ 2748810 w 4106386"/>
              <a:gd name="connsiteY86" fmla="*/ 270495 h 2357347"/>
              <a:gd name="connsiteX87" fmla="*/ 2731981 w 4106386"/>
              <a:gd name="connsiteY87" fmla="*/ 264885 h 2357347"/>
              <a:gd name="connsiteX88" fmla="*/ 2698322 w 4106386"/>
              <a:gd name="connsiteY88" fmla="*/ 259276 h 2357347"/>
              <a:gd name="connsiteX89" fmla="*/ 2574906 w 4106386"/>
              <a:gd name="connsiteY89" fmla="*/ 259276 h 2357347"/>
              <a:gd name="connsiteX90" fmla="*/ 2569296 w 4106386"/>
              <a:gd name="connsiteY90" fmla="*/ 276105 h 2357347"/>
              <a:gd name="connsiteX91" fmla="*/ 2552467 w 4106386"/>
              <a:gd name="connsiteY91" fmla="*/ 292934 h 2357347"/>
              <a:gd name="connsiteX92" fmla="*/ 2535637 w 4106386"/>
              <a:gd name="connsiteY92" fmla="*/ 326593 h 2357347"/>
              <a:gd name="connsiteX93" fmla="*/ 2524418 w 4106386"/>
              <a:gd name="connsiteY93" fmla="*/ 360252 h 2357347"/>
              <a:gd name="connsiteX94" fmla="*/ 2501978 w 4106386"/>
              <a:gd name="connsiteY94" fmla="*/ 393911 h 2357347"/>
              <a:gd name="connsiteX95" fmla="*/ 2496369 w 4106386"/>
              <a:gd name="connsiteY95" fmla="*/ 410741 h 2357347"/>
              <a:gd name="connsiteX96" fmla="*/ 2501978 w 4106386"/>
              <a:gd name="connsiteY96" fmla="*/ 478058 h 2357347"/>
              <a:gd name="connsiteX97" fmla="*/ 2524418 w 4106386"/>
              <a:gd name="connsiteY97" fmla="*/ 511717 h 2357347"/>
              <a:gd name="connsiteX98" fmla="*/ 2558076 w 4106386"/>
              <a:gd name="connsiteY98" fmla="*/ 522937 h 2357347"/>
              <a:gd name="connsiteX99" fmla="*/ 2597345 w 4106386"/>
              <a:gd name="connsiteY99" fmla="*/ 534157 h 2357347"/>
              <a:gd name="connsiteX100" fmla="*/ 2670273 w 4106386"/>
              <a:gd name="connsiteY100" fmla="*/ 528547 h 2357347"/>
              <a:gd name="connsiteX101" fmla="*/ 2698322 w 4106386"/>
              <a:gd name="connsiteY101" fmla="*/ 522937 h 2357347"/>
              <a:gd name="connsiteX102" fmla="*/ 2754420 w 4106386"/>
              <a:gd name="connsiteY102" fmla="*/ 517327 h 2357347"/>
              <a:gd name="connsiteX103" fmla="*/ 2816128 w 4106386"/>
              <a:gd name="connsiteY103" fmla="*/ 506107 h 2357347"/>
              <a:gd name="connsiteX104" fmla="*/ 2832957 w 4106386"/>
              <a:gd name="connsiteY104" fmla="*/ 500498 h 2357347"/>
              <a:gd name="connsiteX105" fmla="*/ 2849787 w 4106386"/>
              <a:gd name="connsiteY105" fmla="*/ 506107 h 2357347"/>
              <a:gd name="connsiteX106" fmla="*/ 2861007 w 4106386"/>
              <a:gd name="connsiteY106" fmla="*/ 539766 h 2357347"/>
              <a:gd name="connsiteX107" fmla="*/ 2849787 w 4106386"/>
              <a:gd name="connsiteY107" fmla="*/ 556596 h 2357347"/>
              <a:gd name="connsiteX108" fmla="*/ 2832957 w 4106386"/>
              <a:gd name="connsiteY108" fmla="*/ 573425 h 2357347"/>
              <a:gd name="connsiteX109" fmla="*/ 2827348 w 4106386"/>
              <a:gd name="connsiteY109" fmla="*/ 590255 h 2357347"/>
              <a:gd name="connsiteX110" fmla="*/ 2832957 w 4106386"/>
              <a:gd name="connsiteY110" fmla="*/ 668792 h 2357347"/>
              <a:gd name="connsiteX111" fmla="*/ 2849787 w 4106386"/>
              <a:gd name="connsiteY111" fmla="*/ 680012 h 2357347"/>
              <a:gd name="connsiteX112" fmla="*/ 2917105 w 4106386"/>
              <a:gd name="connsiteY112" fmla="*/ 696841 h 2357347"/>
              <a:gd name="connsiteX113" fmla="*/ 2950764 w 4106386"/>
              <a:gd name="connsiteY113" fmla="*/ 713671 h 2357347"/>
              <a:gd name="connsiteX114" fmla="*/ 2967593 w 4106386"/>
              <a:gd name="connsiteY114" fmla="*/ 719280 h 2357347"/>
              <a:gd name="connsiteX115" fmla="*/ 3006862 w 4106386"/>
              <a:gd name="connsiteY115" fmla="*/ 741720 h 2357347"/>
              <a:gd name="connsiteX116" fmla="*/ 3107838 w 4106386"/>
              <a:gd name="connsiteY116" fmla="*/ 724890 h 2357347"/>
              <a:gd name="connsiteX117" fmla="*/ 3124668 w 4106386"/>
              <a:gd name="connsiteY117" fmla="*/ 719280 h 2357347"/>
              <a:gd name="connsiteX118" fmla="*/ 3242474 w 4106386"/>
              <a:gd name="connsiteY118" fmla="*/ 713671 h 2357347"/>
              <a:gd name="connsiteX119" fmla="*/ 3253694 w 4106386"/>
              <a:gd name="connsiteY119" fmla="*/ 696841 h 2357347"/>
              <a:gd name="connsiteX120" fmla="*/ 3276133 w 4106386"/>
              <a:gd name="connsiteY120" fmla="*/ 680012 h 2357347"/>
              <a:gd name="connsiteX121" fmla="*/ 3304182 w 4106386"/>
              <a:gd name="connsiteY121" fmla="*/ 629523 h 2357347"/>
              <a:gd name="connsiteX122" fmla="*/ 3321011 w 4106386"/>
              <a:gd name="connsiteY122" fmla="*/ 618304 h 2357347"/>
              <a:gd name="connsiteX123" fmla="*/ 3354670 w 4106386"/>
              <a:gd name="connsiteY123" fmla="*/ 590255 h 2357347"/>
              <a:gd name="connsiteX124" fmla="*/ 3388329 w 4106386"/>
              <a:gd name="connsiteY124" fmla="*/ 579035 h 2357347"/>
              <a:gd name="connsiteX125" fmla="*/ 3405159 w 4106386"/>
              <a:gd name="connsiteY125" fmla="*/ 567815 h 2357347"/>
              <a:gd name="connsiteX126" fmla="*/ 3438818 w 4106386"/>
              <a:gd name="connsiteY126" fmla="*/ 556596 h 2357347"/>
              <a:gd name="connsiteX127" fmla="*/ 3489306 w 4106386"/>
              <a:gd name="connsiteY127" fmla="*/ 539766 h 2357347"/>
              <a:gd name="connsiteX128" fmla="*/ 3522965 w 4106386"/>
              <a:gd name="connsiteY128" fmla="*/ 528547 h 2357347"/>
              <a:gd name="connsiteX129" fmla="*/ 3534184 w 4106386"/>
              <a:gd name="connsiteY129" fmla="*/ 511717 h 2357347"/>
              <a:gd name="connsiteX130" fmla="*/ 3567843 w 4106386"/>
              <a:gd name="connsiteY130" fmla="*/ 494888 h 2357347"/>
              <a:gd name="connsiteX131" fmla="*/ 3573453 w 4106386"/>
              <a:gd name="connsiteY131" fmla="*/ 478058 h 2357347"/>
              <a:gd name="connsiteX132" fmla="*/ 3607112 w 4106386"/>
              <a:gd name="connsiteY132" fmla="*/ 466839 h 2357347"/>
              <a:gd name="connsiteX133" fmla="*/ 3623942 w 4106386"/>
              <a:gd name="connsiteY133" fmla="*/ 461229 h 2357347"/>
              <a:gd name="connsiteX134" fmla="*/ 3668820 w 4106386"/>
              <a:gd name="connsiteY134" fmla="*/ 450009 h 2357347"/>
              <a:gd name="connsiteX135" fmla="*/ 3702479 w 4106386"/>
              <a:gd name="connsiteY135" fmla="*/ 455619 h 2357347"/>
              <a:gd name="connsiteX136" fmla="*/ 3713699 w 4106386"/>
              <a:gd name="connsiteY136" fmla="*/ 472449 h 2357347"/>
              <a:gd name="connsiteX137" fmla="*/ 3724918 w 4106386"/>
              <a:gd name="connsiteY137" fmla="*/ 522937 h 2357347"/>
              <a:gd name="connsiteX138" fmla="*/ 3747357 w 4106386"/>
              <a:gd name="connsiteY138" fmla="*/ 517327 h 2357347"/>
              <a:gd name="connsiteX139" fmla="*/ 3781016 w 4106386"/>
              <a:gd name="connsiteY139" fmla="*/ 506107 h 2357347"/>
              <a:gd name="connsiteX140" fmla="*/ 3781016 w 4106386"/>
              <a:gd name="connsiteY140" fmla="*/ 567815 h 2357347"/>
              <a:gd name="connsiteX141" fmla="*/ 3769797 w 4106386"/>
              <a:gd name="connsiteY141" fmla="*/ 601474 h 2357347"/>
              <a:gd name="connsiteX142" fmla="*/ 3764187 w 4106386"/>
              <a:gd name="connsiteY142" fmla="*/ 618304 h 2357347"/>
              <a:gd name="connsiteX143" fmla="*/ 3769797 w 4106386"/>
              <a:gd name="connsiteY143" fmla="*/ 663182 h 2357347"/>
              <a:gd name="connsiteX144" fmla="*/ 3781016 w 4106386"/>
              <a:gd name="connsiteY144" fmla="*/ 680012 h 2357347"/>
              <a:gd name="connsiteX145" fmla="*/ 3758577 w 4106386"/>
              <a:gd name="connsiteY145" fmla="*/ 719280 h 2357347"/>
              <a:gd name="connsiteX146" fmla="*/ 3752967 w 4106386"/>
              <a:gd name="connsiteY146" fmla="*/ 736110 h 2357347"/>
              <a:gd name="connsiteX147" fmla="*/ 3752967 w 4106386"/>
              <a:gd name="connsiteY147" fmla="*/ 809038 h 2357347"/>
              <a:gd name="connsiteX148" fmla="*/ 3736138 w 4106386"/>
              <a:gd name="connsiteY148" fmla="*/ 814647 h 2357347"/>
              <a:gd name="connsiteX149" fmla="*/ 3708089 w 4106386"/>
              <a:gd name="connsiteY149" fmla="*/ 820257 h 2357347"/>
              <a:gd name="connsiteX150" fmla="*/ 3713699 w 4106386"/>
              <a:gd name="connsiteY150" fmla="*/ 870746 h 2357347"/>
              <a:gd name="connsiteX151" fmla="*/ 3719308 w 4106386"/>
              <a:gd name="connsiteY151" fmla="*/ 887575 h 2357347"/>
              <a:gd name="connsiteX152" fmla="*/ 3724918 w 4106386"/>
              <a:gd name="connsiteY152" fmla="*/ 904404 h 2357347"/>
              <a:gd name="connsiteX153" fmla="*/ 3668820 w 4106386"/>
              <a:gd name="connsiteY153" fmla="*/ 915624 h 2357347"/>
              <a:gd name="connsiteX154" fmla="*/ 3646381 w 4106386"/>
              <a:gd name="connsiteY154" fmla="*/ 881965 h 2357347"/>
              <a:gd name="connsiteX155" fmla="*/ 3590283 w 4106386"/>
              <a:gd name="connsiteY155" fmla="*/ 859526 h 2357347"/>
              <a:gd name="connsiteX156" fmla="*/ 3545404 w 4106386"/>
              <a:gd name="connsiteY156" fmla="*/ 853916 h 2357347"/>
              <a:gd name="connsiteX157" fmla="*/ 3472476 w 4106386"/>
              <a:gd name="connsiteY157" fmla="*/ 859526 h 2357347"/>
              <a:gd name="connsiteX158" fmla="*/ 3517355 w 4106386"/>
              <a:gd name="connsiteY158" fmla="*/ 870746 h 2357347"/>
              <a:gd name="connsiteX159" fmla="*/ 3534184 w 4106386"/>
              <a:gd name="connsiteY159" fmla="*/ 876355 h 2357347"/>
              <a:gd name="connsiteX160" fmla="*/ 3551014 w 4106386"/>
              <a:gd name="connsiteY160" fmla="*/ 887575 h 2357347"/>
              <a:gd name="connsiteX161" fmla="*/ 3567843 w 4106386"/>
              <a:gd name="connsiteY161" fmla="*/ 893185 h 2357347"/>
              <a:gd name="connsiteX162" fmla="*/ 3590283 w 4106386"/>
              <a:gd name="connsiteY162" fmla="*/ 926844 h 2357347"/>
              <a:gd name="connsiteX163" fmla="*/ 3595892 w 4106386"/>
              <a:gd name="connsiteY163" fmla="*/ 971722 h 2357347"/>
              <a:gd name="connsiteX164" fmla="*/ 3629551 w 4106386"/>
              <a:gd name="connsiteY164" fmla="*/ 982942 h 2357347"/>
              <a:gd name="connsiteX165" fmla="*/ 3640771 w 4106386"/>
              <a:gd name="connsiteY165" fmla="*/ 999771 h 2357347"/>
              <a:gd name="connsiteX166" fmla="*/ 3646381 w 4106386"/>
              <a:gd name="connsiteY166" fmla="*/ 1039040 h 2357347"/>
              <a:gd name="connsiteX167" fmla="*/ 3651991 w 4106386"/>
              <a:gd name="connsiteY167" fmla="*/ 1055869 h 2357347"/>
              <a:gd name="connsiteX168" fmla="*/ 3635161 w 4106386"/>
              <a:gd name="connsiteY168" fmla="*/ 1061479 h 2357347"/>
              <a:gd name="connsiteX169" fmla="*/ 3584673 w 4106386"/>
              <a:gd name="connsiteY169" fmla="*/ 1044650 h 2357347"/>
              <a:gd name="connsiteX170" fmla="*/ 3534184 w 4106386"/>
              <a:gd name="connsiteY170" fmla="*/ 1005381 h 2357347"/>
              <a:gd name="connsiteX171" fmla="*/ 3500526 w 4106386"/>
              <a:gd name="connsiteY171" fmla="*/ 988552 h 2357347"/>
              <a:gd name="connsiteX172" fmla="*/ 3489306 w 4106386"/>
              <a:gd name="connsiteY172" fmla="*/ 1005381 h 2357347"/>
              <a:gd name="connsiteX173" fmla="*/ 3517355 w 4106386"/>
              <a:gd name="connsiteY173" fmla="*/ 1027820 h 2357347"/>
              <a:gd name="connsiteX174" fmla="*/ 3539794 w 4106386"/>
              <a:gd name="connsiteY174" fmla="*/ 1039040 h 2357347"/>
              <a:gd name="connsiteX175" fmla="*/ 3562234 w 4106386"/>
              <a:gd name="connsiteY175" fmla="*/ 1089528 h 2357347"/>
              <a:gd name="connsiteX176" fmla="*/ 3567843 w 4106386"/>
              <a:gd name="connsiteY176" fmla="*/ 1106358 h 2357347"/>
              <a:gd name="connsiteX177" fmla="*/ 3590283 w 4106386"/>
              <a:gd name="connsiteY177" fmla="*/ 1140017 h 2357347"/>
              <a:gd name="connsiteX178" fmla="*/ 3595892 w 4106386"/>
              <a:gd name="connsiteY178" fmla="*/ 1156846 h 2357347"/>
              <a:gd name="connsiteX179" fmla="*/ 3629551 w 4106386"/>
              <a:gd name="connsiteY179" fmla="*/ 1190505 h 2357347"/>
              <a:gd name="connsiteX180" fmla="*/ 3640771 w 4106386"/>
              <a:gd name="connsiteY180" fmla="*/ 1207334 h 2357347"/>
              <a:gd name="connsiteX181" fmla="*/ 3623942 w 4106386"/>
              <a:gd name="connsiteY181" fmla="*/ 1229774 h 2357347"/>
              <a:gd name="connsiteX182" fmla="*/ 3556624 w 4106386"/>
              <a:gd name="connsiteY182" fmla="*/ 1190505 h 2357347"/>
              <a:gd name="connsiteX183" fmla="*/ 3522965 w 4106386"/>
              <a:gd name="connsiteY183" fmla="*/ 1168066 h 2357347"/>
              <a:gd name="connsiteX184" fmla="*/ 3511745 w 4106386"/>
              <a:gd name="connsiteY184" fmla="*/ 1151236 h 2357347"/>
              <a:gd name="connsiteX185" fmla="*/ 3494916 w 4106386"/>
              <a:gd name="connsiteY185" fmla="*/ 1106358 h 2357347"/>
              <a:gd name="connsiteX186" fmla="*/ 3478086 w 4106386"/>
              <a:gd name="connsiteY186" fmla="*/ 1100748 h 2357347"/>
              <a:gd name="connsiteX187" fmla="*/ 3444427 w 4106386"/>
              <a:gd name="connsiteY187" fmla="*/ 1078309 h 2357347"/>
              <a:gd name="connsiteX188" fmla="*/ 3427598 w 4106386"/>
              <a:gd name="connsiteY188" fmla="*/ 1061479 h 2357347"/>
              <a:gd name="connsiteX189" fmla="*/ 3410769 w 4106386"/>
              <a:gd name="connsiteY189" fmla="*/ 1055869 h 2357347"/>
              <a:gd name="connsiteX190" fmla="*/ 3377110 w 4106386"/>
              <a:gd name="connsiteY190" fmla="*/ 1033430 h 2357347"/>
              <a:gd name="connsiteX191" fmla="*/ 3343451 w 4106386"/>
              <a:gd name="connsiteY191" fmla="*/ 1022211 h 2357347"/>
              <a:gd name="connsiteX192" fmla="*/ 3287353 w 4106386"/>
              <a:gd name="connsiteY192" fmla="*/ 1027820 h 2357347"/>
              <a:gd name="connsiteX193" fmla="*/ 3264913 w 4106386"/>
              <a:gd name="connsiteY193" fmla="*/ 1039040 h 2357347"/>
              <a:gd name="connsiteX194" fmla="*/ 3242474 w 4106386"/>
              <a:gd name="connsiteY194" fmla="*/ 1044650 h 2357347"/>
              <a:gd name="connsiteX195" fmla="*/ 3147107 w 4106386"/>
              <a:gd name="connsiteY195" fmla="*/ 1033430 h 2357347"/>
              <a:gd name="connsiteX196" fmla="*/ 3113448 w 4106386"/>
              <a:gd name="connsiteY196" fmla="*/ 1022211 h 2357347"/>
              <a:gd name="connsiteX197" fmla="*/ 3079789 w 4106386"/>
              <a:gd name="connsiteY197" fmla="*/ 1027820 h 2357347"/>
              <a:gd name="connsiteX198" fmla="*/ 3062960 w 4106386"/>
              <a:gd name="connsiteY198" fmla="*/ 1033430 h 2357347"/>
              <a:gd name="connsiteX199" fmla="*/ 3051740 w 4106386"/>
              <a:gd name="connsiteY199" fmla="*/ 1067089 h 2357347"/>
              <a:gd name="connsiteX200" fmla="*/ 3079789 w 4106386"/>
              <a:gd name="connsiteY200" fmla="*/ 1095138 h 2357347"/>
              <a:gd name="connsiteX201" fmla="*/ 3051740 w 4106386"/>
              <a:gd name="connsiteY201" fmla="*/ 1134407 h 2357347"/>
              <a:gd name="connsiteX202" fmla="*/ 3085399 w 4106386"/>
              <a:gd name="connsiteY202" fmla="*/ 1151236 h 2357347"/>
              <a:gd name="connsiteX203" fmla="*/ 3096619 w 4106386"/>
              <a:gd name="connsiteY203" fmla="*/ 1168066 h 2357347"/>
              <a:gd name="connsiteX204" fmla="*/ 3079789 w 4106386"/>
              <a:gd name="connsiteY204" fmla="*/ 1207334 h 2357347"/>
              <a:gd name="connsiteX205" fmla="*/ 3057350 w 4106386"/>
              <a:gd name="connsiteY205" fmla="*/ 1218554 h 2357347"/>
              <a:gd name="connsiteX206" fmla="*/ 3040521 w 4106386"/>
              <a:gd name="connsiteY206" fmla="*/ 1229774 h 2357347"/>
              <a:gd name="connsiteX207" fmla="*/ 3018081 w 4106386"/>
              <a:gd name="connsiteY207" fmla="*/ 1263433 h 2357347"/>
              <a:gd name="connsiteX208" fmla="*/ 2984422 w 4106386"/>
              <a:gd name="connsiteY208" fmla="*/ 1274652 h 2357347"/>
              <a:gd name="connsiteX209" fmla="*/ 2967593 w 4106386"/>
              <a:gd name="connsiteY209" fmla="*/ 1325141 h 2357347"/>
              <a:gd name="connsiteX210" fmla="*/ 2956373 w 4106386"/>
              <a:gd name="connsiteY210" fmla="*/ 1341970 h 2357347"/>
              <a:gd name="connsiteX211" fmla="*/ 2917105 w 4106386"/>
              <a:gd name="connsiteY211" fmla="*/ 1353190 h 2357347"/>
              <a:gd name="connsiteX212" fmla="*/ 2866616 w 4106386"/>
              <a:gd name="connsiteY212" fmla="*/ 1364409 h 2357347"/>
              <a:gd name="connsiteX213" fmla="*/ 2872226 w 4106386"/>
              <a:gd name="connsiteY213" fmla="*/ 1409288 h 2357347"/>
              <a:gd name="connsiteX214" fmla="*/ 2877836 w 4106386"/>
              <a:gd name="connsiteY214" fmla="*/ 1426117 h 2357347"/>
              <a:gd name="connsiteX215" fmla="*/ 2900275 w 4106386"/>
              <a:gd name="connsiteY215" fmla="*/ 1532704 h 2357347"/>
              <a:gd name="connsiteX216" fmla="*/ 2928324 w 4106386"/>
              <a:gd name="connsiteY216" fmla="*/ 1538314 h 2357347"/>
              <a:gd name="connsiteX217" fmla="*/ 2950764 w 4106386"/>
              <a:gd name="connsiteY217" fmla="*/ 1549533 h 2357347"/>
              <a:gd name="connsiteX218" fmla="*/ 2967593 w 4106386"/>
              <a:gd name="connsiteY218" fmla="*/ 1555143 h 2357347"/>
              <a:gd name="connsiteX219" fmla="*/ 3018081 w 4106386"/>
              <a:gd name="connsiteY219" fmla="*/ 1588802 h 2357347"/>
              <a:gd name="connsiteX220" fmla="*/ 3034911 w 4106386"/>
              <a:gd name="connsiteY220" fmla="*/ 1600022 h 2357347"/>
              <a:gd name="connsiteX221" fmla="*/ 3051740 w 4106386"/>
              <a:gd name="connsiteY221" fmla="*/ 1605631 h 2357347"/>
              <a:gd name="connsiteX222" fmla="*/ 3074180 w 4106386"/>
              <a:gd name="connsiteY222" fmla="*/ 1628071 h 2357347"/>
              <a:gd name="connsiteX223" fmla="*/ 3091009 w 4106386"/>
              <a:gd name="connsiteY223" fmla="*/ 1633680 h 2357347"/>
              <a:gd name="connsiteX224" fmla="*/ 3113448 w 4106386"/>
              <a:gd name="connsiteY224" fmla="*/ 1644900 h 2357347"/>
              <a:gd name="connsiteX225" fmla="*/ 3152717 w 4106386"/>
              <a:gd name="connsiteY225" fmla="*/ 1678559 h 2357347"/>
              <a:gd name="connsiteX226" fmla="*/ 3169546 w 4106386"/>
              <a:gd name="connsiteY226" fmla="*/ 1689779 h 2357347"/>
              <a:gd name="connsiteX227" fmla="*/ 3175156 w 4106386"/>
              <a:gd name="connsiteY227" fmla="*/ 1706608 h 2357347"/>
              <a:gd name="connsiteX228" fmla="*/ 3191986 w 4106386"/>
              <a:gd name="connsiteY228" fmla="*/ 1712218 h 2357347"/>
              <a:gd name="connsiteX229" fmla="*/ 3225645 w 4106386"/>
              <a:gd name="connsiteY229" fmla="*/ 1717828 h 2357347"/>
              <a:gd name="connsiteX230" fmla="*/ 3259303 w 4106386"/>
              <a:gd name="connsiteY230" fmla="*/ 1734657 h 2357347"/>
              <a:gd name="connsiteX231" fmla="*/ 3276133 w 4106386"/>
              <a:gd name="connsiteY231" fmla="*/ 1740267 h 2357347"/>
              <a:gd name="connsiteX232" fmla="*/ 3292962 w 4106386"/>
              <a:gd name="connsiteY232" fmla="*/ 1773926 h 2357347"/>
              <a:gd name="connsiteX233" fmla="*/ 3304182 w 4106386"/>
              <a:gd name="connsiteY233" fmla="*/ 1790755 h 2357347"/>
              <a:gd name="connsiteX234" fmla="*/ 3309792 w 4106386"/>
              <a:gd name="connsiteY234" fmla="*/ 1846853 h 2357347"/>
              <a:gd name="connsiteX235" fmla="*/ 3315402 w 4106386"/>
              <a:gd name="connsiteY235" fmla="*/ 1886122 h 2357347"/>
              <a:gd name="connsiteX236" fmla="*/ 3337841 w 4106386"/>
              <a:gd name="connsiteY236" fmla="*/ 1891732 h 2357347"/>
              <a:gd name="connsiteX237" fmla="*/ 3354670 w 4106386"/>
              <a:gd name="connsiteY237" fmla="*/ 1897342 h 2357347"/>
              <a:gd name="connsiteX238" fmla="*/ 3388329 w 4106386"/>
              <a:gd name="connsiteY238" fmla="*/ 1919781 h 2357347"/>
              <a:gd name="connsiteX239" fmla="*/ 3405159 w 4106386"/>
              <a:gd name="connsiteY239" fmla="*/ 1931001 h 2357347"/>
              <a:gd name="connsiteX240" fmla="*/ 3444427 w 4106386"/>
              <a:gd name="connsiteY240" fmla="*/ 1942220 h 2357347"/>
              <a:gd name="connsiteX241" fmla="*/ 3478086 w 4106386"/>
              <a:gd name="connsiteY241" fmla="*/ 1953440 h 2357347"/>
              <a:gd name="connsiteX242" fmla="*/ 3494916 w 4106386"/>
              <a:gd name="connsiteY242" fmla="*/ 1959050 h 2357347"/>
              <a:gd name="connsiteX243" fmla="*/ 3517355 w 4106386"/>
              <a:gd name="connsiteY243" fmla="*/ 1964660 h 2357347"/>
              <a:gd name="connsiteX244" fmla="*/ 3556624 w 4106386"/>
              <a:gd name="connsiteY244" fmla="*/ 1953440 h 2357347"/>
              <a:gd name="connsiteX245" fmla="*/ 3579063 w 4106386"/>
              <a:gd name="connsiteY245" fmla="*/ 1947830 h 2357347"/>
              <a:gd name="connsiteX246" fmla="*/ 3601502 w 4106386"/>
              <a:gd name="connsiteY246" fmla="*/ 1953440 h 2357347"/>
              <a:gd name="connsiteX247" fmla="*/ 3629551 w 4106386"/>
              <a:gd name="connsiteY247" fmla="*/ 1959050 h 2357347"/>
              <a:gd name="connsiteX248" fmla="*/ 3663210 w 4106386"/>
              <a:gd name="connsiteY248" fmla="*/ 1970269 h 2357347"/>
              <a:gd name="connsiteX249" fmla="*/ 3680040 w 4106386"/>
              <a:gd name="connsiteY249" fmla="*/ 1975879 h 2357347"/>
              <a:gd name="connsiteX250" fmla="*/ 3702479 w 4106386"/>
              <a:gd name="connsiteY250" fmla="*/ 1981489 h 2357347"/>
              <a:gd name="connsiteX251" fmla="*/ 3736138 w 4106386"/>
              <a:gd name="connsiteY251" fmla="*/ 1992709 h 2357347"/>
              <a:gd name="connsiteX252" fmla="*/ 3786626 w 4106386"/>
              <a:gd name="connsiteY252" fmla="*/ 2020758 h 2357347"/>
              <a:gd name="connsiteX253" fmla="*/ 3825895 w 4106386"/>
              <a:gd name="connsiteY253" fmla="*/ 2048807 h 2357347"/>
              <a:gd name="connsiteX254" fmla="*/ 3842724 w 4106386"/>
              <a:gd name="connsiteY254" fmla="*/ 2060027 h 2357347"/>
              <a:gd name="connsiteX255" fmla="*/ 3876383 w 4106386"/>
              <a:gd name="connsiteY255" fmla="*/ 2088076 h 2357347"/>
              <a:gd name="connsiteX256" fmla="*/ 3910042 w 4106386"/>
              <a:gd name="connsiteY256" fmla="*/ 2093685 h 2357347"/>
              <a:gd name="connsiteX257" fmla="*/ 3926872 w 4106386"/>
              <a:gd name="connsiteY257" fmla="*/ 2104905 h 2357347"/>
              <a:gd name="connsiteX258" fmla="*/ 3954921 w 4106386"/>
              <a:gd name="connsiteY258" fmla="*/ 2132954 h 2357347"/>
              <a:gd name="connsiteX259" fmla="*/ 3966140 w 4106386"/>
              <a:gd name="connsiteY259" fmla="*/ 2149784 h 2357347"/>
              <a:gd name="connsiteX260" fmla="*/ 3982970 w 4106386"/>
              <a:gd name="connsiteY260" fmla="*/ 2161003 h 2357347"/>
              <a:gd name="connsiteX261" fmla="*/ 3988580 w 4106386"/>
              <a:gd name="connsiteY261" fmla="*/ 2177833 h 2357347"/>
              <a:gd name="connsiteX262" fmla="*/ 4011019 w 4106386"/>
              <a:gd name="connsiteY262" fmla="*/ 2211492 h 2357347"/>
              <a:gd name="connsiteX263" fmla="*/ 4039068 w 4106386"/>
              <a:gd name="connsiteY263" fmla="*/ 2245150 h 2357347"/>
              <a:gd name="connsiteX264" fmla="*/ 4055897 w 4106386"/>
              <a:gd name="connsiteY264" fmla="*/ 2256370 h 2357347"/>
              <a:gd name="connsiteX265" fmla="*/ 4067117 w 4106386"/>
              <a:gd name="connsiteY265" fmla="*/ 2273200 h 2357347"/>
              <a:gd name="connsiteX266" fmla="*/ 4106386 w 4106386"/>
              <a:gd name="connsiteY266" fmla="*/ 2284419 h 2357347"/>
              <a:gd name="connsiteX267" fmla="*/ 4055897 w 4106386"/>
              <a:gd name="connsiteY267" fmla="*/ 2312468 h 2357347"/>
              <a:gd name="connsiteX268" fmla="*/ 4039068 w 4106386"/>
              <a:gd name="connsiteY268" fmla="*/ 2323688 h 2357347"/>
              <a:gd name="connsiteX269" fmla="*/ 4022238 w 4106386"/>
              <a:gd name="connsiteY269" fmla="*/ 2357347 h 2357347"/>
              <a:gd name="connsiteX270" fmla="*/ 3954921 w 4106386"/>
              <a:gd name="connsiteY270" fmla="*/ 2346127 h 2357347"/>
              <a:gd name="connsiteX271" fmla="*/ 3921262 w 4106386"/>
              <a:gd name="connsiteY271" fmla="*/ 2329298 h 2357347"/>
              <a:gd name="connsiteX272" fmla="*/ 3910042 w 4106386"/>
              <a:gd name="connsiteY272" fmla="*/ 2312468 h 2357347"/>
              <a:gd name="connsiteX273" fmla="*/ 3876383 w 4106386"/>
              <a:gd name="connsiteY273" fmla="*/ 2278809 h 2357347"/>
              <a:gd name="connsiteX274" fmla="*/ 3865164 w 4106386"/>
              <a:gd name="connsiteY274" fmla="*/ 2261980 h 2357347"/>
              <a:gd name="connsiteX275" fmla="*/ 3859554 w 4106386"/>
              <a:gd name="connsiteY275" fmla="*/ 2245150 h 2357347"/>
              <a:gd name="connsiteX276" fmla="*/ 3831505 w 4106386"/>
              <a:gd name="connsiteY276" fmla="*/ 2205882 h 2357347"/>
              <a:gd name="connsiteX277" fmla="*/ 3814675 w 4106386"/>
              <a:gd name="connsiteY277" fmla="*/ 2172223 h 2357347"/>
              <a:gd name="connsiteX278" fmla="*/ 3797846 w 4106386"/>
              <a:gd name="connsiteY278" fmla="*/ 2166613 h 2357347"/>
              <a:gd name="connsiteX279" fmla="*/ 3786626 w 4106386"/>
              <a:gd name="connsiteY279" fmla="*/ 2149784 h 2357347"/>
              <a:gd name="connsiteX280" fmla="*/ 3752967 w 4106386"/>
              <a:gd name="connsiteY280" fmla="*/ 2132954 h 2357347"/>
              <a:gd name="connsiteX281" fmla="*/ 3736138 w 4106386"/>
              <a:gd name="connsiteY281" fmla="*/ 2121734 h 2357347"/>
              <a:gd name="connsiteX282" fmla="*/ 3702479 w 4106386"/>
              <a:gd name="connsiteY282" fmla="*/ 2110515 h 2357347"/>
              <a:gd name="connsiteX283" fmla="*/ 3657600 w 4106386"/>
              <a:gd name="connsiteY283" fmla="*/ 2121734 h 2357347"/>
              <a:gd name="connsiteX284" fmla="*/ 3534184 w 4106386"/>
              <a:gd name="connsiteY284" fmla="*/ 2116125 h 2357347"/>
              <a:gd name="connsiteX285" fmla="*/ 3500526 w 4106386"/>
              <a:gd name="connsiteY285" fmla="*/ 2104905 h 2357347"/>
              <a:gd name="connsiteX286" fmla="*/ 3438818 w 4106386"/>
              <a:gd name="connsiteY286" fmla="*/ 2088076 h 2357347"/>
              <a:gd name="connsiteX287" fmla="*/ 3399549 w 4106386"/>
              <a:gd name="connsiteY287" fmla="*/ 2071246 h 2357347"/>
              <a:gd name="connsiteX288" fmla="*/ 3360280 w 4106386"/>
              <a:gd name="connsiteY288" fmla="*/ 2054417 h 2357347"/>
              <a:gd name="connsiteX289" fmla="*/ 3321011 w 4106386"/>
              <a:gd name="connsiteY289" fmla="*/ 2031977 h 2357347"/>
              <a:gd name="connsiteX290" fmla="*/ 3287353 w 4106386"/>
              <a:gd name="connsiteY290" fmla="*/ 2009538 h 2357347"/>
              <a:gd name="connsiteX291" fmla="*/ 3242474 w 4106386"/>
              <a:gd name="connsiteY291" fmla="*/ 1981489 h 2357347"/>
              <a:gd name="connsiteX292" fmla="*/ 3225645 w 4106386"/>
              <a:gd name="connsiteY292" fmla="*/ 1975879 h 2357347"/>
              <a:gd name="connsiteX293" fmla="*/ 3208815 w 4106386"/>
              <a:gd name="connsiteY293" fmla="*/ 1959050 h 2357347"/>
              <a:gd name="connsiteX294" fmla="*/ 3175156 w 4106386"/>
              <a:gd name="connsiteY294" fmla="*/ 1936611 h 2357347"/>
              <a:gd name="connsiteX295" fmla="*/ 3147107 w 4106386"/>
              <a:gd name="connsiteY295" fmla="*/ 1846853 h 2357347"/>
              <a:gd name="connsiteX296" fmla="*/ 3130278 w 4106386"/>
              <a:gd name="connsiteY296" fmla="*/ 1841244 h 2357347"/>
              <a:gd name="connsiteX297" fmla="*/ 3113448 w 4106386"/>
              <a:gd name="connsiteY297" fmla="*/ 1830024 h 2357347"/>
              <a:gd name="connsiteX298" fmla="*/ 3079789 w 4106386"/>
              <a:gd name="connsiteY298" fmla="*/ 1818804 h 2357347"/>
              <a:gd name="connsiteX299" fmla="*/ 3057350 w 4106386"/>
              <a:gd name="connsiteY299" fmla="*/ 1807585 h 2357347"/>
              <a:gd name="connsiteX300" fmla="*/ 3074180 w 4106386"/>
              <a:gd name="connsiteY300" fmla="*/ 1841244 h 2357347"/>
              <a:gd name="connsiteX301" fmla="*/ 3068570 w 4106386"/>
              <a:gd name="connsiteY301" fmla="*/ 1897342 h 2357347"/>
              <a:gd name="connsiteX302" fmla="*/ 3034911 w 4106386"/>
              <a:gd name="connsiteY302" fmla="*/ 1908561 h 2357347"/>
              <a:gd name="connsiteX303" fmla="*/ 2967593 w 4106386"/>
              <a:gd name="connsiteY303" fmla="*/ 1919781 h 2357347"/>
              <a:gd name="connsiteX304" fmla="*/ 2883446 w 4106386"/>
              <a:gd name="connsiteY304" fmla="*/ 1914171 h 2357347"/>
              <a:gd name="connsiteX305" fmla="*/ 2804908 w 4106386"/>
              <a:gd name="connsiteY305" fmla="*/ 1902952 h 2357347"/>
              <a:gd name="connsiteX306" fmla="*/ 2782469 w 4106386"/>
              <a:gd name="connsiteY306" fmla="*/ 1897342 h 2357347"/>
              <a:gd name="connsiteX307" fmla="*/ 2709542 w 4106386"/>
              <a:gd name="connsiteY307" fmla="*/ 1891732 h 2357347"/>
              <a:gd name="connsiteX308" fmla="*/ 2670273 w 4106386"/>
              <a:gd name="connsiteY308" fmla="*/ 1880512 h 2357347"/>
              <a:gd name="connsiteX309" fmla="*/ 2653443 w 4106386"/>
              <a:gd name="connsiteY309" fmla="*/ 1874903 h 2357347"/>
              <a:gd name="connsiteX310" fmla="*/ 2631004 w 4106386"/>
              <a:gd name="connsiteY310" fmla="*/ 1869293 h 2357347"/>
              <a:gd name="connsiteX311" fmla="*/ 2580516 w 4106386"/>
              <a:gd name="connsiteY311" fmla="*/ 1852463 h 2357347"/>
              <a:gd name="connsiteX312" fmla="*/ 2563686 w 4106386"/>
              <a:gd name="connsiteY312" fmla="*/ 1846853 h 2357347"/>
              <a:gd name="connsiteX313" fmla="*/ 2569296 w 4106386"/>
              <a:gd name="connsiteY313" fmla="*/ 1818804 h 2357347"/>
              <a:gd name="connsiteX314" fmla="*/ 2602955 w 4106386"/>
              <a:gd name="connsiteY314" fmla="*/ 1801975 h 2357347"/>
              <a:gd name="connsiteX315" fmla="*/ 2619784 w 4106386"/>
              <a:gd name="connsiteY315" fmla="*/ 1785146 h 2357347"/>
              <a:gd name="connsiteX316" fmla="*/ 2597345 w 4106386"/>
              <a:gd name="connsiteY316" fmla="*/ 1717828 h 2357347"/>
              <a:gd name="connsiteX317" fmla="*/ 2580516 w 4106386"/>
              <a:gd name="connsiteY317" fmla="*/ 1706608 h 2357347"/>
              <a:gd name="connsiteX318" fmla="*/ 2552467 w 4106386"/>
              <a:gd name="connsiteY318" fmla="*/ 1700998 h 2357347"/>
              <a:gd name="connsiteX319" fmla="*/ 2473929 w 4106386"/>
              <a:gd name="connsiteY319" fmla="*/ 1678559 h 2357347"/>
              <a:gd name="connsiteX320" fmla="*/ 2457100 w 4106386"/>
              <a:gd name="connsiteY320" fmla="*/ 1672949 h 2357347"/>
              <a:gd name="connsiteX321" fmla="*/ 2440270 w 4106386"/>
              <a:gd name="connsiteY321" fmla="*/ 1667339 h 2357347"/>
              <a:gd name="connsiteX322" fmla="*/ 2406611 w 4106386"/>
              <a:gd name="connsiteY322" fmla="*/ 1672949 h 2357347"/>
              <a:gd name="connsiteX323" fmla="*/ 2389782 w 4106386"/>
              <a:gd name="connsiteY323" fmla="*/ 1678559 h 2357347"/>
              <a:gd name="connsiteX324" fmla="*/ 2339294 w 4106386"/>
              <a:gd name="connsiteY324" fmla="*/ 1684169 h 2357347"/>
              <a:gd name="connsiteX325" fmla="*/ 2328074 w 4106386"/>
              <a:gd name="connsiteY325" fmla="*/ 1717828 h 2357347"/>
              <a:gd name="connsiteX326" fmla="*/ 2249537 w 4106386"/>
              <a:gd name="connsiteY326" fmla="*/ 1734657 h 2357347"/>
              <a:gd name="connsiteX327" fmla="*/ 2232707 w 4106386"/>
              <a:gd name="connsiteY327" fmla="*/ 1740267 h 2357347"/>
              <a:gd name="connsiteX328" fmla="*/ 2199048 w 4106386"/>
              <a:gd name="connsiteY328" fmla="*/ 1762706 h 2357347"/>
              <a:gd name="connsiteX329" fmla="*/ 2114901 w 4106386"/>
              <a:gd name="connsiteY329" fmla="*/ 1768316 h 2357347"/>
              <a:gd name="connsiteX330" fmla="*/ 2064413 w 4106386"/>
              <a:gd name="connsiteY330" fmla="*/ 1773926 h 2357347"/>
              <a:gd name="connsiteX331" fmla="*/ 2041973 w 4106386"/>
              <a:gd name="connsiteY331" fmla="*/ 1762706 h 2357347"/>
              <a:gd name="connsiteX332" fmla="*/ 2025144 w 4106386"/>
              <a:gd name="connsiteY332" fmla="*/ 1729047 h 2357347"/>
              <a:gd name="connsiteX333" fmla="*/ 2008315 w 4106386"/>
              <a:gd name="connsiteY333" fmla="*/ 1689779 h 2357347"/>
              <a:gd name="connsiteX334" fmla="*/ 1985875 w 4106386"/>
              <a:gd name="connsiteY334" fmla="*/ 1656120 h 2357347"/>
              <a:gd name="connsiteX335" fmla="*/ 1957826 w 4106386"/>
              <a:gd name="connsiteY335" fmla="*/ 1605631 h 2357347"/>
              <a:gd name="connsiteX336" fmla="*/ 1924167 w 4106386"/>
              <a:gd name="connsiteY336" fmla="*/ 1577582 h 2357347"/>
              <a:gd name="connsiteX337" fmla="*/ 1918557 w 4106386"/>
              <a:gd name="connsiteY337" fmla="*/ 1560753 h 2357347"/>
              <a:gd name="connsiteX338" fmla="*/ 1879289 w 4106386"/>
              <a:gd name="connsiteY338" fmla="*/ 1532704 h 2357347"/>
              <a:gd name="connsiteX339" fmla="*/ 1851240 w 4106386"/>
              <a:gd name="connsiteY339" fmla="*/ 1521484 h 2357347"/>
              <a:gd name="connsiteX340" fmla="*/ 1834410 w 4106386"/>
              <a:gd name="connsiteY340" fmla="*/ 1515874 h 2357347"/>
              <a:gd name="connsiteX341" fmla="*/ 1800751 w 4106386"/>
              <a:gd name="connsiteY341" fmla="*/ 1487825 h 2357347"/>
              <a:gd name="connsiteX342" fmla="*/ 1800751 w 4106386"/>
              <a:gd name="connsiteY342" fmla="*/ 1409288 h 2357347"/>
              <a:gd name="connsiteX343" fmla="*/ 1823191 w 4106386"/>
              <a:gd name="connsiteY343" fmla="*/ 1375629 h 2357347"/>
              <a:gd name="connsiteX344" fmla="*/ 1823191 w 4106386"/>
              <a:gd name="connsiteY344" fmla="*/ 1313921 h 2357347"/>
              <a:gd name="connsiteX345" fmla="*/ 1811971 w 4106386"/>
              <a:gd name="connsiteY345" fmla="*/ 1280262 h 2357347"/>
              <a:gd name="connsiteX346" fmla="*/ 1789532 w 4106386"/>
              <a:gd name="connsiteY346" fmla="*/ 1240993 h 2357347"/>
              <a:gd name="connsiteX347" fmla="*/ 1778312 w 4106386"/>
              <a:gd name="connsiteY347" fmla="*/ 1207334 h 2357347"/>
              <a:gd name="connsiteX348" fmla="*/ 1739043 w 4106386"/>
              <a:gd name="connsiteY348" fmla="*/ 1184895 h 2357347"/>
              <a:gd name="connsiteX349" fmla="*/ 1722214 w 4106386"/>
              <a:gd name="connsiteY349" fmla="*/ 1173676 h 2357347"/>
              <a:gd name="connsiteX350" fmla="*/ 1688555 w 4106386"/>
              <a:gd name="connsiteY350" fmla="*/ 1162456 h 2357347"/>
              <a:gd name="connsiteX351" fmla="*/ 1694165 w 4106386"/>
              <a:gd name="connsiteY351" fmla="*/ 1117577 h 2357347"/>
              <a:gd name="connsiteX352" fmla="*/ 1705384 w 4106386"/>
              <a:gd name="connsiteY352" fmla="*/ 1100748 h 2357347"/>
              <a:gd name="connsiteX353" fmla="*/ 1727824 w 4106386"/>
              <a:gd name="connsiteY353" fmla="*/ 1050260 h 2357347"/>
              <a:gd name="connsiteX354" fmla="*/ 1739043 w 4106386"/>
              <a:gd name="connsiteY354" fmla="*/ 994161 h 2357347"/>
              <a:gd name="connsiteX355" fmla="*/ 1744653 w 4106386"/>
              <a:gd name="connsiteY355" fmla="*/ 977332 h 2357347"/>
              <a:gd name="connsiteX356" fmla="*/ 1761483 w 4106386"/>
              <a:gd name="connsiteY356" fmla="*/ 971722 h 2357347"/>
              <a:gd name="connsiteX357" fmla="*/ 1767092 w 4106386"/>
              <a:gd name="connsiteY357" fmla="*/ 954893 h 2357347"/>
              <a:gd name="connsiteX358" fmla="*/ 1750263 w 4106386"/>
              <a:gd name="connsiteY358" fmla="*/ 915624 h 2357347"/>
              <a:gd name="connsiteX359" fmla="*/ 1744653 w 4106386"/>
              <a:gd name="connsiteY359" fmla="*/ 893185 h 2357347"/>
              <a:gd name="connsiteX360" fmla="*/ 1733434 w 4106386"/>
              <a:gd name="connsiteY360" fmla="*/ 859526 h 2357347"/>
              <a:gd name="connsiteX361" fmla="*/ 1727824 w 4106386"/>
              <a:gd name="connsiteY361" fmla="*/ 842696 h 2357347"/>
              <a:gd name="connsiteX362" fmla="*/ 1716604 w 4106386"/>
              <a:gd name="connsiteY362" fmla="*/ 825867 h 2357347"/>
              <a:gd name="connsiteX363" fmla="*/ 1705384 w 4106386"/>
              <a:gd name="connsiteY363" fmla="*/ 792208 h 2357347"/>
              <a:gd name="connsiteX364" fmla="*/ 1682945 w 4106386"/>
              <a:gd name="connsiteY364" fmla="*/ 842696 h 2357347"/>
              <a:gd name="connsiteX365" fmla="*/ 1671726 w 4106386"/>
              <a:gd name="connsiteY365" fmla="*/ 825867 h 2357347"/>
              <a:gd name="connsiteX366" fmla="*/ 1666116 w 4106386"/>
              <a:gd name="connsiteY366" fmla="*/ 792208 h 2357347"/>
              <a:gd name="connsiteX367" fmla="*/ 1654896 w 4106386"/>
              <a:gd name="connsiteY367" fmla="*/ 747330 h 2357347"/>
              <a:gd name="connsiteX368" fmla="*/ 1643676 w 4106386"/>
              <a:gd name="connsiteY368" fmla="*/ 713671 h 2357347"/>
              <a:gd name="connsiteX369" fmla="*/ 1492211 w 4106386"/>
              <a:gd name="connsiteY369" fmla="*/ 713671 h 2357347"/>
              <a:gd name="connsiteX370" fmla="*/ 1408064 w 4106386"/>
              <a:gd name="connsiteY370" fmla="*/ 719280 h 2357347"/>
              <a:gd name="connsiteX371" fmla="*/ 1391235 w 4106386"/>
              <a:gd name="connsiteY371" fmla="*/ 724890 h 2357347"/>
              <a:gd name="connsiteX372" fmla="*/ 1351966 w 4106386"/>
              <a:gd name="connsiteY372" fmla="*/ 747330 h 2357347"/>
              <a:gd name="connsiteX373" fmla="*/ 1335137 w 4106386"/>
              <a:gd name="connsiteY373" fmla="*/ 764159 h 2357347"/>
              <a:gd name="connsiteX374" fmla="*/ 1323917 w 4106386"/>
              <a:gd name="connsiteY374" fmla="*/ 797818 h 2357347"/>
              <a:gd name="connsiteX375" fmla="*/ 1318307 w 4106386"/>
              <a:gd name="connsiteY375" fmla="*/ 814647 h 2357347"/>
              <a:gd name="connsiteX376" fmla="*/ 1323917 w 4106386"/>
              <a:gd name="connsiteY376" fmla="*/ 870746 h 2357347"/>
              <a:gd name="connsiteX377" fmla="*/ 1323917 w 4106386"/>
              <a:gd name="connsiteY377" fmla="*/ 932453 h 2357347"/>
              <a:gd name="connsiteX378" fmla="*/ 1301478 w 4106386"/>
              <a:gd name="connsiteY378" fmla="*/ 949283 h 2357347"/>
              <a:gd name="connsiteX379" fmla="*/ 1284648 w 4106386"/>
              <a:gd name="connsiteY379" fmla="*/ 966112 h 2357347"/>
              <a:gd name="connsiteX380" fmla="*/ 1267819 w 4106386"/>
              <a:gd name="connsiteY380" fmla="*/ 977332 h 2357347"/>
              <a:gd name="connsiteX381" fmla="*/ 1234160 w 4106386"/>
              <a:gd name="connsiteY381" fmla="*/ 1010991 h 2357347"/>
              <a:gd name="connsiteX382" fmla="*/ 1211721 w 4106386"/>
              <a:gd name="connsiteY382" fmla="*/ 1044650 h 2357347"/>
              <a:gd name="connsiteX383" fmla="*/ 1206111 w 4106386"/>
              <a:gd name="connsiteY383" fmla="*/ 1061479 h 2357347"/>
              <a:gd name="connsiteX384" fmla="*/ 1189281 w 4106386"/>
              <a:gd name="connsiteY384" fmla="*/ 1078309 h 2357347"/>
              <a:gd name="connsiteX385" fmla="*/ 1178062 w 4106386"/>
              <a:gd name="connsiteY385" fmla="*/ 1111968 h 2357347"/>
              <a:gd name="connsiteX386" fmla="*/ 1166842 w 4106386"/>
              <a:gd name="connsiteY386" fmla="*/ 1156846 h 2357347"/>
              <a:gd name="connsiteX387" fmla="*/ 1144403 w 4106386"/>
              <a:gd name="connsiteY387" fmla="*/ 1207334 h 2357347"/>
              <a:gd name="connsiteX388" fmla="*/ 1127573 w 4106386"/>
              <a:gd name="connsiteY388" fmla="*/ 1224164 h 2357347"/>
              <a:gd name="connsiteX389" fmla="*/ 1110744 w 4106386"/>
              <a:gd name="connsiteY389" fmla="*/ 1229774 h 2357347"/>
              <a:gd name="connsiteX390" fmla="*/ 1093915 w 4106386"/>
              <a:gd name="connsiteY390" fmla="*/ 1240993 h 2357347"/>
              <a:gd name="connsiteX391" fmla="*/ 1037816 w 4106386"/>
              <a:gd name="connsiteY391" fmla="*/ 1246603 h 2357347"/>
              <a:gd name="connsiteX392" fmla="*/ 1020987 w 4106386"/>
              <a:gd name="connsiteY392" fmla="*/ 1252213 h 2357347"/>
              <a:gd name="connsiteX393" fmla="*/ 880742 w 4106386"/>
              <a:gd name="connsiteY393" fmla="*/ 1252213 h 2357347"/>
              <a:gd name="connsiteX394" fmla="*/ 847083 w 4106386"/>
              <a:gd name="connsiteY394" fmla="*/ 1246603 h 2357347"/>
              <a:gd name="connsiteX395" fmla="*/ 802204 w 4106386"/>
              <a:gd name="connsiteY395" fmla="*/ 1240993 h 2357347"/>
              <a:gd name="connsiteX396" fmla="*/ 785375 w 4106386"/>
              <a:gd name="connsiteY396" fmla="*/ 1235384 h 2357347"/>
              <a:gd name="connsiteX397" fmla="*/ 757326 w 4106386"/>
              <a:gd name="connsiteY397" fmla="*/ 1229774 h 2357347"/>
              <a:gd name="connsiteX398" fmla="*/ 723667 w 4106386"/>
              <a:gd name="connsiteY398" fmla="*/ 1218554 h 2357347"/>
              <a:gd name="connsiteX399" fmla="*/ 695618 w 4106386"/>
              <a:gd name="connsiteY399" fmla="*/ 1212944 h 2357347"/>
              <a:gd name="connsiteX400" fmla="*/ 667569 w 4106386"/>
              <a:gd name="connsiteY400" fmla="*/ 1201725 h 2357347"/>
              <a:gd name="connsiteX401" fmla="*/ 633910 w 4106386"/>
              <a:gd name="connsiteY401" fmla="*/ 1196115 h 2357347"/>
              <a:gd name="connsiteX402" fmla="*/ 611470 w 4106386"/>
              <a:gd name="connsiteY402" fmla="*/ 1190505 h 2357347"/>
              <a:gd name="connsiteX403" fmla="*/ 560982 w 4106386"/>
              <a:gd name="connsiteY403" fmla="*/ 1179285 h 2357347"/>
              <a:gd name="connsiteX404" fmla="*/ 527323 w 4106386"/>
              <a:gd name="connsiteY404" fmla="*/ 1151236 h 2357347"/>
              <a:gd name="connsiteX405" fmla="*/ 516103 w 4106386"/>
              <a:gd name="connsiteY405" fmla="*/ 1134407 h 2357347"/>
              <a:gd name="connsiteX406" fmla="*/ 476835 w 4106386"/>
              <a:gd name="connsiteY406" fmla="*/ 1123187 h 2357347"/>
              <a:gd name="connsiteX407" fmla="*/ 443176 w 4106386"/>
              <a:gd name="connsiteY407" fmla="*/ 1111968 h 2357347"/>
              <a:gd name="connsiteX408" fmla="*/ 415127 w 4106386"/>
              <a:gd name="connsiteY408" fmla="*/ 1100748 h 2357347"/>
              <a:gd name="connsiteX409" fmla="*/ 387078 w 4106386"/>
              <a:gd name="connsiteY409" fmla="*/ 1095138 h 2357347"/>
              <a:gd name="connsiteX410" fmla="*/ 342199 w 4106386"/>
              <a:gd name="connsiteY410" fmla="*/ 1078309 h 2357347"/>
              <a:gd name="connsiteX411" fmla="*/ 314150 w 4106386"/>
              <a:gd name="connsiteY411" fmla="*/ 1072699 h 2357347"/>
              <a:gd name="connsiteX412" fmla="*/ 252442 w 4106386"/>
              <a:gd name="connsiteY412" fmla="*/ 1039040 h 2357347"/>
              <a:gd name="connsiteX413" fmla="*/ 230003 w 4106386"/>
              <a:gd name="connsiteY413" fmla="*/ 1027820 h 2357347"/>
              <a:gd name="connsiteX414" fmla="*/ 196344 w 4106386"/>
              <a:gd name="connsiteY414" fmla="*/ 1005381 h 2357347"/>
              <a:gd name="connsiteX415" fmla="*/ 179515 w 4106386"/>
              <a:gd name="connsiteY415" fmla="*/ 994161 h 2357347"/>
              <a:gd name="connsiteX416" fmla="*/ 162685 w 4106386"/>
              <a:gd name="connsiteY416" fmla="*/ 988552 h 2357347"/>
              <a:gd name="connsiteX417" fmla="*/ 95367 w 4106386"/>
              <a:gd name="connsiteY417" fmla="*/ 932453 h 2357347"/>
              <a:gd name="connsiteX418" fmla="*/ 78538 w 4106386"/>
              <a:gd name="connsiteY418" fmla="*/ 921234 h 2357347"/>
              <a:gd name="connsiteX419" fmla="*/ 56099 w 4106386"/>
              <a:gd name="connsiteY419" fmla="*/ 915624 h 2357347"/>
              <a:gd name="connsiteX420" fmla="*/ 50489 w 4106386"/>
              <a:gd name="connsiteY420" fmla="*/ 898795 h 2357347"/>
              <a:gd name="connsiteX421" fmla="*/ 22440 w 4106386"/>
              <a:gd name="connsiteY421" fmla="*/ 876355 h 2357347"/>
              <a:gd name="connsiteX422" fmla="*/ 5610 w 4106386"/>
              <a:gd name="connsiteY422" fmla="*/ 814647 h 2357347"/>
              <a:gd name="connsiteX423" fmla="*/ 0 w 4106386"/>
              <a:gd name="connsiteY423" fmla="*/ 797818 h 2357347"/>
              <a:gd name="connsiteX424" fmla="*/ 33659 w 4106386"/>
              <a:gd name="connsiteY424" fmla="*/ 769769 h 2357347"/>
              <a:gd name="connsiteX425" fmla="*/ 67318 w 4106386"/>
              <a:gd name="connsiteY425" fmla="*/ 747330 h 2357347"/>
              <a:gd name="connsiteX426" fmla="*/ 129026 w 4106386"/>
              <a:gd name="connsiteY426" fmla="*/ 736110 h 2357347"/>
              <a:gd name="connsiteX427" fmla="*/ 168295 w 4106386"/>
              <a:gd name="connsiteY427" fmla="*/ 730500 h 2357347"/>
              <a:gd name="connsiteX428" fmla="*/ 241222 w 4106386"/>
              <a:gd name="connsiteY428" fmla="*/ 713671 h 2357347"/>
              <a:gd name="connsiteX429" fmla="*/ 274881 w 4106386"/>
              <a:gd name="connsiteY429" fmla="*/ 702451 h 2357347"/>
              <a:gd name="connsiteX430" fmla="*/ 308540 w 4106386"/>
              <a:gd name="connsiteY430" fmla="*/ 696841 h 2357347"/>
              <a:gd name="connsiteX431" fmla="*/ 325370 w 4106386"/>
              <a:gd name="connsiteY431" fmla="*/ 685622 h 2357347"/>
              <a:gd name="connsiteX432" fmla="*/ 353419 w 4106386"/>
              <a:gd name="connsiteY432" fmla="*/ 680012 h 2357347"/>
              <a:gd name="connsiteX433" fmla="*/ 387078 w 4106386"/>
              <a:gd name="connsiteY433" fmla="*/ 668792 h 2357347"/>
              <a:gd name="connsiteX434" fmla="*/ 403907 w 4106386"/>
              <a:gd name="connsiteY434" fmla="*/ 663182 h 2357347"/>
              <a:gd name="connsiteX435" fmla="*/ 460005 w 4106386"/>
              <a:gd name="connsiteY435" fmla="*/ 651963 h 2357347"/>
              <a:gd name="connsiteX436" fmla="*/ 476835 w 4106386"/>
              <a:gd name="connsiteY436" fmla="*/ 646353 h 2357347"/>
              <a:gd name="connsiteX437" fmla="*/ 572202 w 4106386"/>
              <a:gd name="connsiteY437" fmla="*/ 640743 h 2357347"/>
              <a:gd name="connsiteX438" fmla="*/ 645129 w 4106386"/>
              <a:gd name="connsiteY438" fmla="*/ 635133 h 2357347"/>
              <a:gd name="connsiteX439" fmla="*/ 661959 w 4106386"/>
              <a:gd name="connsiteY439" fmla="*/ 629523 h 2357347"/>
              <a:gd name="connsiteX440" fmla="*/ 684398 w 4106386"/>
              <a:gd name="connsiteY440" fmla="*/ 623914 h 2357347"/>
              <a:gd name="connsiteX441" fmla="*/ 701227 w 4106386"/>
              <a:gd name="connsiteY441" fmla="*/ 612694 h 2357347"/>
              <a:gd name="connsiteX442" fmla="*/ 712447 w 4106386"/>
              <a:gd name="connsiteY442" fmla="*/ 595865 h 2357347"/>
              <a:gd name="connsiteX443" fmla="*/ 695618 w 4106386"/>
              <a:gd name="connsiteY443" fmla="*/ 506107 h 2357347"/>
              <a:gd name="connsiteX444" fmla="*/ 678788 w 4106386"/>
              <a:gd name="connsiteY444" fmla="*/ 500498 h 2357347"/>
              <a:gd name="connsiteX445" fmla="*/ 661959 w 4106386"/>
              <a:gd name="connsiteY445" fmla="*/ 489278 h 2357347"/>
              <a:gd name="connsiteX446" fmla="*/ 639519 w 4106386"/>
              <a:gd name="connsiteY446" fmla="*/ 450009 h 2357347"/>
              <a:gd name="connsiteX447" fmla="*/ 628300 w 4106386"/>
              <a:gd name="connsiteY447" fmla="*/ 416350 h 2357347"/>
              <a:gd name="connsiteX448" fmla="*/ 605861 w 4106386"/>
              <a:gd name="connsiteY448" fmla="*/ 410741 h 2357347"/>
              <a:gd name="connsiteX449" fmla="*/ 532933 w 4106386"/>
              <a:gd name="connsiteY449" fmla="*/ 427570 h 2357347"/>
              <a:gd name="connsiteX450" fmla="*/ 516103 w 4106386"/>
              <a:gd name="connsiteY450" fmla="*/ 433180 h 2357347"/>
              <a:gd name="connsiteX451" fmla="*/ 482445 w 4106386"/>
              <a:gd name="connsiteY451" fmla="*/ 427570 h 2357347"/>
              <a:gd name="connsiteX452" fmla="*/ 443176 w 4106386"/>
              <a:gd name="connsiteY452" fmla="*/ 405131 h 2357347"/>
              <a:gd name="connsiteX453" fmla="*/ 426346 w 4106386"/>
              <a:gd name="connsiteY453" fmla="*/ 371472 h 2357347"/>
              <a:gd name="connsiteX454" fmla="*/ 415127 w 4106386"/>
              <a:gd name="connsiteY454" fmla="*/ 354642 h 2357347"/>
              <a:gd name="connsiteX455" fmla="*/ 403907 w 4106386"/>
              <a:gd name="connsiteY455" fmla="*/ 309764 h 2357347"/>
              <a:gd name="connsiteX456" fmla="*/ 392688 w 4106386"/>
              <a:gd name="connsiteY456" fmla="*/ 276105 h 2357347"/>
              <a:gd name="connsiteX457" fmla="*/ 387078 w 4106386"/>
              <a:gd name="connsiteY457" fmla="*/ 242446 h 2357347"/>
              <a:gd name="connsiteX458" fmla="*/ 381468 w 4106386"/>
              <a:gd name="connsiteY458" fmla="*/ 214397 h 2357347"/>
              <a:gd name="connsiteX459" fmla="*/ 370248 w 4106386"/>
              <a:gd name="connsiteY459" fmla="*/ 175128 h 2357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Lst>
            <a:rect l="l" t="t" r="r" b="b"/>
            <a:pathLst>
              <a:path w="4106386" h="2357347">
                <a:moveTo>
                  <a:pt x="370248" y="175128"/>
                </a:moveTo>
                <a:cubicBezTo>
                  <a:pt x="377728" y="167648"/>
                  <a:pt x="408035" y="173745"/>
                  <a:pt x="426346" y="169519"/>
                </a:cubicBezTo>
                <a:cubicBezTo>
                  <a:pt x="432916" y="168003"/>
                  <a:pt x="436863" y="160666"/>
                  <a:pt x="443176" y="158299"/>
                </a:cubicBezTo>
                <a:cubicBezTo>
                  <a:pt x="452104" y="154951"/>
                  <a:pt x="461875" y="154559"/>
                  <a:pt x="471225" y="152689"/>
                </a:cubicBezTo>
                <a:cubicBezTo>
                  <a:pt x="555064" y="102387"/>
                  <a:pt x="423793" y="177127"/>
                  <a:pt x="549762" y="124640"/>
                </a:cubicBezTo>
                <a:cubicBezTo>
                  <a:pt x="557085" y="121589"/>
                  <a:pt x="559991" y="112212"/>
                  <a:pt x="566592" y="107811"/>
                </a:cubicBezTo>
                <a:cubicBezTo>
                  <a:pt x="571422" y="104591"/>
                  <a:pt x="602868" y="97339"/>
                  <a:pt x="605861" y="96591"/>
                </a:cubicBezTo>
                <a:cubicBezTo>
                  <a:pt x="645934" y="69875"/>
                  <a:pt x="626438" y="77422"/>
                  <a:pt x="661959" y="68542"/>
                </a:cubicBezTo>
                <a:cubicBezTo>
                  <a:pt x="667569" y="64802"/>
                  <a:pt x="672627" y="60060"/>
                  <a:pt x="678788" y="57322"/>
                </a:cubicBezTo>
                <a:cubicBezTo>
                  <a:pt x="689595" y="52519"/>
                  <a:pt x="712447" y="46103"/>
                  <a:pt x="712447" y="46103"/>
                </a:cubicBezTo>
                <a:cubicBezTo>
                  <a:pt x="720704" y="46929"/>
                  <a:pt x="767622" y="47460"/>
                  <a:pt x="785375" y="57322"/>
                </a:cubicBezTo>
                <a:cubicBezTo>
                  <a:pt x="797162" y="63870"/>
                  <a:pt x="807814" y="72281"/>
                  <a:pt x="819034" y="79761"/>
                </a:cubicBezTo>
                <a:lnTo>
                  <a:pt x="835863" y="90981"/>
                </a:lnTo>
                <a:cubicBezTo>
                  <a:pt x="875959" y="151126"/>
                  <a:pt x="813517" y="59845"/>
                  <a:pt x="863912" y="124640"/>
                </a:cubicBezTo>
                <a:cubicBezTo>
                  <a:pt x="872191" y="135284"/>
                  <a:pt x="878871" y="147079"/>
                  <a:pt x="886351" y="158299"/>
                </a:cubicBezTo>
                <a:lnTo>
                  <a:pt x="897571" y="175128"/>
                </a:lnTo>
                <a:cubicBezTo>
                  <a:pt x="908792" y="191958"/>
                  <a:pt x="906920" y="193827"/>
                  <a:pt x="925620" y="203177"/>
                </a:cubicBezTo>
                <a:cubicBezTo>
                  <a:pt x="930909" y="205821"/>
                  <a:pt x="937066" y="206340"/>
                  <a:pt x="942449" y="208787"/>
                </a:cubicBezTo>
                <a:cubicBezTo>
                  <a:pt x="957675" y="215708"/>
                  <a:pt x="971461" y="225938"/>
                  <a:pt x="987328" y="231227"/>
                </a:cubicBezTo>
                <a:lnTo>
                  <a:pt x="1020987" y="242446"/>
                </a:lnTo>
                <a:cubicBezTo>
                  <a:pt x="1026597" y="246186"/>
                  <a:pt x="1033376" y="248592"/>
                  <a:pt x="1037816" y="253666"/>
                </a:cubicBezTo>
                <a:cubicBezTo>
                  <a:pt x="1063994" y="283584"/>
                  <a:pt x="1049037" y="284520"/>
                  <a:pt x="1077085" y="298544"/>
                </a:cubicBezTo>
                <a:cubicBezTo>
                  <a:pt x="1115256" y="317629"/>
                  <a:pt x="1069665" y="286193"/>
                  <a:pt x="1116354" y="315374"/>
                </a:cubicBezTo>
                <a:cubicBezTo>
                  <a:pt x="1124282" y="320329"/>
                  <a:pt x="1130431" y="328022"/>
                  <a:pt x="1138793" y="332203"/>
                </a:cubicBezTo>
                <a:cubicBezTo>
                  <a:pt x="1149371" y="337492"/>
                  <a:pt x="1161232" y="339683"/>
                  <a:pt x="1172452" y="343423"/>
                </a:cubicBezTo>
                <a:cubicBezTo>
                  <a:pt x="1202297" y="353372"/>
                  <a:pt x="1198691" y="353543"/>
                  <a:pt x="1245380" y="354642"/>
                </a:cubicBezTo>
                <a:cubicBezTo>
                  <a:pt x="1385599" y="357941"/>
                  <a:pt x="1525871" y="358382"/>
                  <a:pt x="1666116" y="360252"/>
                </a:cubicBezTo>
                <a:cubicBezTo>
                  <a:pt x="1673596" y="362122"/>
                  <a:pt x="1680950" y="364594"/>
                  <a:pt x="1688555" y="365862"/>
                </a:cubicBezTo>
                <a:cubicBezTo>
                  <a:pt x="1751988" y="376434"/>
                  <a:pt x="1714156" y="365046"/>
                  <a:pt x="1750263" y="377082"/>
                </a:cubicBezTo>
                <a:cubicBezTo>
                  <a:pt x="1802621" y="375212"/>
                  <a:pt x="1855037" y="374549"/>
                  <a:pt x="1907338" y="371472"/>
                </a:cubicBezTo>
                <a:cubicBezTo>
                  <a:pt x="1953759" y="368741"/>
                  <a:pt x="1926604" y="367457"/>
                  <a:pt x="1957826" y="360252"/>
                </a:cubicBezTo>
                <a:cubicBezTo>
                  <a:pt x="1976407" y="355964"/>
                  <a:pt x="1995833" y="355063"/>
                  <a:pt x="2013924" y="349033"/>
                </a:cubicBezTo>
                <a:cubicBezTo>
                  <a:pt x="2033502" y="342507"/>
                  <a:pt x="2035110" y="341198"/>
                  <a:pt x="2058803" y="337813"/>
                </a:cubicBezTo>
                <a:cubicBezTo>
                  <a:pt x="2075566" y="335418"/>
                  <a:pt x="2092462" y="334073"/>
                  <a:pt x="2109291" y="332203"/>
                </a:cubicBezTo>
                <a:cubicBezTo>
                  <a:pt x="2149650" y="318750"/>
                  <a:pt x="2099244" y="335074"/>
                  <a:pt x="2148560" y="320984"/>
                </a:cubicBezTo>
                <a:cubicBezTo>
                  <a:pt x="2154246" y="319360"/>
                  <a:pt x="2159617" y="316657"/>
                  <a:pt x="2165389" y="315374"/>
                </a:cubicBezTo>
                <a:cubicBezTo>
                  <a:pt x="2176493" y="312906"/>
                  <a:pt x="2187944" y="312232"/>
                  <a:pt x="2199048" y="309764"/>
                </a:cubicBezTo>
                <a:cubicBezTo>
                  <a:pt x="2204821" y="308481"/>
                  <a:pt x="2210105" y="305437"/>
                  <a:pt x="2215878" y="304154"/>
                </a:cubicBezTo>
                <a:cubicBezTo>
                  <a:pt x="2226982" y="301686"/>
                  <a:pt x="2238346" y="300579"/>
                  <a:pt x="2249537" y="298544"/>
                </a:cubicBezTo>
                <a:cubicBezTo>
                  <a:pt x="2258918" y="296838"/>
                  <a:pt x="2268236" y="294804"/>
                  <a:pt x="2277586" y="292934"/>
                </a:cubicBezTo>
                <a:cubicBezTo>
                  <a:pt x="2283196" y="289194"/>
                  <a:pt x="2290203" y="286980"/>
                  <a:pt x="2294415" y="281715"/>
                </a:cubicBezTo>
                <a:cubicBezTo>
                  <a:pt x="2325382" y="243006"/>
                  <a:pt x="2268626" y="285817"/>
                  <a:pt x="2316854" y="253666"/>
                </a:cubicBezTo>
                <a:cubicBezTo>
                  <a:pt x="2333733" y="228348"/>
                  <a:pt x="2335620" y="220751"/>
                  <a:pt x="2356123" y="203177"/>
                </a:cubicBezTo>
                <a:cubicBezTo>
                  <a:pt x="2363222" y="197092"/>
                  <a:pt x="2372350" y="193336"/>
                  <a:pt x="2378562" y="186348"/>
                </a:cubicBezTo>
                <a:cubicBezTo>
                  <a:pt x="2426163" y="132798"/>
                  <a:pt x="2379072" y="167310"/>
                  <a:pt x="2417831" y="141469"/>
                </a:cubicBezTo>
                <a:cubicBezTo>
                  <a:pt x="2423385" y="124809"/>
                  <a:pt x="2426937" y="104314"/>
                  <a:pt x="2440270" y="90981"/>
                </a:cubicBezTo>
                <a:cubicBezTo>
                  <a:pt x="2445037" y="86213"/>
                  <a:pt x="2451069" y="82776"/>
                  <a:pt x="2457100" y="79761"/>
                </a:cubicBezTo>
                <a:cubicBezTo>
                  <a:pt x="2462389" y="77117"/>
                  <a:pt x="2468319" y="76022"/>
                  <a:pt x="2473929" y="74152"/>
                </a:cubicBezTo>
                <a:cubicBezTo>
                  <a:pt x="2479539" y="77892"/>
                  <a:pt x="2487186" y="79654"/>
                  <a:pt x="2490759" y="85371"/>
                </a:cubicBezTo>
                <a:cubicBezTo>
                  <a:pt x="2506762" y="110976"/>
                  <a:pt x="2494824" y="132959"/>
                  <a:pt x="2524418" y="152689"/>
                </a:cubicBezTo>
                <a:cubicBezTo>
                  <a:pt x="2530028" y="156429"/>
                  <a:pt x="2535217" y="160894"/>
                  <a:pt x="2541247" y="163909"/>
                </a:cubicBezTo>
                <a:cubicBezTo>
                  <a:pt x="2587711" y="187142"/>
                  <a:pt x="2526659" y="148576"/>
                  <a:pt x="2574906" y="180738"/>
                </a:cubicBezTo>
                <a:cubicBezTo>
                  <a:pt x="2612305" y="178868"/>
                  <a:pt x="2649903" y="179420"/>
                  <a:pt x="2687102" y="175128"/>
                </a:cubicBezTo>
                <a:cubicBezTo>
                  <a:pt x="2698851" y="173772"/>
                  <a:pt x="2720761" y="163909"/>
                  <a:pt x="2720761" y="163909"/>
                </a:cubicBezTo>
                <a:cubicBezTo>
                  <a:pt x="2726371" y="158299"/>
                  <a:pt x="2733190" y="153680"/>
                  <a:pt x="2737591" y="147079"/>
                </a:cubicBezTo>
                <a:cubicBezTo>
                  <a:pt x="2740871" y="142159"/>
                  <a:pt x="2740556" y="135539"/>
                  <a:pt x="2743200" y="130250"/>
                </a:cubicBezTo>
                <a:cubicBezTo>
                  <a:pt x="2746215" y="124219"/>
                  <a:pt x="2751405" y="119451"/>
                  <a:pt x="2754420" y="113420"/>
                </a:cubicBezTo>
                <a:cubicBezTo>
                  <a:pt x="2770658" y="80945"/>
                  <a:pt x="2744956" y="111666"/>
                  <a:pt x="2776859" y="79761"/>
                </a:cubicBezTo>
                <a:cubicBezTo>
                  <a:pt x="2782414" y="63096"/>
                  <a:pt x="2785964" y="42608"/>
                  <a:pt x="2799299" y="29273"/>
                </a:cubicBezTo>
                <a:cubicBezTo>
                  <a:pt x="2804066" y="24506"/>
                  <a:pt x="2810518" y="21793"/>
                  <a:pt x="2816128" y="18053"/>
                </a:cubicBezTo>
                <a:cubicBezTo>
                  <a:pt x="2817998" y="12443"/>
                  <a:pt x="2821738" y="-4689"/>
                  <a:pt x="2821738" y="1224"/>
                </a:cubicBezTo>
                <a:cubicBezTo>
                  <a:pt x="2821738" y="13843"/>
                  <a:pt x="2811870" y="58098"/>
                  <a:pt x="2804908" y="68542"/>
                </a:cubicBezTo>
                <a:cubicBezTo>
                  <a:pt x="2801168" y="74152"/>
                  <a:pt x="2796427" y="79210"/>
                  <a:pt x="2793689" y="85371"/>
                </a:cubicBezTo>
                <a:cubicBezTo>
                  <a:pt x="2788886" y="96178"/>
                  <a:pt x="2770761" y="120703"/>
                  <a:pt x="2782469" y="119030"/>
                </a:cubicBezTo>
                <a:lnTo>
                  <a:pt x="2821738" y="113420"/>
                </a:lnTo>
                <a:cubicBezTo>
                  <a:pt x="2827348" y="111550"/>
                  <a:pt x="2832795" y="109094"/>
                  <a:pt x="2838567" y="107811"/>
                </a:cubicBezTo>
                <a:cubicBezTo>
                  <a:pt x="2892099" y="95916"/>
                  <a:pt x="2900521" y="103773"/>
                  <a:pt x="2973203" y="107811"/>
                </a:cubicBezTo>
                <a:cubicBezTo>
                  <a:pt x="2971333" y="117161"/>
                  <a:pt x="2973135" y="128101"/>
                  <a:pt x="2967593" y="135860"/>
                </a:cubicBezTo>
                <a:cubicBezTo>
                  <a:pt x="2957028" y="150651"/>
                  <a:pt x="2907735" y="151756"/>
                  <a:pt x="2900275" y="152689"/>
                </a:cubicBezTo>
                <a:lnTo>
                  <a:pt x="2849787" y="169519"/>
                </a:lnTo>
                <a:cubicBezTo>
                  <a:pt x="2844177" y="171389"/>
                  <a:pt x="2838447" y="172932"/>
                  <a:pt x="2832957" y="175128"/>
                </a:cubicBezTo>
                <a:cubicBezTo>
                  <a:pt x="2823607" y="178868"/>
                  <a:pt x="2814372" y="182907"/>
                  <a:pt x="2804908" y="186348"/>
                </a:cubicBezTo>
                <a:cubicBezTo>
                  <a:pt x="2793793" y="190390"/>
                  <a:pt x="2782469" y="193828"/>
                  <a:pt x="2771249" y="197568"/>
                </a:cubicBezTo>
                <a:lnTo>
                  <a:pt x="2754420" y="203177"/>
                </a:lnTo>
                <a:cubicBezTo>
                  <a:pt x="2760030" y="205047"/>
                  <a:pt x="2765960" y="206142"/>
                  <a:pt x="2771249" y="208787"/>
                </a:cubicBezTo>
                <a:cubicBezTo>
                  <a:pt x="2777280" y="211802"/>
                  <a:pt x="2781918" y="217269"/>
                  <a:pt x="2788079" y="220007"/>
                </a:cubicBezTo>
                <a:cubicBezTo>
                  <a:pt x="2798886" y="224810"/>
                  <a:pt x="2810518" y="227487"/>
                  <a:pt x="2821738" y="231227"/>
                </a:cubicBezTo>
                <a:lnTo>
                  <a:pt x="2838567" y="236836"/>
                </a:lnTo>
                <a:cubicBezTo>
                  <a:pt x="2840437" y="242446"/>
                  <a:pt x="2840483" y="249048"/>
                  <a:pt x="2844177" y="253666"/>
                </a:cubicBezTo>
                <a:cubicBezTo>
                  <a:pt x="2848389" y="258931"/>
                  <a:pt x="2856240" y="260118"/>
                  <a:pt x="2861007" y="264885"/>
                </a:cubicBezTo>
                <a:cubicBezTo>
                  <a:pt x="2865774" y="269652"/>
                  <a:pt x="2868486" y="276105"/>
                  <a:pt x="2872226" y="281715"/>
                </a:cubicBezTo>
                <a:cubicBezTo>
                  <a:pt x="2867664" y="295400"/>
                  <a:pt x="2866270" y="304501"/>
                  <a:pt x="2855397" y="315374"/>
                </a:cubicBezTo>
                <a:cubicBezTo>
                  <a:pt x="2850630" y="320141"/>
                  <a:pt x="2844177" y="322853"/>
                  <a:pt x="2838567" y="326593"/>
                </a:cubicBezTo>
                <a:cubicBezTo>
                  <a:pt x="2806416" y="278365"/>
                  <a:pt x="2849227" y="335121"/>
                  <a:pt x="2810518" y="304154"/>
                </a:cubicBezTo>
                <a:cubicBezTo>
                  <a:pt x="2805253" y="299942"/>
                  <a:pt x="2805016" y="290898"/>
                  <a:pt x="2799299" y="287325"/>
                </a:cubicBezTo>
                <a:cubicBezTo>
                  <a:pt x="2789270" y="281057"/>
                  <a:pt x="2776860" y="279845"/>
                  <a:pt x="2765640" y="276105"/>
                </a:cubicBezTo>
                <a:lnTo>
                  <a:pt x="2748810" y="270495"/>
                </a:lnTo>
                <a:cubicBezTo>
                  <a:pt x="2743200" y="268625"/>
                  <a:pt x="2737814" y="265857"/>
                  <a:pt x="2731981" y="264885"/>
                </a:cubicBezTo>
                <a:lnTo>
                  <a:pt x="2698322" y="259276"/>
                </a:lnTo>
                <a:cubicBezTo>
                  <a:pt x="2652906" y="244137"/>
                  <a:pt x="2656315" y="242994"/>
                  <a:pt x="2574906" y="259276"/>
                </a:cubicBezTo>
                <a:cubicBezTo>
                  <a:pt x="2569108" y="260436"/>
                  <a:pt x="2572576" y="271185"/>
                  <a:pt x="2569296" y="276105"/>
                </a:cubicBezTo>
                <a:cubicBezTo>
                  <a:pt x="2564895" y="282706"/>
                  <a:pt x="2558077" y="287324"/>
                  <a:pt x="2552467" y="292934"/>
                </a:cubicBezTo>
                <a:cubicBezTo>
                  <a:pt x="2532005" y="354320"/>
                  <a:pt x="2564640" y="261336"/>
                  <a:pt x="2535637" y="326593"/>
                </a:cubicBezTo>
                <a:cubicBezTo>
                  <a:pt x="2530834" y="337400"/>
                  <a:pt x="2530978" y="350412"/>
                  <a:pt x="2524418" y="360252"/>
                </a:cubicBezTo>
                <a:lnTo>
                  <a:pt x="2501978" y="393911"/>
                </a:lnTo>
                <a:cubicBezTo>
                  <a:pt x="2500108" y="399521"/>
                  <a:pt x="2496369" y="404828"/>
                  <a:pt x="2496369" y="410741"/>
                </a:cubicBezTo>
                <a:cubicBezTo>
                  <a:pt x="2496369" y="433258"/>
                  <a:pt x="2499002" y="455739"/>
                  <a:pt x="2501978" y="478058"/>
                </a:cubicBezTo>
                <a:cubicBezTo>
                  <a:pt x="2503834" y="491975"/>
                  <a:pt x="2511809" y="504712"/>
                  <a:pt x="2524418" y="511717"/>
                </a:cubicBezTo>
                <a:cubicBezTo>
                  <a:pt x="2534756" y="517460"/>
                  <a:pt x="2546603" y="520069"/>
                  <a:pt x="2558076" y="522937"/>
                </a:cubicBezTo>
                <a:cubicBezTo>
                  <a:pt x="2586253" y="529981"/>
                  <a:pt x="2573201" y="526109"/>
                  <a:pt x="2597345" y="534157"/>
                </a:cubicBezTo>
                <a:cubicBezTo>
                  <a:pt x="2621654" y="532287"/>
                  <a:pt x="2646041" y="531240"/>
                  <a:pt x="2670273" y="528547"/>
                </a:cubicBezTo>
                <a:cubicBezTo>
                  <a:pt x="2679750" y="527494"/>
                  <a:pt x="2688871" y="524197"/>
                  <a:pt x="2698322" y="522937"/>
                </a:cubicBezTo>
                <a:cubicBezTo>
                  <a:pt x="2716950" y="520453"/>
                  <a:pt x="2735773" y="519658"/>
                  <a:pt x="2754420" y="517327"/>
                </a:cubicBezTo>
                <a:cubicBezTo>
                  <a:pt x="2764425" y="516076"/>
                  <a:pt x="2804637" y="508980"/>
                  <a:pt x="2816128" y="506107"/>
                </a:cubicBezTo>
                <a:cubicBezTo>
                  <a:pt x="2821865" y="504673"/>
                  <a:pt x="2827347" y="502368"/>
                  <a:pt x="2832957" y="500498"/>
                </a:cubicBezTo>
                <a:cubicBezTo>
                  <a:pt x="2838567" y="502368"/>
                  <a:pt x="2846350" y="501295"/>
                  <a:pt x="2849787" y="506107"/>
                </a:cubicBezTo>
                <a:cubicBezTo>
                  <a:pt x="2856661" y="515731"/>
                  <a:pt x="2861007" y="539766"/>
                  <a:pt x="2861007" y="539766"/>
                </a:cubicBezTo>
                <a:cubicBezTo>
                  <a:pt x="2857267" y="545376"/>
                  <a:pt x="2854103" y="551416"/>
                  <a:pt x="2849787" y="556596"/>
                </a:cubicBezTo>
                <a:cubicBezTo>
                  <a:pt x="2844708" y="562691"/>
                  <a:pt x="2837358" y="566824"/>
                  <a:pt x="2832957" y="573425"/>
                </a:cubicBezTo>
                <a:cubicBezTo>
                  <a:pt x="2829677" y="578345"/>
                  <a:pt x="2829218" y="584645"/>
                  <a:pt x="2827348" y="590255"/>
                </a:cubicBezTo>
                <a:cubicBezTo>
                  <a:pt x="2829218" y="616434"/>
                  <a:pt x="2826592" y="643330"/>
                  <a:pt x="2832957" y="668792"/>
                </a:cubicBezTo>
                <a:cubicBezTo>
                  <a:pt x="2834592" y="675333"/>
                  <a:pt x="2843626" y="677274"/>
                  <a:pt x="2849787" y="680012"/>
                </a:cubicBezTo>
                <a:cubicBezTo>
                  <a:pt x="2876454" y="691864"/>
                  <a:pt x="2888883" y="692137"/>
                  <a:pt x="2917105" y="696841"/>
                </a:cubicBezTo>
                <a:cubicBezTo>
                  <a:pt x="2959411" y="710944"/>
                  <a:pt x="2907257" y="691918"/>
                  <a:pt x="2950764" y="713671"/>
                </a:cubicBezTo>
                <a:cubicBezTo>
                  <a:pt x="2956053" y="716315"/>
                  <a:pt x="2962158" y="716951"/>
                  <a:pt x="2967593" y="719280"/>
                </a:cubicBezTo>
                <a:cubicBezTo>
                  <a:pt x="2987519" y="727820"/>
                  <a:pt x="2989962" y="730454"/>
                  <a:pt x="3006862" y="741720"/>
                </a:cubicBezTo>
                <a:cubicBezTo>
                  <a:pt x="3061882" y="723379"/>
                  <a:pt x="3028735" y="731482"/>
                  <a:pt x="3107838" y="724890"/>
                </a:cubicBezTo>
                <a:cubicBezTo>
                  <a:pt x="3113448" y="723020"/>
                  <a:pt x="3118775" y="719771"/>
                  <a:pt x="3124668" y="719280"/>
                </a:cubicBezTo>
                <a:cubicBezTo>
                  <a:pt x="3163845" y="716015"/>
                  <a:pt x="3203742" y="720407"/>
                  <a:pt x="3242474" y="713671"/>
                </a:cubicBezTo>
                <a:cubicBezTo>
                  <a:pt x="3249117" y="712516"/>
                  <a:pt x="3248926" y="701609"/>
                  <a:pt x="3253694" y="696841"/>
                </a:cubicBezTo>
                <a:cubicBezTo>
                  <a:pt x="3260305" y="690230"/>
                  <a:pt x="3268653" y="685622"/>
                  <a:pt x="3276133" y="680012"/>
                </a:cubicBezTo>
                <a:cubicBezTo>
                  <a:pt x="3281979" y="662475"/>
                  <a:pt x="3287649" y="640545"/>
                  <a:pt x="3304182" y="629523"/>
                </a:cubicBezTo>
                <a:cubicBezTo>
                  <a:pt x="3309792" y="625783"/>
                  <a:pt x="3315832" y="622620"/>
                  <a:pt x="3321011" y="618304"/>
                </a:cubicBezTo>
                <a:cubicBezTo>
                  <a:pt x="3336110" y="605721"/>
                  <a:pt x="3336762" y="598214"/>
                  <a:pt x="3354670" y="590255"/>
                </a:cubicBezTo>
                <a:cubicBezTo>
                  <a:pt x="3365477" y="585452"/>
                  <a:pt x="3378489" y="585595"/>
                  <a:pt x="3388329" y="579035"/>
                </a:cubicBezTo>
                <a:cubicBezTo>
                  <a:pt x="3393939" y="575295"/>
                  <a:pt x="3398998" y="570553"/>
                  <a:pt x="3405159" y="567815"/>
                </a:cubicBezTo>
                <a:cubicBezTo>
                  <a:pt x="3415966" y="563012"/>
                  <a:pt x="3438818" y="556596"/>
                  <a:pt x="3438818" y="556596"/>
                </a:cubicBezTo>
                <a:cubicBezTo>
                  <a:pt x="3469888" y="535881"/>
                  <a:pt x="3440937" y="551858"/>
                  <a:pt x="3489306" y="539766"/>
                </a:cubicBezTo>
                <a:cubicBezTo>
                  <a:pt x="3500779" y="536898"/>
                  <a:pt x="3522965" y="528547"/>
                  <a:pt x="3522965" y="528547"/>
                </a:cubicBezTo>
                <a:cubicBezTo>
                  <a:pt x="3526705" y="522937"/>
                  <a:pt x="3529417" y="516484"/>
                  <a:pt x="3534184" y="511717"/>
                </a:cubicBezTo>
                <a:cubicBezTo>
                  <a:pt x="3545057" y="500844"/>
                  <a:pt x="3554158" y="499450"/>
                  <a:pt x="3567843" y="494888"/>
                </a:cubicBezTo>
                <a:cubicBezTo>
                  <a:pt x="3569713" y="489278"/>
                  <a:pt x="3568641" y="481495"/>
                  <a:pt x="3573453" y="478058"/>
                </a:cubicBezTo>
                <a:cubicBezTo>
                  <a:pt x="3583077" y="471184"/>
                  <a:pt x="3595892" y="470579"/>
                  <a:pt x="3607112" y="466839"/>
                </a:cubicBezTo>
                <a:cubicBezTo>
                  <a:pt x="3612722" y="464969"/>
                  <a:pt x="3618143" y="462389"/>
                  <a:pt x="3623942" y="461229"/>
                </a:cubicBezTo>
                <a:cubicBezTo>
                  <a:pt x="3657789" y="454459"/>
                  <a:pt x="3642946" y="458634"/>
                  <a:pt x="3668820" y="450009"/>
                </a:cubicBezTo>
                <a:cubicBezTo>
                  <a:pt x="3680040" y="451879"/>
                  <a:pt x="3692305" y="450532"/>
                  <a:pt x="3702479" y="455619"/>
                </a:cubicBezTo>
                <a:cubicBezTo>
                  <a:pt x="3708510" y="458634"/>
                  <a:pt x="3710684" y="466418"/>
                  <a:pt x="3713699" y="472449"/>
                </a:cubicBezTo>
                <a:cubicBezTo>
                  <a:pt x="3720602" y="486256"/>
                  <a:pt x="3722764" y="510016"/>
                  <a:pt x="3724918" y="522937"/>
                </a:cubicBezTo>
                <a:cubicBezTo>
                  <a:pt x="3732398" y="521067"/>
                  <a:pt x="3739972" y="519542"/>
                  <a:pt x="3747357" y="517327"/>
                </a:cubicBezTo>
                <a:cubicBezTo>
                  <a:pt x="3758685" y="513929"/>
                  <a:pt x="3781016" y="506107"/>
                  <a:pt x="3781016" y="506107"/>
                </a:cubicBezTo>
                <a:cubicBezTo>
                  <a:pt x="3790312" y="533994"/>
                  <a:pt x="3790117" y="525342"/>
                  <a:pt x="3781016" y="567815"/>
                </a:cubicBezTo>
                <a:cubicBezTo>
                  <a:pt x="3778538" y="579379"/>
                  <a:pt x="3773537" y="590254"/>
                  <a:pt x="3769797" y="601474"/>
                </a:cubicBezTo>
                <a:lnTo>
                  <a:pt x="3764187" y="618304"/>
                </a:lnTo>
                <a:cubicBezTo>
                  <a:pt x="3766057" y="633263"/>
                  <a:pt x="3765830" y="648637"/>
                  <a:pt x="3769797" y="663182"/>
                </a:cubicBezTo>
                <a:cubicBezTo>
                  <a:pt x="3771571" y="669687"/>
                  <a:pt x="3780180" y="673322"/>
                  <a:pt x="3781016" y="680012"/>
                </a:cubicBezTo>
                <a:cubicBezTo>
                  <a:pt x="3784482" y="707741"/>
                  <a:pt x="3775989" y="707673"/>
                  <a:pt x="3758577" y="719280"/>
                </a:cubicBezTo>
                <a:cubicBezTo>
                  <a:pt x="3756707" y="724890"/>
                  <a:pt x="3752967" y="730197"/>
                  <a:pt x="3752967" y="736110"/>
                </a:cubicBezTo>
                <a:cubicBezTo>
                  <a:pt x="3752967" y="767332"/>
                  <a:pt x="3769234" y="776504"/>
                  <a:pt x="3752967" y="809038"/>
                </a:cubicBezTo>
                <a:cubicBezTo>
                  <a:pt x="3750323" y="814327"/>
                  <a:pt x="3741875" y="813213"/>
                  <a:pt x="3736138" y="814647"/>
                </a:cubicBezTo>
                <a:cubicBezTo>
                  <a:pt x="3726888" y="816959"/>
                  <a:pt x="3717439" y="818387"/>
                  <a:pt x="3708089" y="820257"/>
                </a:cubicBezTo>
                <a:cubicBezTo>
                  <a:pt x="3698739" y="848307"/>
                  <a:pt x="3700609" y="831476"/>
                  <a:pt x="3713699" y="870746"/>
                </a:cubicBezTo>
                <a:lnTo>
                  <a:pt x="3719308" y="887575"/>
                </a:lnTo>
                <a:lnTo>
                  <a:pt x="3724918" y="904404"/>
                </a:lnTo>
                <a:cubicBezTo>
                  <a:pt x="3710410" y="926168"/>
                  <a:pt x="3709045" y="939088"/>
                  <a:pt x="3668820" y="915624"/>
                </a:cubicBezTo>
                <a:cubicBezTo>
                  <a:pt x="3657173" y="908830"/>
                  <a:pt x="3658442" y="887995"/>
                  <a:pt x="3646381" y="881965"/>
                </a:cubicBezTo>
                <a:cubicBezTo>
                  <a:pt x="3629704" y="873627"/>
                  <a:pt x="3608766" y="861836"/>
                  <a:pt x="3590283" y="859526"/>
                </a:cubicBezTo>
                <a:lnTo>
                  <a:pt x="3545404" y="853916"/>
                </a:lnTo>
                <a:cubicBezTo>
                  <a:pt x="3521095" y="855786"/>
                  <a:pt x="3493382" y="846982"/>
                  <a:pt x="3472476" y="859526"/>
                </a:cubicBezTo>
                <a:cubicBezTo>
                  <a:pt x="3459254" y="867460"/>
                  <a:pt x="3502726" y="865870"/>
                  <a:pt x="3517355" y="870746"/>
                </a:cubicBezTo>
                <a:lnTo>
                  <a:pt x="3534184" y="876355"/>
                </a:lnTo>
                <a:cubicBezTo>
                  <a:pt x="3539794" y="880095"/>
                  <a:pt x="3544983" y="884560"/>
                  <a:pt x="3551014" y="887575"/>
                </a:cubicBezTo>
                <a:cubicBezTo>
                  <a:pt x="3556303" y="890220"/>
                  <a:pt x="3563662" y="889004"/>
                  <a:pt x="3567843" y="893185"/>
                </a:cubicBezTo>
                <a:cubicBezTo>
                  <a:pt x="3577378" y="902720"/>
                  <a:pt x="3590283" y="926844"/>
                  <a:pt x="3590283" y="926844"/>
                </a:cubicBezTo>
                <a:cubicBezTo>
                  <a:pt x="3592153" y="941803"/>
                  <a:pt x="3587247" y="959371"/>
                  <a:pt x="3595892" y="971722"/>
                </a:cubicBezTo>
                <a:cubicBezTo>
                  <a:pt x="3602674" y="981411"/>
                  <a:pt x="3629551" y="982942"/>
                  <a:pt x="3629551" y="982942"/>
                </a:cubicBezTo>
                <a:cubicBezTo>
                  <a:pt x="3633291" y="988552"/>
                  <a:pt x="3638834" y="993313"/>
                  <a:pt x="3640771" y="999771"/>
                </a:cubicBezTo>
                <a:cubicBezTo>
                  <a:pt x="3644571" y="1012436"/>
                  <a:pt x="3643788" y="1026074"/>
                  <a:pt x="3646381" y="1039040"/>
                </a:cubicBezTo>
                <a:cubicBezTo>
                  <a:pt x="3647541" y="1044838"/>
                  <a:pt x="3650121" y="1050259"/>
                  <a:pt x="3651991" y="1055869"/>
                </a:cubicBezTo>
                <a:cubicBezTo>
                  <a:pt x="3646381" y="1057739"/>
                  <a:pt x="3641074" y="1061479"/>
                  <a:pt x="3635161" y="1061479"/>
                </a:cubicBezTo>
                <a:cubicBezTo>
                  <a:pt x="3613413" y="1061479"/>
                  <a:pt x="3602923" y="1053774"/>
                  <a:pt x="3584673" y="1044650"/>
                </a:cubicBezTo>
                <a:cubicBezTo>
                  <a:pt x="3558307" y="1018284"/>
                  <a:pt x="3574446" y="1032223"/>
                  <a:pt x="3534184" y="1005381"/>
                </a:cubicBezTo>
                <a:cubicBezTo>
                  <a:pt x="3512433" y="990880"/>
                  <a:pt x="3523753" y="996293"/>
                  <a:pt x="3500526" y="988552"/>
                </a:cubicBezTo>
                <a:cubicBezTo>
                  <a:pt x="3496786" y="994162"/>
                  <a:pt x="3489306" y="998639"/>
                  <a:pt x="3489306" y="1005381"/>
                </a:cubicBezTo>
                <a:cubicBezTo>
                  <a:pt x="3489306" y="1023440"/>
                  <a:pt x="3506846" y="1023316"/>
                  <a:pt x="3517355" y="1027820"/>
                </a:cubicBezTo>
                <a:cubicBezTo>
                  <a:pt x="3525041" y="1031114"/>
                  <a:pt x="3532314" y="1035300"/>
                  <a:pt x="3539794" y="1039040"/>
                </a:cubicBezTo>
                <a:cubicBezTo>
                  <a:pt x="3553146" y="1079095"/>
                  <a:pt x="3544454" y="1062859"/>
                  <a:pt x="3562234" y="1089528"/>
                </a:cubicBezTo>
                <a:cubicBezTo>
                  <a:pt x="3564104" y="1095138"/>
                  <a:pt x="3564971" y="1101189"/>
                  <a:pt x="3567843" y="1106358"/>
                </a:cubicBezTo>
                <a:cubicBezTo>
                  <a:pt x="3574392" y="1118146"/>
                  <a:pt x="3590283" y="1140017"/>
                  <a:pt x="3590283" y="1140017"/>
                </a:cubicBezTo>
                <a:cubicBezTo>
                  <a:pt x="3592153" y="1145627"/>
                  <a:pt x="3592262" y="1152179"/>
                  <a:pt x="3595892" y="1156846"/>
                </a:cubicBezTo>
                <a:cubicBezTo>
                  <a:pt x="3605633" y="1169371"/>
                  <a:pt x="3620749" y="1177303"/>
                  <a:pt x="3629551" y="1190505"/>
                </a:cubicBezTo>
                <a:lnTo>
                  <a:pt x="3640771" y="1207334"/>
                </a:lnTo>
                <a:cubicBezTo>
                  <a:pt x="3645508" y="1221544"/>
                  <a:pt x="3656435" y="1235682"/>
                  <a:pt x="3623942" y="1229774"/>
                </a:cubicBezTo>
                <a:cubicBezTo>
                  <a:pt x="3590200" y="1223639"/>
                  <a:pt x="3581894" y="1208883"/>
                  <a:pt x="3556624" y="1190505"/>
                </a:cubicBezTo>
                <a:cubicBezTo>
                  <a:pt x="3545719" y="1182574"/>
                  <a:pt x="3522965" y="1168066"/>
                  <a:pt x="3522965" y="1168066"/>
                </a:cubicBezTo>
                <a:cubicBezTo>
                  <a:pt x="3519225" y="1162456"/>
                  <a:pt x="3514112" y="1157549"/>
                  <a:pt x="3511745" y="1151236"/>
                </a:cubicBezTo>
                <a:cubicBezTo>
                  <a:pt x="3504903" y="1132992"/>
                  <a:pt x="3511360" y="1119513"/>
                  <a:pt x="3494916" y="1106358"/>
                </a:cubicBezTo>
                <a:cubicBezTo>
                  <a:pt x="3490298" y="1102664"/>
                  <a:pt x="3483696" y="1102618"/>
                  <a:pt x="3478086" y="1100748"/>
                </a:cubicBezTo>
                <a:cubicBezTo>
                  <a:pt x="3466866" y="1093268"/>
                  <a:pt x="3453962" y="1087844"/>
                  <a:pt x="3444427" y="1078309"/>
                </a:cubicBezTo>
                <a:cubicBezTo>
                  <a:pt x="3438817" y="1072699"/>
                  <a:pt x="3434199" y="1065880"/>
                  <a:pt x="3427598" y="1061479"/>
                </a:cubicBezTo>
                <a:cubicBezTo>
                  <a:pt x="3422678" y="1058199"/>
                  <a:pt x="3415938" y="1058741"/>
                  <a:pt x="3410769" y="1055869"/>
                </a:cubicBezTo>
                <a:cubicBezTo>
                  <a:pt x="3398982" y="1049320"/>
                  <a:pt x="3389902" y="1037694"/>
                  <a:pt x="3377110" y="1033430"/>
                </a:cubicBezTo>
                <a:lnTo>
                  <a:pt x="3343451" y="1022211"/>
                </a:lnTo>
                <a:cubicBezTo>
                  <a:pt x="3324752" y="1024081"/>
                  <a:pt x="3305728" y="1023883"/>
                  <a:pt x="3287353" y="1027820"/>
                </a:cubicBezTo>
                <a:cubicBezTo>
                  <a:pt x="3279176" y="1029572"/>
                  <a:pt x="3272743" y="1036104"/>
                  <a:pt x="3264913" y="1039040"/>
                </a:cubicBezTo>
                <a:cubicBezTo>
                  <a:pt x="3257694" y="1041747"/>
                  <a:pt x="3249954" y="1042780"/>
                  <a:pt x="3242474" y="1044650"/>
                </a:cubicBezTo>
                <a:cubicBezTo>
                  <a:pt x="3194518" y="1040961"/>
                  <a:pt x="3182871" y="1044159"/>
                  <a:pt x="3147107" y="1033430"/>
                </a:cubicBezTo>
                <a:cubicBezTo>
                  <a:pt x="3135779" y="1030032"/>
                  <a:pt x="3113448" y="1022211"/>
                  <a:pt x="3113448" y="1022211"/>
                </a:cubicBezTo>
                <a:cubicBezTo>
                  <a:pt x="3102228" y="1024081"/>
                  <a:pt x="3090893" y="1025353"/>
                  <a:pt x="3079789" y="1027820"/>
                </a:cubicBezTo>
                <a:cubicBezTo>
                  <a:pt x="3074017" y="1029103"/>
                  <a:pt x="3066397" y="1028618"/>
                  <a:pt x="3062960" y="1033430"/>
                </a:cubicBezTo>
                <a:cubicBezTo>
                  <a:pt x="3056086" y="1043054"/>
                  <a:pt x="3051740" y="1067089"/>
                  <a:pt x="3051740" y="1067089"/>
                </a:cubicBezTo>
                <a:cubicBezTo>
                  <a:pt x="3059220" y="1072075"/>
                  <a:pt x="3079789" y="1082672"/>
                  <a:pt x="3079789" y="1095138"/>
                </a:cubicBezTo>
                <a:cubicBezTo>
                  <a:pt x="3079789" y="1130044"/>
                  <a:pt x="3073245" y="1127239"/>
                  <a:pt x="3051740" y="1134407"/>
                </a:cubicBezTo>
                <a:cubicBezTo>
                  <a:pt x="3065427" y="1138969"/>
                  <a:pt x="3074525" y="1140362"/>
                  <a:pt x="3085399" y="1151236"/>
                </a:cubicBezTo>
                <a:cubicBezTo>
                  <a:pt x="3090167" y="1156004"/>
                  <a:pt x="3092879" y="1162456"/>
                  <a:pt x="3096619" y="1168066"/>
                </a:cubicBezTo>
                <a:cubicBezTo>
                  <a:pt x="3093104" y="1182124"/>
                  <a:pt x="3092024" y="1197139"/>
                  <a:pt x="3079789" y="1207334"/>
                </a:cubicBezTo>
                <a:cubicBezTo>
                  <a:pt x="3073365" y="1212688"/>
                  <a:pt x="3064611" y="1214405"/>
                  <a:pt x="3057350" y="1218554"/>
                </a:cubicBezTo>
                <a:cubicBezTo>
                  <a:pt x="3051496" y="1221899"/>
                  <a:pt x="3046131" y="1226034"/>
                  <a:pt x="3040521" y="1229774"/>
                </a:cubicBezTo>
                <a:cubicBezTo>
                  <a:pt x="3035250" y="1245587"/>
                  <a:pt x="3035272" y="1253883"/>
                  <a:pt x="3018081" y="1263433"/>
                </a:cubicBezTo>
                <a:cubicBezTo>
                  <a:pt x="3007743" y="1269176"/>
                  <a:pt x="2984422" y="1274652"/>
                  <a:pt x="2984422" y="1274652"/>
                </a:cubicBezTo>
                <a:cubicBezTo>
                  <a:pt x="2958928" y="1312896"/>
                  <a:pt x="2987750" y="1264671"/>
                  <a:pt x="2967593" y="1325141"/>
                </a:cubicBezTo>
                <a:cubicBezTo>
                  <a:pt x="2965461" y="1331537"/>
                  <a:pt x="2961638" y="1337758"/>
                  <a:pt x="2956373" y="1341970"/>
                </a:cubicBezTo>
                <a:cubicBezTo>
                  <a:pt x="2952636" y="1344959"/>
                  <a:pt x="2918673" y="1352742"/>
                  <a:pt x="2917105" y="1353190"/>
                </a:cubicBezTo>
                <a:cubicBezTo>
                  <a:pt x="2878441" y="1364237"/>
                  <a:pt x="2927350" y="1354288"/>
                  <a:pt x="2866616" y="1364409"/>
                </a:cubicBezTo>
                <a:cubicBezTo>
                  <a:pt x="2868486" y="1379369"/>
                  <a:pt x="2869529" y="1394455"/>
                  <a:pt x="2872226" y="1409288"/>
                </a:cubicBezTo>
                <a:cubicBezTo>
                  <a:pt x="2873284" y="1415106"/>
                  <a:pt x="2877248" y="1420233"/>
                  <a:pt x="2877836" y="1426117"/>
                </a:cubicBezTo>
                <a:cubicBezTo>
                  <a:pt x="2882008" y="1467839"/>
                  <a:pt x="2857339" y="1516602"/>
                  <a:pt x="2900275" y="1532704"/>
                </a:cubicBezTo>
                <a:cubicBezTo>
                  <a:pt x="2909203" y="1536052"/>
                  <a:pt x="2918974" y="1536444"/>
                  <a:pt x="2928324" y="1538314"/>
                </a:cubicBezTo>
                <a:cubicBezTo>
                  <a:pt x="2935804" y="1542054"/>
                  <a:pt x="2943077" y="1546239"/>
                  <a:pt x="2950764" y="1549533"/>
                </a:cubicBezTo>
                <a:cubicBezTo>
                  <a:pt x="2956199" y="1551862"/>
                  <a:pt x="2962424" y="1552271"/>
                  <a:pt x="2967593" y="1555143"/>
                </a:cubicBezTo>
                <a:cubicBezTo>
                  <a:pt x="2967613" y="1555154"/>
                  <a:pt x="3009657" y="1583186"/>
                  <a:pt x="3018081" y="1588802"/>
                </a:cubicBezTo>
                <a:cubicBezTo>
                  <a:pt x="3023691" y="1592542"/>
                  <a:pt x="3028515" y="1597890"/>
                  <a:pt x="3034911" y="1600022"/>
                </a:cubicBezTo>
                <a:lnTo>
                  <a:pt x="3051740" y="1605631"/>
                </a:lnTo>
                <a:cubicBezTo>
                  <a:pt x="3059220" y="1613111"/>
                  <a:pt x="3065572" y="1621923"/>
                  <a:pt x="3074180" y="1628071"/>
                </a:cubicBezTo>
                <a:cubicBezTo>
                  <a:pt x="3078992" y="1631508"/>
                  <a:pt x="3085574" y="1631351"/>
                  <a:pt x="3091009" y="1633680"/>
                </a:cubicBezTo>
                <a:cubicBezTo>
                  <a:pt x="3098695" y="1636974"/>
                  <a:pt x="3106187" y="1640751"/>
                  <a:pt x="3113448" y="1644900"/>
                </a:cubicBezTo>
                <a:cubicBezTo>
                  <a:pt x="3139207" y="1659620"/>
                  <a:pt x="3125311" y="1655067"/>
                  <a:pt x="3152717" y="1678559"/>
                </a:cubicBezTo>
                <a:cubicBezTo>
                  <a:pt x="3157836" y="1682947"/>
                  <a:pt x="3163936" y="1686039"/>
                  <a:pt x="3169546" y="1689779"/>
                </a:cubicBezTo>
                <a:cubicBezTo>
                  <a:pt x="3171416" y="1695389"/>
                  <a:pt x="3170975" y="1702427"/>
                  <a:pt x="3175156" y="1706608"/>
                </a:cubicBezTo>
                <a:cubicBezTo>
                  <a:pt x="3179338" y="1710789"/>
                  <a:pt x="3186213" y="1710935"/>
                  <a:pt x="3191986" y="1712218"/>
                </a:cubicBezTo>
                <a:cubicBezTo>
                  <a:pt x="3203090" y="1714686"/>
                  <a:pt x="3214425" y="1715958"/>
                  <a:pt x="3225645" y="1717828"/>
                </a:cubicBezTo>
                <a:cubicBezTo>
                  <a:pt x="3267949" y="1731930"/>
                  <a:pt x="3215801" y="1712907"/>
                  <a:pt x="3259303" y="1734657"/>
                </a:cubicBezTo>
                <a:cubicBezTo>
                  <a:pt x="3264592" y="1737302"/>
                  <a:pt x="3270523" y="1738397"/>
                  <a:pt x="3276133" y="1740267"/>
                </a:cubicBezTo>
                <a:cubicBezTo>
                  <a:pt x="3308288" y="1788496"/>
                  <a:pt x="3269737" y="1727475"/>
                  <a:pt x="3292962" y="1773926"/>
                </a:cubicBezTo>
                <a:cubicBezTo>
                  <a:pt x="3295977" y="1779956"/>
                  <a:pt x="3300442" y="1785145"/>
                  <a:pt x="3304182" y="1790755"/>
                </a:cubicBezTo>
                <a:cubicBezTo>
                  <a:pt x="3317840" y="1831728"/>
                  <a:pt x="3318270" y="1812941"/>
                  <a:pt x="3309792" y="1846853"/>
                </a:cubicBezTo>
                <a:cubicBezTo>
                  <a:pt x="3311662" y="1859943"/>
                  <a:pt x="3308394" y="1874909"/>
                  <a:pt x="3315402" y="1886122"/>
                </a:cubicBezTo>
                <a:cubicBezTo>
                  <a:pt x="3319488" y="1892660"/>
                  <a:pt x="3330428" y="1889614"/>
                  <a:pt x="3337841" y="1891732"/>
                </a:cubicBezTo>
                <a:cubicBezTo>
                  <a:pt x="3343527" y="1893357"/>
                  <a:pt x="3349501" y="1894470"/>
                  <a:pt x="3354670" y="1897342"/>
                </a:cubicBezTo>
                <a:cubicBezTo>
                  <a:pt x="3366457" y="1903891"/>
                  <a:pt x="3377109" y="1912301"/>
                  <a:pt x="3388329" y="1919781"/>
                </a:cubicBezTo>
                <a:cubicBezTo>
                  <a:pt x="3393939" y="1923521"/>
                  <a:pt x="3398763" y="1928869"/>
                  <a:pt x="3405159" y="1931001"/>
                </a:cubicBezTo>
                <a:cubicBezTo>
                  <a:pt x="3461708" y="1949852"/>
                  <a:pt x="3374000" y="1921092"/>
                  <a:pt x="3444427" y="1942220"/>
                </a:cubicBezTo>
                <a:cubicBezTo>
                  <a:pt x="3455755" y="1945618"/>
                  <a:pt x="3466866" y="1949700"/>
                  <a:pt x="3478086" y="1953440"/>
                </a:cubicBezTo>
                <a:cubicBezTo>
                  <a:pt x="3483696" y="1955310"/>
                  <a:pt x="3489179" y="1957616"/>
                  <a:pt x="3494916" y="1959050"/>
                </a:cubicBezTo>
                <a:lnTo>
                  <a:pt x="3517355" y="1964660"/>
                </a:lnTo>
                <a:cubicBezTo>
                  <a:pt x="3587501" y="1947123"/>
                  <a:pt x="3500289" y="1969536"/>
                  <a:pt x="3556624" y="1953440"/>
                </a:cubicBezTo>
                <a:cubicBezTo>
                  <a:pt x="3564037" y="1951322"/>
                  <a:pt x="3571583" y="1949700"/>
                  <a:pt x="3579063" y="1947830"/>
                </a:cubicBezTo>
                <a:cubicBezTo>
                  <a:pt x="3586543" y="1949700"/>
                  <a:pt x="3593976" y="1951767"/>
                  <a:pt x="3601502" y="1953440"/>
                </a:cubicBezTo>
                <a:cubicBezTo>
                  <a:pt x="3610810" y="1955508"/>
                  <a:pt x="3620352" y="1956541"/>
                  <a:pt x="3629551" y="1959050"/>
                </a:cubicBezTo>
                <a:cubicBezTo>
                  <a:pt x="3640961" y="1962162"/>
                  <a:pt x="3651990" y="1966529"/>
                  <a:pt x="3663210" y="1970269"/>
                </a:cubicBezTo>
                <a:cubicBezTo>
                  <a:pt x="3668820" y="1972139"/>
                  <a:pt x="3674303" y="1974445"/>
                  <a:pt x="3680040" y="1975879"/>
                </a:cubicBezTo>
                <a:cubicBezTo>
                  <a:pt x="3687520" y="1977749"/>
                  <a:pt x="3695094" y="1979274"/>
                  <a:pt x="3702479" y="1981489"/>
                </a:cubicBezTo>
                <a:cubicBezTo>
                  <a:pt x="3713807" y="1984887"/>
                  <a:pt x="3736138" y="1992709"/>
                  <a:pt x="3736138" y="1992709"/>
                </a:cubicBezTo>
                <a:cubicBezTo>
                  <a:pt x="3788946" y="2045517"/>
                  <a:pt x="3704272" y="1965860"/>
                  <a:pt x="3786626" y="2020758"/>
                </a:cubicBezTo>
                <a:cubicBezTo>
                  <a:pt x="3826257" y="2047176"/>
                  <a:pt x="3777231" y="2014046"/>
                  <a:pt x="3825895" y="2048807"/>
                </a:cubicBezTo>
                <a:cubicBezTo>
                  <a:pt x="3831381" y="2052726"/>
                  <a:pt x="3837545" y="2055711"/>
                  <a:pt x="3842724" y="2060027"/>
                </a:cubicBezTo>
                <a:cubicBezTo>
                  <a:pt x="3853136" y="2068703"/>
                  <a:pt x="3862459" y="2083435"/>
                  <a:pt x="3876383" y="2088076"/>
                </a:cubicBezTo>
                <a:cubicBezTo>
                  <a:pt x="3887174" y="2091673"/>
                  <a:pt x="3898822" y="2091815"/>
                  <a:pt x="3910042" y="2093685"/>
                </a:cubicBezTo>
                <a:cubicBezTo>
                  <a:pt x="3915652" y="2097425"/>
                  <a:pt x="3922104" y="2100137"/>
                  <a:pt x="3926872" y="2104905"/>
                </a:cubicBezTo>
                <a:cubicBezTo>
                  <a:pt x="3964271" y="2142304"/>
                  <a:pt x="3910039" y="2103033"/>
                  <a:pt x="3954921" y="2132954"/>
                </a:cubicBezTo>
                <a:cubicBezTo>
                  <a:pt x="3958661" y="2138564"/>
                  <a:pt x="3961373" y="2145017"/>
                  <a:pt x="3966140" y="2149784"/>
                </a:cubicBezTo>
                <a:cubicBezTo>
                  <a:pt x="3970907" y="2154551"/>
                  <a:pt x="3978758" y="2155738"/>
                  <a:pt x="3982970" y="2161003"/>
                </a:cubicBezTo>
                <a:cubicBezTo>
                  <a:pt x="3986664" y="2165621"/>
                  <a:pt x="3985708" y="2172664"/>
                  <a:pt x="3988580" y="2177833"/>
                </a:cubicBezTo>
                <a:cubicBezTo>
                  <a:pt x="3995128" y="2189620"/>
                  <a:pt x="4003539" y="2200272"/>
                  <a:pt x="4011019" y="2211492"/>
                </a:cubicBezTo>
                <a:cubicBezTo>
                  <a:pt x="4022052" y="2228042"/>
                  <a:pt x="4022867" y="2231650"/>
                  <a:pt x="4039068" y="2245150"/>
                </a:cubicBezTo>
                <a:cubicBezTo>
                  <a:pt x="4044247" y="2249466"/>
                  <a:pt x="4050287" y="2252630"/>
                  <a:pt x="4055897" y="2256370"/>
                </a:cubicBezTo>
                <a:cubicBezTo>
                  <a:pt x="4059637" y="2261980"/>
                  <a:pt x="4061852" y="2268988"/>
                  <a:pt x="4067117" y="2273200"/>
                </a:cubicBezTo>
                <a:cubicBezTo>
                  <a:pt x="4070773" y="2276125"/>
                  <a:pt x="4104923" y="2284053"/>
                  <a:pt x="4106386" y="2284419"/>
                </a:cubicBezTo>
                <a:cubicBezTo>
                  <a:pt x="4067807" y="2310138"/>
                  <a:pt x="4085519" y="2302594"/>
                  <a:pt x="4055897" y="2312468"/>
                </a:cubicBezTo>
                <a:cubicBezTo>
                  <a:pt x="4050287" y="2316208"/>
                  <a:pt x="4043835" y="2318921"/>
                  <a:pt x="4039068" y="2323688"/>
                </a:cubicBezTo>
                <a:cubicBezTo>
                  <a:pt x="4028192" y="2334564"/>
                  <a:pt x="4026801" y="2343658"/>
                  <a:pt x="4022238" y="2357347"/>
                </a:cubicBezTo>
                <a:cubicBezTo>
                  <a:pt x="3999799" y="2353607"/>
                  <a:pt x="3973849" y="2358746"/>
                  <a:pt x="3954921" y="2346127"/>
                </a:cubicBezTo>
                <a:cubicBezTo>
                  <a:pt x="3933171" y="2331627"/>
                  <a:pt x="3944487" y="2337039"/>
                  <a:pt x="3921262" y="2329298"/>
                </a:cubicBezTo>
                <a:cubicBezTo>
                  <a:pt x="3917522" y="2323688"/>
                  <a:pt x="3914521" y="2317507"/>
                  <a:pt x="3910042" y="2312468"/>
                </a:cubicBezTo>
                <a:cubicBezTo>
                  <a:pt x="3899501" y="2300609"/>
                  <a:pt x="3885184" y="2292011"/>
                  <a:pt x="3876383" y="2278809"/>
                </a:cubicBezTo>
                <a:cubicBezTo>
                  <a:pt x="3872643" y="2273199"/>
                  <a:pt x="3868179" y="2268010"/>
                  <a:pt x="3865164" y="2261980"/>
                </a:cubicBezTo>
                <a:cubicBezTo>
                  <a:pt x="3862519" y="2256691"/>
                  <a:pt x="3862488" y="2250284"/>
                  <a:pt x="3859554" y="2245150"/>
                </a:cubicBezTo>
                <a:cubicBezTo>
                  <a:pt x="3849384" y="2227353"/>
                  <a:pt x="3840191" y="2223254"/>
                  <a:pt x="3831505" y="2205882"/>
                </a:cubicBezTo>
                <a:cubicBezTo>
                  <a:pt x="3824730" y="2192331"/>
                  <a:pt x="3828073" y="2182941"/>
                  <a:pt x="3814675" y="2172223"/>
                </a:cubicBezTo>
                <a:cubicBezTo>
                  <a:pt x="3810058" y="2168529"/>
                  <a:pt x="3803456" y="2168483"/>
                  <a:pt x="3797846" y="2166613"/>
                </a:cubicBezTo>
                <a:cubicBezTo>
                  <a:pt x="3794106" y="2161003"/>
                  <a:pt x="3791393" y="2154551"/>
                  <a:pt x="3786626" y="2149784"/>
                </a:cubicBezTo>
                <a:cubicBezTo>
                  <a:pt x="3775750" y="2138908"/>
                  <a:pt x="3766656" y="2137517"/>
                  <a:pt x="3752967" y="2132954"/>
                </a:cubicBezTo>
                <a:cubicBezTo>
                  <a:pt x="3747357" y="2129214"/>
                  <a:pt x="3742299" y="2124472"/>
                  <a:pt x="3736138" y="2121734"/>
                </a:cubicBezTo>
                <a:cubicBezTo>
                  <a:pt x="3725331" y="2116931"/>
                  <a:pt x="3702479" y="2110515"/>
                  <a:pt x="3702479" y="2110515"/>
                </a:cubicBezTo>
                <a:cubicBezTo>
                  <a:pt x="3687519" y="2114255"/>
                  <a:pt x="3673011" y="2121220"/>
                  <a:pt x="3657600" y="2121734"/>
                </a:cubicBezTo>
                <a:cubicBezTo>
                  <a:pt x="3616442" y="2123106"/>
                  <a:pt x="3575131" y="2120512"/>
                  <a:pt x="3534184" y="2116125"/>
                </a:cubicBezTo>
                <a:cubicBezTo>
                  <a:pt x="3522425" y="2114865"/>
                  <a:pt x="3511999" y="2107773"/>
                  <a:pt x="3500526" y="2104905"/>
                </a:cubicBezTo>
                <a:cubicBezTo>
                  <a:pt x="3449911" y="2092251"/>
                  <a:pt x="3470276" y="2098561"/>
                  <a:pt x="3438818" y="2088076"/>
                </a:cubicBezTo>
                <a:cubicBezTo>
                  <a:pt x="3396569" y="2059910"/>
                  <a:pt x="3450260" y="2092978"/>
                  <a:pt x="3399549" y="2071246"/>
                </a:cubicBezTo>
                <a:cubicBezTo>
                  <a:pt x="3345312" y="2048002"/>
                  <a:pt x="3424700" y="2070523"/>
                  <a:pt x="3360280" y="2054417"/>
                </a:cubicBezTo>
                <a:cubicBezTo>
                  <a:pt x="3286678" y="1999213"/>
                  <a:pt x="3376078" y="2062570"/>
                  <a:pt x="3321011" y="2031977"/>
                </a:cubicBezTo>
                <a:cubicBezTo>
                  <a:pt x="3309224" y="2025429"/>
                  <a:pt x="3287353" y="2009538"/>
                  <a:pt x="3287353" y="2009538"/>
                </a:cubicBezTo>
                <a:cubicBezTo>
                  <a:pt x="3269572" y="1982869"/>
                  <a:pt x="3282529" y="1994841"/>
                  <a:pt x="3242474" y="1981489"/>
                </a:cubicBezTo>
                <a:lnTo>
                  <a:pt x="3225645" y="1975879"/>
                </a:lnTo>
                <a:cubicBezTo>
                  <a:pt x="3220035" y="1970269"/>
                  <a:pt x="3215077" y="1963921"/>
                  <a:pt x="3208815" y="1959050"/>
                </a:cubicBezTo>
                <a:cubicBezTo>
                  <a:pt x="3198171" y="1950772"/>
                  <a:pt x="3175156" y="1936611"/>
                  <a:pt x="3175156" y="1936611"/>
                </a:cubicBezTo>
                <a:cubicBezTo>
                  <a:pt x="3113363" y="1843920"/>
                  <a:pt x="3194377" y="1976848"/>
                  <a:pt x="3147107" y="1846853"/>
                </a:cubicBezTo>
                <a:cubicBezTo>
                  <a:pt x="3145086" y="1841296"/>
                  <a:pt x="3135888" y="1843114"/>
                  <a:pt x="3130278" y="1841244"/>
                </a:cubicBezTo>
                <a:cubicBezTo>
                  <a:pt x="3124668" y="1837504"/>
                  <a:pt x="3119609" y="1832762"/>
                  <a:pt x="3113448" y="1830024"/>
                </a:cubicBezTo>
                <a:cubicBezTo>
                  <a:pt x="3102641" y="1825221"/>
                  <a:pt x="3079789" y="1818804"/>
                  <a:pt x="3079789" y="1818804"/>
                </a:cubicBezTo>
                <a:cubicBezTo>
                  <a:pt x="3079789" y="1818803"/>
                  <a:pt x="3072311" y="1777665"/>
                  <a:pt x="3057350" y="1807585"/>
                </a:cubicBezTo>
                <a:cubicBezTo>
                  <a:pt x="3054032" y="1814220"/>
                  <a:pt x="3072291" y="1838411"/>
                  <a:pt x="3074180" y="1841244"/>
                </a:cubicBezTo>
                <a:cubicBezTo>
                  <a:pt x="3072310" y="1859943"/>
                  <a:pt x="3078039" y="1881109"/>
                  <a:pt x="3068570" y="1897342"/>
                </a:cubicBezTo>
                <a:cubicBezTo>
                  <a:pt x="3062611" y="1907557"/>
                  <a:pt x="3046619" y="1906888"/>
                  <a:pt x="3034911" y="1908561"/>
                </a:cubicBezTo>
                <a:cubicBezTo>
                  <a:pt x="2986203" y="1915519"/>
                  <a:pt x="3008608" y="1911578"/>
                  <a:pt x="2967593" y="1919781"/>
                </a:cubicBezTo>
                <a:cubicBezTo>
                  <a:pt x="2939544" y="1917911"/>
                  <a:pt x="2911408" y="1917064"/>
                  <a:pt x="2883446" y="1914171"/>
                </a:cubicBezTo>
                <a:cubicBezTo>
                  <a:pt x="2857141" y="1911450"/>
                  <a:pt x="2830563" y="1909366"/>
                  <a:pt x="2804908" y="1902952"/>
                </a:cubicBezTo>
                <a:cubicBezTo>
                  <a:pt x="2797428" y="1901082"/>
                  <a:pt x="2790126" y="1898243"/>
                  <a:pt x="2782469" y="1897342"/>
                </a:cubicBezTo>
                <a:cubicBezTo>
                  <a:pt x="2758255" y="1894493"/>
                  <a:pt x="2733851" y="1893602"/>
                  <a:pt x="2709542" y="1891732"/>
                </a:cubicBezTo>
                <a:cubicBezTo>
                  <a:pt x="2669209" y="1878288"/>
                  <a:pt x="2719555" y="1894592"/>
                  <a:pt x="2670273" y="1880512"/>
                </a:cubicBezTo>
                <a:cubicBezTo>
                  <a:pt x="2664587" y="1878888"/>
                  <a:pt x="2659129" y="1876527"/>
                  <a:pt x="2653443" y="1874903"/>
                </a:cubicBezTo>
                <a:cubicBezTo>
                  <a:pt x="2646030" y="1872785"/>
                  <a:pt x="2638373" y="1871560"/>
                  <a:pt x="2631004" y="1869293"/>
                </a:cubicBezTo>
                <a:cubicBezTo>
                  <a:pt x="2614049" y="1864076"/>
                  <a:pt x="2597345" y="1858073"/>
                  <a:pt x="2580516" y="1852463"/>
                </a:cubicBezTo>
                <a:lnTo>
                  <a:pt x="2563686" y="1846853"/>
                </a:lnTo>
                <a:cubicBezTo>
                  <a:pt x="2565556" y="1837503"/>
                  <a:pt x="2564565" y="1827082"/>
                  <a:pt x="2569296" y="1818804"/>
                </a:cubicBezTo>
                <a:cubicBezTo>
                  <a:pt x="2574413" y="1809850"/>
                  <a:pt x="2594318" y="1804854"/>
                  <a:pt x="2602955" y="1801975"/>
                </a:cubicBezTo>
                <a:cubicBezTo>
                  <a:pt x="2608565" y="1796365"/>
                  <a:pt x="2618480" y="1792971"/>
                  <a:pt x="2619784" y="1785146"/>
                </a:cubicBezTo>
                <a:cubicBezTo>
                  <a:pt x="2626037" y="1747630"/>
                  <a:pt x="2620181" y="1736858"/>
                  <a:pt x="2597345" y="1717828"/>
                </a:cubicBezTo>
                <a:cubicBezTo>
                  <a:pt x="2592166" y="1713512"/>
                  <a:pt x="2586829" y="1708975"/>
                  <a:pt x="2580516" y="1706608"/>
                </a:cubicBezTo>
                <a:cubicBezTo>
                  <a:pt x="2571588" y="1703260"/>
                  <a:pt x="2561758" y="1703142"/>
                  <a:pt x="2552467" y="1700998"/>
                </a:cubicBezTo>
                <a:cubicBezTo>
                  <a:pt x="2506675" y="1690431"/>
                  <a:pt x="2514117" y="1691955"/>
                  <a:pt x="2473929" y="1678559"/>
                </a:cubicBezTo>
                <a:lnTo>
                  <a:pt x="2457100" y="1672949"/>
                </a:lnTo>
                <a:lnTo>
                  <a:pt x="2440270" y="1667339"/>
                </a:lnTo>
                <a:cubicBezTo>
                  <a:pt x="2429050" y="1669209"/>
                  <a:pt x="2417715" y="1670481"/>
                  <a:pt x="2406611" y="1672949"/>
                </a:cubicBezTo>
                <a:cubicBezTo>
                  <a:pt x="2400839" y="1674232"/>
                  <a:pt x="2395615" y="1677587"/>
                  <a:pt x="2389782" y="1678559"/>
                </a:cubicBezTo>
                <a:cubicBezTo>
                  <a:pt x="2373080" y="1681343"/>
                  <a:pt x="2356123" y="1682299"/>
                  <a:pt x="2339294" y="1684169"/>
                </a:cubicBezTo>
                <a:cubicBezTo>
                  <a:pt x="2335554" y="1695389"/>
                  <a:pt x="2339294" y="1714088"/>
                  <a:pt x="2328074" y="1717828"/>
                </a:cubicBezTo>
                <a:cubicBezTo>
                  <a:pt x="2280113" y="1733814"/>
                  <a:pt x="2306150" y="1727580"/>
                  <a:pt x="2249537" y="1734657"/>
                </a:cubicBezTo>
                <a:cubicBezTo>
                  <a:pt x="2243927" y="1736527"/>
                  <a:pt x="2237876" y="1737395"/>
                  <a:pt x="2232707" y="1740267"/>
                </a:cubicBezTo>
                <a:cubicBezTo>
                  <a:pt x="2220920" y="1746815"/>
                  <a:pt x="2212502" y="1761809"/>
                  <a:pt x="2199048" y="1762706"/>
                </a:cubicBezTo>
                <a:lnTo>
                  <a:pt x="2114901" y="1768316"/>
                </a:lnTo>
                <a:cubicBezTo>
                  <a:pt x="2082644" y="1779069"/>
                  <a:pt x="2088956" y="1784445"/>
                  <a:pt x="2064413" y="1773926"/>
                </a:cubicBezTo>
                <a:cubicBezTo>
                  <a:pt x="2056726" y="1770632"/>
                  <a:pt x="2049453" y="1766446"/>
                  <a:pt x="2041973" y="1762706"/>
                </a:cubicBezTo>
                <a:cubicBezTo>
                  <a:pt x="2027877" y="1720414"/>
                  <a:pt x="2046890" y="1772538"/>
                  <a:pt x="2025144" y="1729047"/>
                </a:cubicBezTo>
                <a:cubicBezTo>
                  <a:pt x="2001932" y="1682625"/>
                  <a:pt x="2043331" y="1748139"/>
                  <a:pt x="2008315" y="1689779"/>
                </a:cubicBezTo>
                <a:cubicBezTo>
                  <a:pt x="2001377" y="1678216"/>
                  <a:pt x="1985875" y="1656120"/>
                  <a:pt x="1985875" y="1656120"/>
                </a:cubicBezTo>
                <a:cubicBezTo>
                  <a:pt x="1980029" y="1638583"/>
                  <a:pt x="1974359" y="1616653"/>
                  <a:pt x="1957826" y="1605631"/>
                </a:cubicBezTo>
                <a:cubicBezTo>
                  <a:pt x="1934396" y="1590011"/>
                  <a:pt x="1945764" y="1599179"/>
                  <a:pt x="1924167" y="1577582"/>
                </a:cubicBezTo>
                <a:cubicBezTo>
                  <a:pt x="1922297" y="1571972"/>
                  <a:pt x="1921837" y="1565673"/>
                  <a:pt x="1918557" y="1560753"/>
                </a:cubicBezTo>
                <a:cubicBezTo>
                  <a:pt x="1908061" y="1545008"/>
                  <a:pt x="1895916" y="1540094"/>
                  <a:pt x="1879289" y="1532704"/>
                </a:cubicBezTo>
                <a:cubicBezTo>
                  <a:pt x="1870087" y="1528614"/>
                  <a:pt x="1860669" y="1525020"/>
                  <a:pt x="1851240" y="1521484"/>
                </a:cubicBezTo>
                <a:cubicBezTo>
                  <a:pt x="1845703" y="1519408"/>
                  <a:pt x="1839699" y="1518519"/>
                  <a:pt x="1834410" y="1515874"/>
                </a:cubicBezTo>
                <a:cubicBezTo>
                  <a:pt x="1818789" y="1508064"/>
                  <a:pt x="1813158" y="1500232"/>
                  <a:pt x="1800751" y="1487825"/>
                </a:cubicBezTo>
                <a:cubicBezTo>
                  <a:pt x="1790700" y="1457670"/>
                  <a:pt x="1787309" y="1454990"/>
                  <a:pt x="1800751" y="1409288"/>
                </a:cubicBezTo>
                <a:cubicBezTo>
                  <a:pt x="1804556" y="1396351"/>
                  <a:pt x="1823191" y="1375629"/>
                  <a:pt x="1823191" y="1375629"/>
                </a:cubicBezTo>
                <a:cubicBezTo>
                  <a:pt x="1832485" y="1347743"/>
                  <a:pt x="1832292" y="1356392"/>
                  <a:pt x="1823191" y="1313921"/>
                </a:cubicBezTo>
                <a:cubicBezTo>
                  <a:pt x="1820713" y="1302357"/>
                  <a:pt x="1818531" y="1290102"/>
                  <a:pt x="1811971" y="1280262"/>
                </a:cubicBezTo>
                <a:cubicBezTo>
                  <a:pt x="1801848" y="1265078"/>
                  <a:pt x="1796652" y="1258793"/>
                  <a:pt x="1789532" y="1240993"/>
                </a:cubicBezTo>
                <a:cubicBezTo>
                  <a:pt x="1785140" y="1230012"/>
                  <a:pt x="1787773" y="1214430"/>
                  <a:pt x="1778312" y="1207334"/>
                </a:cubicBezTo>
                <a:cubicBezTo>
                  <a:pt x="1724056" y="1166643"/>
                  <a:pt x="1781874" y="1206310"/>
                  <a:pt x="1739043" y="1184895"/>
                </a:cubicBezTo>
                <a:cubicBezTo>
                  <a:pt x="1733013" y="1181880"/>
                  <a:pt x="1728375" y="1176414"/>
                  <a:pt x="1722214" y="1173676"/>
                </a:cubicBezTo>
                <a:cubicBezTo>
                  <a:pt x="1711407" y="1168873"/>
                  <a:pt x="1688555" y="1162456"/>
                  <a:pt x="1688555" y="1162456"/>
                </a:cubicBezTo>
                <a:cubicBezTo>
                  <a:pt x="1690425" y="1147496"/>
                  <a:pt x="1690198" y="1132122"/>
                  <a:pt x="1694165" y="1117577"/>
                </a:cubicBezTo>
                <a:cubicBezTo>
                  <a:pt x="1695939" y="1111073"/>
                  <a:pt x="1702646" y="1106909"/>
                  <a:pt x="1705384" y="1100748"/>
                </a:cubicBezTo>
                <a:cubicBezTo>
                  <a:pt x="1732085" y="1040671"/>
                  <a:pt x="1702434" y="1088343"/>
                  <a:pt x="1727824" y="1050260"/>
                </a:cubicBezTo>
                <a:cubicBezTo>
                  <a:pt x="1731564" y="1031560"/>
                  <a:pt x="1733012" y="1012252"/>
                  <a:pt x="1739043" y="994161"/>
                </a:cubicBezTo>
                <a:cubicBezTo>
                  <a:pt x="1740913" y="988551"/>
                  <a:pt x="1740472" y="981513"/>
                  <a:pt x="1744653" y="977332"/>
                </a:cubicBezTo>
                <a:cubicBezTo>
                  <a:pt x="1748835" y="973151"/>
                  <a:pt x="1755873" y="973592"/>
                  <a:pt x="1761483" y="971722"/>
                </a:cubicBezTo>
                <a:cubicBezTo>
                  <a:pt x="1763353" y="966112"/>
                  <a:pt x="1767092" y="960806"/>
                  <a:pt x="1767092" y="954893"/>
                </a:cubicBezTo>
                <a:cubicBezTo>
                  <a:pt x="1767092" y="945601"/>
                  <a:pt x="1752456" y="921472"/>
                  <a:pt x="1750263" y="915624"/>
                </a:cubicBezTo>
                <a:cubicBezTo>
                  <a:pt x="1747556" y="908405"/>
                  <a:pt x="1746868" y="900570"/>
                  <a:pt x="1744653" y="893185"/>
                </a:cubicBezTo>
                <a:cubicBezTo>
                  <a:pt x="1741255" y="881857"/>
                  <a:pt x="1737174" y="870746"/>
                  <a:pt x="1733434" y="859526"/>
                </a:cubicBezTo>
                <a:cubicBezTo>
                  <a:pt x="1731564" y="853916"/>
                  <a:pt x="1731104" y="847616"/>
                  <a:pt x="1727824" y="842696"/>
                </a:cubicBezTo>
                <a:cubicBezTo>
                  <a:pt x="1724084" y="837086"/>
                  <a:pt x="1719342" y="832028"/>
                  <a:pt x="1716604" y="825867"/>
                </a:cubicBezTo>
                <a:cubicBezTo>
                  <a:pt x="1711801" y="815060"/>
                  <a:pt x="1705384" y="792208"/>
                  <a:pt x="1705384" y="792208"/>
                </a:cubicBezTo>
                <a:cubicBezTo>
                  <a:pt x="1692033" y="832263"/>
                  <a:pt x="1700725" y="816027"/>
                  <a:pt x="1682945" y="842696"/>
                </a:cubicBezTo>
                <a:cubicBezTo>
                  <a:pt x="1679205" y="837086"/>
                  <a:pt x="1673858" y="832263"/>
                  <a:pt x="1671726" y="825867"/>
                </a:cubicBezTo>
                <a:cubicBezTo>
                  <a:pt x="1668129" y="815076"/>
                  <a:pt x="1668499" y="803330"/>
                  <a:pt x="1666116" y="792208"/>
                </a:cubicBezTo>
                <a:cubicBezTo>
                  <a:pt x="1662885" y="777131"/>
                  <a:pt x="1659772" y="761958"/>
                  <a:pt x="1654896" y="747330"/>
                </a:cubicBezTo>
                <a:lnTo>
                  <a:pt x="1643676" y="713671"/>
                </a:lnTo>
                <a:cubicBezTo>
                  <a:pt x="1541792" y="726405"/>
                  <a:pt x="1665070" y="713671"/>
                  <a:pt x="1492211" y="713671"/>
                </a:cubicBezTo>
                <a:cubicBezTo>
                  <a:pt x="1464100" y="713671"/>
                  <a:pt x="1436113" y="717410"/>
                  <a:pt x="1408064" y="719280"/>
                </a:cubicBezTo>
                <a:cubicBezTo>
                  <a:pt x="1402454" y="721150"/>
                  <a:pt x="1396670" y="722561"/>
                  <a:pt x="1391235" y="724890"/>
                </a:cubicBezTo>
                <a:cubicBezTo>
                  <a:pt x="1379936" y="729733"/>
                  <a:pt x="1361910" y="739043"/>
                  <a:pt x="1351966" y="747330"/>
                </a:cubicBezTo>
                <a:cubicBezTo>
                  <a:pt x="1345872" y="752409"/>
                  <a:pt x="1340747" y="758549"/>
                  <a:pt x="1335137" y="764159"/>
                </a:cubicBezTo>
                <a:lnTo>
                  <a:pt x="1323917" y="797818"/>
                </a:lnTo>
                <a:lnTo>
                  <a:pt x="1318307" y="814647"/>
                </a:lnTo>
                <a:cubicBezTo>
                  <a:pt x="1320177" y="833347"/>
                  <a:pt x="1321259" y="852142"/>
                  <a:pt x="1323917" y="870746"/>
                </a:cubicBezTo>
                <a:cubicBezTo>
                  <a:pt x="1327624" y="896698"/>
                  <a:pt x="1339380" y="901527"/>
                  <a:pt x="1323917" y="932453"/>
                </a:cubicBezTo>
                <a:cubicBezTo>
                  <a:pt x="1319736" y="940816"/>
                  <a:pt x="1308577" y="943198"/>
                  <a:pt x="1301478" y="949283"/>
                </a:cubicBezTo>
                <a:cubicBezTo>
                  <a:pt x="1295454" y="954446"/>
                  <a:pt x="1290743" y="961033"/>
                  <a:pt x="1284648" y="966112"/>
                </a:cubicBezTo>
                <a:cubicBezTo>
                  <a:pt x="1279469" y="970428"/>
                  <a:pt x="1272858" y="972853"/>
                  <a:pt x="1267819" y="977332"/>
                </a:cubicBezTo>
                <a:cubicBezTo>
                  <a:pt x="1255960" y="987874"/>
                  <a:pt x="1242961" y="997789"/>
                  <a:pt x="1234160" y="1010991"/>
                </a:cubicBezTo>
                <a:cubicBezTo>
                  <a:pt x="1226680" y="1022211"/>
                  <a:pt x="1215985" y="1031858"/>
                  <a:pt x="1211721" y="1044650"/>
                </a:cubicBezTo>
                <a:cubicBezTo>
                  <a:pt x="1209851" y="1050260"/>
                  <a:pt x="1209391" y="1056559"/>
                  <a:pt x="1206111" y="1061479"/>
                </a:cubicBezTo>
                <a:cubicBezTo>
                  <a:pt x="1201710" y="1068080"/>
                  <a:pt x="1194891" y="1072699"/>
                  <a:pt x="1189281" y="1078309"/>
                </a:cubicBezTo>
                <a:cubicBezTo>
                  <a:pt x="1185541" y="1089529"/>
                  <a:pt x="1180930" y="1100495"/>
                  <a:pt x="1178062" y="1111968"/>
                </a:cubicBezTo>
                <a:cubicBezTo>
                  <a:pt x="1174322" y="1126927"/>
                  <a:pt x="1171718" y="1142218"/>
                  <a:pt x="1166842" y="1156846"/>
                </a:cubicBezTo>
                <a:cubicBezTo>
                  <a:pt x="1158689" y="1181305"/>
                  <a:pt x="1159218" y="1189555"/>
                  <a:pt x="1144403" y="1207334"/>
                </a:cubicBezTo>
                <a:cubicBezTo>
                  <a:pt x="1139324" y="1213429"/>
                  <a:pt x="1134174" y="1219763"/>
                  <a:pt x="1127573" y="1224164"/>
                </a:cubicBezTo>
                <a:cubicBezTo>
                  <a:pt x="1122653" y="1227444"/>
                  <a:pt x="1116033" y="1227130"/>
                  <a:pt x="1110744" y="1229774"/>
                </a:cubicBezTo>
                <a:cubicBezTo>
                  <a:pt x="1104714" y="1232789"/>
                  <a:pt x="1100484" y="1239477"/>
                  <a:pt x="1093915" y="1240993"/>
                </a:cubicBezTo>
                <a:cubicBezTo>
                  <a:pt x="1075603" y="1245219"/>
                  <a:pt x="1056516" y="1244733"/>
                  <a:pt x="1037816" y="1246603"/>
                </a:cubicBezTo>
                <a:cubicBezTo>
                  <a:pt x="1032206" y="1248473"/>
                  <a:pt x="1026724" y="1250779"/>
                  <a:pt x="1020987" y="1252213"/>
                </a:cubicBezTo>
                <a:cubicBezTo>
                  <a:pt x="967015" y="1265707"/>
                  <a:pt x="960067" y="1256179"/>
                  <a:pt x="880742" y="1252213"/>
                </a:cubicBezTo>
                <a:cubicBezTo>
                  <a:pt x="869522" y="1250343"/>
                  <a:pt x="858343" y="1248212"/>
                  <a:pt x="847083" y="1246603"/>
                </a:cubicBezTo>
                <a:cubicBezTo>
                  <a:pt x="832158" y="1244471"/>
                  <a:pt x="817037" y="1243690"/>
                  <a:pt x="802204" y="1240993"/>
                </a:cubicBezTo>
                <a:cubicBezTo>
                  <a:pt x="796386" y="1239935"/>
                  <a:pt x="791112" y="1236818"/>
                  <a:pt x="785375" y="1235384"/>
                </a:cubicBezTo>
                <a:cubicBezTo>
                  <a:pt x="776125" y="1233072"/>
                  <a:pt x="766525" y="1232283"/>
                  <a:pt x="757326" y="1229774"/>
                </a:cubicBezTo>
                <a:cubicBezTo>
                  <a:pt x="745916" y="1226662"/>
                  <a:pt x="735077" y="1221666"/>
                  <a:pt x="723667" y="1218554"/>
                </a:cubicBezTo>
                <a:cubicBezTo>
                  <a:pt x="714468" y="1216045"/>
                  <a:pt x="704751" y="1215684"/>
                  <a:pt x="695618" y="1212944"/>
                </a:cubicBezTo>
                <a:cubicBezTo>
                  <a:pt x="685973" y="1210051"/>
                  <a:pt x="677284" y="1204374"/>
                  <a:pt x="667569" y="1201725"/>
                </a:cubicBezTo>
                <a:cubicBezTo>
                  <a:pt x="656595" y="1198732"/>
                  <a:pt x="645064" y="1198346"/>
                  <a:pt x="633910" y="1196115"/>
                </a:cubicBezTo>
                <a:cubicBezTo>
                  <a:pt x="626350" y="1194603"/>
                  <a:pt x="618997" y="1192178"/>
                  <a:pt x="611470" y="1190505"/>
                </a:cubicBezTo>
                <a:cubicBezTo>
                  <a:pt x="547384" y="1176263"/>
                  <a:pt x="615698" y="1192965"/>
                  <a:pt x="560982" y="1179285"/>
                </a:cubicBezTo>
                <a:cubicBezTo>
                  <a:pt x="544433" y="1168253"/>
                  <a:pt x="540822" y="1167435"/>
                  <a:pt x="527323" y="1151236"/>
                </a:cubicBezTo>
                <a:cubicBezTo>
                  <a:pt x="523007" y="1146057"/>
                  <a:pt x="521368" y="1138619"/>
                  <a:pt x="516103" y="1134407"/>
                </a:cubicBezTo>
                <a:cubicBezTo>
                  <a:pt x="512332" y="1131390"/>
                  <a:pt x="478448" y="1123671"/>
                  <a:pt x="476835" y="1123187"/>
                </a:cubicBezTo>
                <a:cubicBezTo>
                  <a:pt x="465507" y="1119789"/>
                  <a:pt x="454157" y="1116360"/>
                  <a:pt x="443176" y="1111968"/>
                </a:cubicBezTo>
                <a:cubicBezTo>
                  <a:pt x="433826" y="1108228"/>
                  <a:pt x="424772" y="1103642"/>
                  <a:pt x="415127" y="1100748"/>
                </a:cubicBezTo>
                <a:cubicBezTo>
                  <a:pt x="405994" y="1098008"/>
                  <a:pt x="396328" y="1097451"/>
                  <a:pt x="387078" y="1095138"/>
                </a:cubicBezTo>
                <a:cubicBezTo>
                  <a:pt x="365279" y="1089688"/>
                  <a:pt x="367933" y="1086029"/>
                  <a:pt x="342199" y="1078309"/>
                </a:cubicBezTo>
                <a:cubicBezTo>
                  <a:pt x="333066" y="1075569"/>
                  <a:pt x="323500" y="1074569"/>
                  <a:pt x="314150" y="1072699"/>
                </a:cubicBezTo>
                <a:cubicBezTo>
                  <a:pt x="283404" y="1052200"/>
                  <a:pt x="303355" y="1064496"/>
                  <a:pt x="252442" y="1039040"/>
                </a:cubicBezTo>
                <a:cubicBezTo>
                  <a:pt x="244962" y="1035300"/>
                  <a:pt x="236961" y="1032459"/>
                  <a:pt x="230003" y="1027820"/>
                </a:cubicBezTo>
                <a:lnTo>
                  <a:pt x="196344" y="1005381"/>
                </a:lnTo>
                <a:cubicBezTo>
                  <a:pt x="190734" y="1001641"/>
                  <a:pt x="185911" y="996293"/>
                  <a:pt x="179515" y="994161"/>
                </a:cubicBezTo>
                <a:lnTo>
                  <a:pt x="162685" y="988552"/>
                </a:lnTo>
                <a:cubicBezTo>
                  <a:pt x="119493" y="945360"/>
                  <a:pt x="142226" y="963693"/>
                  <a:pt x="95367" y="932453"/>
                </a:cubicBezTo>
                <a:cubicBezTo>
                  <a:pt x="89757" y="928713"/>
                  <a:pt x="85079" y="922869"/>
                  <a:pt x="78538" y="921234"/>
                </a:cubicBezTo>
                <a:lnTo>
                  <a:pt x="56099" y="915624"/>
                </a:lnTo>
                <a:cubicBezTo>
                  <a:pt x="54229" y="910014"/>
                  <a:pt x="54670" y="902976"/>
                  <a:pt x="50489" y="898795"/>
                </a:cubicBezTo>
                <a:cubicBezTo>
                  <a:pt x="22506" y="870813"/>
                  <a:pt x="42362" y="921182"/>
                  <a:pt x="22440" y="876355"/>
                </a:cubicBezTo>
                <a:cubicBezTo>
                  <a:pt x="8684" y="845404"/>
                  <a:pt x="13153" y="844817"/>
                  <a:pt x="5610" y="814647"/>
                </a:cubicBezTo>
                <a:cubicBezTo>
                  <a:pt x="4176" y="808910"/>
                  <a:pt x="1870" y="803428"/>
                  <a:pt x="0" y="797818"/>
                </a:cubicBezTo>
                <a:cubicBezTo>
                  <a:pt x="31988" y="755169"/>
                  <a:pt x="618" y="788125"/>
                  <a:pt x="33659" y="769769"/>
                </a:cubicBezTo>
                <a:cubicBezTo>
                  <a:pt x="45446" y="763220"/>
                  <a:pt x="54096" y="749975"/>
                  <a:pt x="67318" y="747330"/>
                </a:cubicBezTo>
                <a:cubicBezTo>
                  <a:pt x="96493" y="741495"/>
                  <a:pt x="97924" y="740895"/>
                  <a:pt x="129026" y="736110"/>
                </a:cubicBezTo>
                <a:cubicBezTo>
                  <a:pt x="142095" y="734099"/>
                  <a:pt x="155252" y="732674"/>
                  <a:pt x="168295" y="730500"/>
                </a:cubicBezTo>
                <a:cubicBezTo>
                  <a:pt x="186091" y="727534"/>
                  <a:pt x="228127" y="718036"/>
                  <a:pt x="241222" y="713671"/>
                </a:cubicBezTo>
                <a:cubicBezTo>
                  <a:pt x="252442" y="709931"/>
                  <a:pt x="263215" y="704395"/>
                  <a:pt x="274881" y="702451"/>
                </a:cubicBezTo>
                <a:lnTo>
                  <a:pt x="308540" y="696841"/>
                </a:lnTo>
                <a:cubicBezTo>
                  <a:pt x="314150" y="693101"/>
                  <a:pt x="319057" y="687989"/>
                  <a:pt x="325370" y="685622"/>
                </a:cubicBezTo>
                <a:cubicBezTo>
                  <a:pt x="334298" y="682274"/>
                  <a:pt x="344220" y="682521"/>
                  <a:pt x="353419" y="680012"/>
                </a:cubicBezTo>
                <a:cubicBezTo>
                  <a:pt x="364829" y="676900"/>
                  <a:pt x="375858" y="672532"/>
                  <a:pt x="387078" y="668792"/>
                </a:cubicBezTo>
                <a:cubicBezTo>
                  <a:pt x="392688" y="666922"/>
                  <a:pt x="398109" y="664342"/>
                  <a:pt x="403907" y="663182"/>
                </a:cubicBezTo>
                <a:cubicBezTo>
                  <a:pt x="422606" y="659442"/>
                  <a:pt x="441914" y="657993"/>
                  <a:pt x="460005" y="651963"/>
                </a:cubicBezTo>
                <a:cubicBezTo>
                  <a:pt x="465615" y="650093"/>
                  <a:pt x="470951" y="646941"/>
                  <a:pt x="476835" y="646353"/>
                </a:cubicBezTo>
                <a:cubicBezTo>
                  <a:pt x="508521" y="643184"/>
                  <a:pt x="540429" y="642861"/>
                  <a:pt x="572202" y="640743"/>
                </a:cubicBezTo>
                <a:cubicBezTo>
                  <a:pt x="596529" y="639121"/>
                  <a:pt x="620820" y="637003"/>
                  <a:pt x="645129" y="635133"/>
                </a:cubicBezTo>
                <a:cubicBezTo>
                  <a:pt x="650739" y="633263"/>
                  <a:pt x="656273" y="631147"/>
                  <a:pt x="661959" y="629523"/>
                </a:cubicBezTo>
                <a:cubicBezTo>
                  <a:pt x="669372" y="627405"/>
                  <a:pt x="677312" y="626951"/>
                  <a:pt x="684398" y="623914"/>
                </a:cubicBezTo>
                <a:cubicBezTo>
                  <a:pt x="690595" y="621258"/>
                  <a:pt x="695617" y="616434"/>
                  <a:pt x="701227" y="612694"/>
                </a:cubicBezTo>
                <a:cubicBezTo>
                  <a:pt x="704967" y="607084"/>
                  <a:pt x="712026" y="602594"/>
                  <a:pt x="712447" y="595865"/>
                </a:cubicBezTo>
                <a:cubicBezTo>
                  <a:pt x="713168" y="584337"/>
                  <a:pt x="718467" y="524386"/>
                  <a:pt x="695618" y="506107"/>
                </a:cubicBezTo>
                <a:cubicBezTo>
                  <a:pt x="691000" y="502413"/>
                  <a:pt x="684398" y="502368"/>
                  <a:pt x="678788" y="500498"/>
                </a:cubicBezTo>
                <a:cubicBezTo>
                  <a:pt x="673178" y="496758"/>
                  <a:pt x="666726" y="494045"/>
                  <a:pt x="661959" y="489278"/>
                </a:cubicBezTo>
                <a:cubicBezTo>
                  <a:pt x="655211" y="482530"/>
                  <a:pt x="642453" y="457344"/>
                  <a:pt x="639519" y="450009"/>
                </a:cubicBezTo>
                <a:cubicBezTo>
                  <a:pt x="635127" y="439028"/>
                  <a:pt x="639773" y="419218"/>
                  <a:pt x="628300" y="416350"/>
                </a:cubicBezTo>
                <a:lnTo>
                  <a:pt x="605861" y="410741"/>
                </a:lnTo>
                <a:cubicBezTo>
                  <a:pt x="554883" y="418022"/>
                  <a:pt x="579137" y="412168"/>
                  <a:pt x="532933" y="427570"/>
                </a:cubicBezTo>
                <a:lnTo>
                  <a:pt x="516103" y="433180"/>
                </a:lnTo>
                <a:cubicBezTo>
                  <a:pt x="504884" y="431310"/>
                  <a:pt x="493339" y="430838"/>
                  <a:pt x="482445" y="427570"/>
                </a:cubicBezTo>
                <a:cubicBezTo>
                  <a:pt x="469504" y="423688"/>
                  <a:pt x="454444" y="412643"/>
                  <a:pt x="443176" y="405131"/>
                </a:cubicBezTo>
                <a:cubicBezTo>
                  <a:pt x="411026" y="356906"/>
                  <a:pt x="449567" y="417916"/>
                  <a:pt x="426346" y="371472"/>
                </a:cubicBezTo>
                <a:cubicBezTo>
                  <a:pt x="423331" y="365442"/>
                  <a:pt x="418142" y="360672"/>
                  <a:pt x="415127" y="354642"/>
                </a:cubicBezTo>
                <a:cubicBezTo>
                  <a:pt x="408318" y="341023"/>
                  <a:pt x="407748" y="323850"/>
                  <a:pt x="403907" y="309764"/>
                </a:cubicBezTo>
                <a:cubicBezTo>
                  <a:pt x="400795" y="298354"/>
                  <a:pt x="394632" y="287771"/>
                  <a:pt x="392688" y="276105"/>
                </a:cubicBezTo>
                <a:cubicBezTo>
                  <a:pt x="390818" y="264885"/>
                  <a:pt x="389113" y="253637"/>
                  <a:pt x="387078" y="242446"/>
                </a:cubicBezTo>
                <a:cubicBezTo>
                  <a:pt x="385372" y="233065"/>
                  <a:pt x="382417" y="223885"/>
                  <a:pt x="381468" y="214397"/>
                </a:cubicBezTo>
                <a:cubicBezTo>
                  <a:pt x="380538" y="205094"/>
                  <a:pt x="362768" y="182608"/>
                  <a:pt x="370248" y="17512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en-US" dirty="0">
              <a:solidFill>
                <a:prstClr val="white"/>
              </a:solidFill>
            </a:endParaRPr>
          </a:p>
        </p:txBody>
      </p:sp>
      <p:sp>
        <p:nvSpPr>
          <p:cNvPr id="9" name="Freeform 8"/>
          <p:cNvSpPr/>
          <p:nvPr/>
        </p:nvSpPr>
        <p:spPr>
          <a:xfrm>
            <a:off x="6465381" y="5370825"/>
            <a:ext cx="1652044" cy="921199"/>
          </a:xfrm>
          <a:custGeom>
            <a:avLst/>
            <a:gdLst>
              <a:gd name="connsiteX0" fmla="*/ 105382 w 1652044"/>
              <a:gd name="connsiteY0" fmla="*/ 3400 h 921199"/>
              <a:gd name="connsiteX1" fmla="*/ 71389 w 1652044"/>
              <a:gd name="connsiteY1" fmla="*/ 6799 h 921199"/>
              <a:gd name="connsiteX2" fmla="*/ 37397 w 1652044"/>
              <a:gd name="connsiteY2" fmla="*/ 13597 h 921199"/>
              <a:gd name="connsiteX3" fmla="*/ 27199 w 1652044"/>
              <a:gd name="connsiteY3" fmla="*/ 20396 h 921199"/>
              <a:gd name="connsiteX4" fmla="*/ 17001 w 1652044"/>
              <a:gd name="connsiteY4" fmla="*/ 23795 h 921199"/>
              <a:gd name="connsiteX5" fmla="*/ 6803 w 1652044"/>
              <a:gd name="connsiteY5" fmla="*/ 33993 h 921199"/>
              <a:gd name="connsiteX6" fmla="*/ 3404 w 1652044"/>
              <a:gd name="connsiteY6" fmla="*/ 67985 h 921199"/>
              <a:gd name="connsiteX7" fmla="*/ 6803 w 1652044"/>
              <a:gd name="connsiteY7" fmla="*/ 78183 h 921199"/>
              <a:gd name="connsiteX8" fmla="*/ 17001 w 1652044"/>
              <a:gd name="connsiteY8" fmla="*/ 81582 h 921199"/>
              <a:gd name="connsiteX9" fmla="*/ 27199 w 1652044"/>
              <a:gd name="connsiteY9" fmla="*/ 101978 h 921199"/>
              <a:gd name="connsiteX10" fmla="*/ 30598 w 1652044"/>
              <a:gd name="connsiteY10" fmla="*/ 112176 h 921199"/>
              <a:gd name="connsiteX11" fmla="*/ 54393 w 1652044"/>
              <a:gd name="connsiteY11" fmla="*/ 135971 h 921199"/>
              <a:gd name="connsiteX12" fmla="*/ 95184 w 1652044"/>
              <a:gd name="connsiteY12" fmla="*/ 139370 h 921199"/>
              <a:gd name="connsiteX13" fmla="*/ 105382 w 1652044"/>
              <a:gd name="connsiteY13" fmla="*/ 142769 h 921199"/>
              <a:gd name="connsiteX14" fmla="*/ 115580 w 1652044"/>
              <a:gd name="connsiteY14" fmla="*/ 163165 h 921199"/>
              <a:gd name="connsiteX15" fmla="*/ 125777 w 1652044"/>
              <a:gd name="connsiteY15" fmla="*/ 173362 h 921199"/>
              <a:gd name="connsiteX16" fmla="*/ 125777 w 1652044"/>
              <a:gd name="connsiteY16" fmla="*/ 217553 h 921199"/>
              <a:gd name="connsiteX17" fmla="*/ 122378 w 1652044"/>
              <a:gd name="connsiteY17" fmla="*/ 227750 h 921199"/>
              <a:gd name="connsiteX18" fmla="*/ 112180 w 1652044"/>
              <a:gd name="connsiteY18" fmla="*/ 234549 h 921199"/>
              <a:gd name="connsiteX19" fmla="*/ 108781 w 1652044"/>
              <a:gd name="connsiteY19" fmla="*/ 244747 h 921199"/>
              <a:gd name="connsiteX20" fmla="*/ 118979 w 1652044"/>
              <a:gd name="connsiteY20" fmla="*/ 254945 h 921199"/>
              <a:gd name="connsiteX21" fmla="*/ 122378 w 1652044"/>
              <a:gd name="connsiteY21" fmla="*/ 265142 h 921199"/>
              <a:gd name="connsiteX22" fmla="*/ 118979 w 1652044"/>
              <a:gd name="connsiteY22" fmla="*/ 288937 h 921199"/>
              <a:gd name="connsiteX23" fmla="*/ 115580 w 1652044"/>
              <a:gd name="connsiteY23" fmla="*/ 302534 h 921199"/>
              <a:gd name="connsiteX24" fmla="*/ 125777 w 1652044"/>
              <a:gd name="connsiteY24" fmla="*/ 309333 h 921199"/>
              <a:gd name="connsiteX25" fmla="*/ 156371 w 1652044"/>
              <a:gd name="connsiteY25" fmla="*/ 292336 h 921199"/>
              <a:gd name="connsiteX26" fmla="*/ 156371 w 1652044"/>
              <a:gd name="connsiteY26" fmla="*/ 241347 h 921199"/>
              <a:gd name="connsiteX27" fmla="*/ 163169 w 1652044"/>
              <a:gd name="connsiteY27" fmla="*/ 231150 h 921199"/>
              <a:gd name="connsiteX28" fmla="*/ 169968 w 1652044"/>
              <a:gd name="connsiteY28" fmla="*/ 207355 h 921199"/>
              <a:gd name="connsiteX29" fmla="*/ 173367 w 1652044"/>
              <a:gd name="connsiteY29" fmla="*/ 193758 h 921199"/>
              <a:gd name="connsiteX30" fmla="*/ 183565 w 1652044"/>
              <a:gd name="connsiteY30" fmla="*/ 173362 h 921199"/>
              <a:gd name="connsiteX31" fmla="*/ 193762 w 1652044"/>
              <a:gd name="connsiteY31" fmla="*/ 169963 h 921199"/>
              <a:gd name="connsiteX32" fmla="*/ 200561 w 1652044"/>
              <a:gd name="connsiteY32" fmla="*/ 149568 h 921199"/>
              <a:gd name="connsiteX33" fmla="*/ 217557 w 1652044"/>
              <a:gd name="connsiteY33" fmla="*/ 95179 h 921199"/>
              <a:gd name="connsiteX34" fmla="*/ 227755 w 1652044"/>
              <a:gd name="connsiteY34" fmla="*/ 91780 h 921199"/>
              <a:gd name="connsiteX35" fmla="*/ 248151 w 1652044"/>
              <a:gd name="connsiteY35" fmla="*/ 95179 h 921199"/>
              <a:gd name="connsiteX36" fmla="*/ 258348 w 1652044"/>
              <a:gd name="connsiteY36" fmla="*/ 115575 h 921199"/>
              <a:gd name="connsiteX37" fmla="*/ 265147 w 1652044"/>
              <a:gd name="connsiteY37" fmla="*/ 125773 h 921199"/>
              <a:gd name="connsiteX38" fmla="*/ 271945 w 1652044"/>
              <a:gd name="connsiteY38" fmla="*/ 146168 h 921199"/>
              <a:gd name="connsiteX39" fmla="*/ 275345 w 1652044"/>
              <a:gd name="connsiteY39" fmla="*/ 159765 h 921199"/>
              <a:gd name="connsiteX40" fmla="*/ 292341 w 1652044"/>
              <a:gd name="connsiteY40" fmla="*/ 190359 h 921199"/>
              <a:gd name="connsiteX41" fmla="*/ 312736 w 1652044"/>
              <a:gd name="connsiteY41" fmla="*/ 193758 h 921199"/>
              <a:gd name="connsiteX42" fmla="*/ 322934 w 1652044"/>
              <a:gd name="connsiteY42" fmla="*/ 197157 h 921199"/>
              <a:gd name="connsiteX43" fmla="*/ 343330 w 1652044"/>
              <a:gd name="connsiteY43" fmla="*/ 214153 h 921199"/>
              <a:gd name="connsiteX44" fmla="*/ 350128 w 1652044"/>
              <a:gd name="connsiteY44" fmla="*/ 241347 h 921199"/>
              <a:gd name="connsiteX45" fmla="*/ 360326 w 1652044"/>
              <a:gd name="connsiteY45" fmla="*/ 305933 h 921199"/>
              <a:gd name="connsiteX46" fmla="*/ 370524 w 1652044"/>
              <a:gd name="connsiteY46" fmla="*/ 309333 h 921199"/>
              <a:gd name="connsiteX47" fmla="*/ 377322 w 1652044"/>
              <a:gd name="connsiteY47" fmla="*/ 299135 h 921199"/>
              <a:gd name="connsiteX48" fmla="*/ 370524 w 1652044"/>
              <a:gd name="connsiteY48" fmla="*/ 278739 h 921199"/>
              <a:gd name="connsiteX49" fmla="*/ 384121 w 1652044"/>
              <a:gd name="connsiteY49" fmla="*/ 231150 h 921199"/>
              <a:gd name="connsiteX50" fmla="*/ 390919 w 1652044"/>
              <a:gd name="connsiteY50" fmla="*/ 220952 h 921199"/>
              <a:gd name="connsiteX51" fmla="*/ 397718 w 1652044"/>
              <a:gd name="connsiteY51" fmla="*/ 200556 h 921199"/>
              <a:gd name="connsiteX52" fmla="*/ 401117 w 1652044"/>
              <a:gd name="connsiteY52" fmla="*/ 190359 h 921199"/>
              <a:gd name="connsiteX53" fmla="*/ 407916 w 1652044"/>
              <a:gd name="connsiteY53" fmla="*/ 152967 h 921199"/>
              <a:gd name="connsiteX54" fmla="*/ 411315 w 1652044"/>
              <a:gd name="connsiteY54" fmla="*/ 142769 h 921199"/>
              <a:gd name="connsiteX55" fmla="*/ 462304 w 1652044"/>
              <a:gd name="connsiteY55" fmla="*/ 146168 h 921199"/>
              <a:gd name="connsiteX56" fmla="*/ 482699 w 1652044"/>
              <a:gd name="connsiteY56" fmla="*/ 152967 h 921199"/>
              <a:gd name="connsiteX57" fmla="*/ 492897 w 1652044"/>
              <a:gd name="connsiteY57" fmla="*/ 156366 h 921199"/>
              <a:gd name="connsiteX58" fmla="*/ 499696 w 1652044"/>
              <a:gd name="connsiteY58" fmla="*/ 166564 h 921199"/>
              <a:gd name="connsiteX59" fmla="*/ 506494 w 1652044"/>
              <a:gd name="connsiteY59" fmla="*/ 186959 h 921199"/>
              <a:gd name="connsiteX60" fmla="*/ 499696 w 1652044"/>
              <a:gd name="connsiteY60" fmla="*/ 214153 h 921199"/>
              <a:gd name="connsiteX61" fmla="*/ 489498 w 1652044"/>
              <a:gd name="connsiteY61" fmla="*/ 220952 h 921199"/>
              <a:gd name="connsiteX62" fmla="*/ 472502 w 1652044"/>
              <a:gd name="connsiteY62" fmla="*/ 237948 h 921199"/>
              <a:gd name="connsiteX63" fmla="*/ 452106 w 1652044"/>
              <a:gd name="connsiteY63" fmla="*/ 244747 h 921199"/>
              <a:gd name="connsiteX64" fmla="*/ 431710 w 1652044"/>
              <a:gd name="connsiteY64" fmla="*/ 254945 h 921199"/>
              <a:gd name="connsiteX65" fmla="*/ 407916 w 1652044"/>
              <a:gd name="connsiteY65" fmla="*/ 268542 h 921199"/>
              <a:gd name="connsiteX66" fmla="*/ 407916 w 1652044"/>
              <a:gd name="connsiteY66" fmla="*/ 292336 h 921199"/>
              <a:gd name="connsiteX67" fmla="*/ 428311 w 1652044"/>
              <a:gd name="connsiteY67" fmla="*/ 299135 h 921199"/>
              <a:gd name="connsiteX68" fmla="*/ 469102 w 1652044"/>
              <a:gd name="connsiteY68" fmla="*/ 295736 h 921199"/>
              <a:gd name="connsiteX69" fmla="*/ 479300 w 1652044"/>
              <a:gd name="connsiteY69" fmla="*/ 292336 h 921199"/>
              <a:gd name="connsiteX70" fmla="*/ 503095 w 1652044"/>
              <a:gd name="connsiteY70" fmla="*/ 285538 h 921199"/>
              <a:gd name="connsiteX71" fmla="*/ 523490 w 1652044"/>
              <a:gd name="connsiteY71" fmla="*/ 265142 h 921199"/>
              <a:gd name="connsiteX72" fmla="*/ 540487 w 1652044"/>
              <a:gd name="connsiteY72" fmla="*/ 234549 h 921199"/>
              <a:gd name="connsiteX73" fmla="*/ 547285 w 1652044"/>
              <a:gd name="connsiteY73" fmla="*/ 224351 h 921199"/>
              <a:gd name="connsiteX74" fmla="*/ 554084 w 1652044"/>
              <a:gd name="connsiteY74" fmla="*/ 214153 h 921199"/>
              <a:gd name="connsiteX75" fmla="*/ 564281 w 1652044"/>
              <a:gd name="connsiteY75" fmla="*/ 132571 h 921199"/>
              <a:gd name="connsiteX76" fmla="*/ 540487 w 1652044"/>
              <a:gd name="connsiteY76" fmla="*/ 115575 h 921199"/>
              <a:gd name="connsiteX77" fmla="*/ 537087 w 1652044"/>
              <a:gd name="connsiteY77" fmla="*/ 105377 h 921199"/>
              <a:gd name="connsiteX78" fmla="*/ 557483 w 1652044"/>
              <a:gd name="connsiteY78" fmla="*/ 98579 h 921199"/>
              <a:gd name="connsiteX79" fmla="*/ 560882 w 1652044"/>
              <a:gd name="connsiteY79" fmla="*/ 112176 h 921199"/>
              <a:gd name="connsiteX80" fmla="*/ 567681 w 1652044"/>
              <a:gd name="connsiteY80" fmla="*/ 132571 h 921199"/>
              <a:gd name="connsiteX81" fmla="*/ 571080 w 1652044"/>
              <a:gd name="connsiteY81" fmla="*/ 142769 h 921199"/>
              <a:gd name="connsiteX82" fmla="*/ 581278 w 1652044"/>
              <a:gd name="connsiteY82" fmla="*/ 149568 h 921199"/>
              <a:gd name="connsiteX83" fmla="*/ 584677 w 1652044"/>
              <a:gd name="connsiteY83" fmla="*/ 159765 h 921199"/>
              <a:gd name="connsiteX84" fmla="*/ 608472 w 1652044"/>
              <a:gd name="connsiteY84" fmla="*/ 146168 h 921199"/>
              <a:gd name="connsiteX85" fmla="*/ 611871 w 1652044"/>
              <a:gd name="connsiteY85" fmla="*/ 122374 h 921199"/>
              <a:gd name="connsiteX86" fmla="*/ 625468 w 1652044"/>
              <a:gd name="connsiteY86" fmla="*/ 125773 h 921199"/>
              <a:gd name="connsiteX87" fmla="*/ 645864 w 1652044"/>
              <a:gd name="connsiteY87" fmla="*/ 132571 h 921199"/>
              <a:gd name="connsiteX88" fmla="*/ 652662 w 1652044"/>
              <a:gd name="connsiteY88" fmla="*/ 142769 h 921199"/>
              <a:gd name="connsiteX89" fmla="*/ 659461 w 1652044"/>
              <a:gd name="connsiteY89" fmla="*/ 203956 h 921199"/>
              <a:gd name="connsiteX90" fmla="*/ 666259 w 1652044"/>
              <a:gd name="connsiteY90" fmla="*/ 231150 h 921199"/>
              <a:gd name="connsiteX91" fmla="*/ 683255 w 1652044"/>
              <a:gd name="connsiteY91" fmla="*/ 271941 h 921199"/>
              <a:gd name="connsiteX92" fmla="*/ 693453 w 1652044"/>
              <a:gd name="connsiteY92" fmla="*/ 275340 h 921199"/>
              <a:gd name="connsiteX93" fmla="*/ 703651 w 1652044"/>
              <a:gd name="connsiteY93" fmla="*/ 302534 h 921199"/>
              <a:gd name="connsiteX94" fmla="*/ 710449 w 1652044"/>
              <a:gd name="connsiteY94" fmla="*/ 316131 h 921199"/>
              <a:gd name="connsiteX95" fmla="*/ 713849 w 1652044"/>
              <a:gd name="connsiteY95" fmla="*/ 326329 h 921199"/>
              <a:gd name="connsiteX96" fmla="*/ 724047 w 1652044"/>
              <a:gd name="connsiteY96" fmla="*/ 346724 h 921199"/>
              <a:gd name="connsiteX97" fmla="*/ 727446 w 1652044"/>
              <a:gd name="connsiteY97" fmla="*/ 360321 h 921199"/>
              <a:gd name="connsiteX98" fmla="*/ 744442 w 1652044"/>
              <a:gd name="connsiteY98" fmla="*/ 390915 h 921199"/>
              <a:gd name="connsiteX99" fmla="*/ 764838 w 1652044"/>
              <a:gd name="connsiteY99" fmla="*/ 397713 h 921199"/>
              <a:gd name="connsiteX100" fmla="*/ 775035 w 1652044"/>
              <a:gd name="connsiteY100" fmla="*/ 401113 h 921199"/>
              <a:gd name="connsiteX101" fmla="*/ 798830 w 1652044"/>
              <a:gd name="connsiteY101" fmla="*/ 407911 h 921199"/>
              <a:gd name="connsiteX102" fmla="*/ 802229 w 1652044"/>
              <a:gd name="connsiteY102" fmla="*/ 418109 h 921199"/>
              <a:gd name="connsiteX103" fmla="*/ 815826 w 1652044"/>
              <a:gd name="connsiteY103" fmla="*/ 428307 h 921199"/>
              <a:gd name="connsiteX104" fmla="*/ 849819 w 1652044"/>
              <a:gd name="connsiteY104" fmla="*/ 448702 h 921199"/>
              <a:gd name="connsiteX105" fmla="*/ 870215 w 1652044"/>
              <a:gd name="connsiteY105" fmla="*/ 458900 h 921199"/>
              <a:gd name="connsiteX106" fmla="*/ 873614 w 1652044"/>
              <a:gd name="connsiteY106" fmla="*/ 469098 h 921199"/>
              <a:gd name="connsiteX107" fmla="*/ 883812 w 1652044"/>
              <a:gd name="connsiteY107" fmla="*/ 472497 h 921199"/>
              <a:gd name="connsiteX108" fmla="*/ 941599 w 1652044"/>
              <a:gd name="connsiteY108" fmla="*/ 469098 h 921199"/>
              <a:gd name="connsiteX109" fmla="*/ 982390 w 1652044"/>
              <a:gd name="connsiteY109" fmla="*/ 469098 h 921199"/>
              <a:gd name="connsiteX110" fmla="*/ 985789 w 1652044"/>
              <a:gd name="connsiteY110" fmla="*/ 479295 h 921199"/>
              <a:gd name="connsiteX111" fmla="*/ 995987 w 1652044"/>
              <a:gd name="connsiteY111" fmla="*/ 482695 h 921199"/>
              <a:gd name="connsiteX112" fmla="*/ 1006185 w 1652044"/>
              <a:gd name="connsiteY112" fmla="*/ 479295 h 921199"/>
              <a:gd name="connsiteX113" fmla="*/ 1012983 w 1652044"/>
              <a:gd name="connsiteY113" fmla="*/ 458900 h 921199"/>
              <a:gd name="connsiteX114" fmla="*/ 1019782 w 1652044"/>
              <a:gd name="connsiteY114" fmla="*/ 448702 h 921199"/>
              <a:gd name="connsiteX115" fmla="*/ 1033379 w 1652044"/>
              <a:gd name="connsiteY115" fmla="*/ 418109 h 921199"/>
              <a:gd name="connsiteX116" fmla="*/ 1043577 w 1652044"/>
              <a:gd name="connsiteY116" fmla="*/ 407911 h 921199"/>
              <a:gd name="connsiteX117" fmla="*/ 1091166 w 1652044"/>
              <a:gd name="connsiteY117" fmla="*/ 397713 h 921199"/>
              <a:gd name="connsiteX118" fmla="*/ 1121760 w 1652044"/>
              <a:gd name="connsiteY118" fmla="*/ 401113 h 921199"/>
              <a:gd name="connsiteX119" fmla="*/ 1142155 w 1652044"/>
              <a:gd name="connsiteY119" fmla="*/ 421508 h 921199"/>
              <a:gd name="connsiteX120" fmla="*/ 1165950 w 1652044"/>
              <a:gd name="connsiteY120" fmla="*/ 441904 h 921199"/>
              <a:gd name="connsiteX121" fmla="*/ 1179547 w 1652044"/>
              <a:gd name="connsiteY121" fmla="*/ 435105 h 921199"/>
              <a:gd name="connsiteX122" fmla="*/ 1189745 w 1652044"/>
              <a:gd name="connsiteY122" fmla="*/ 424907 h 921199"/>
              <a:gd name="connsiteX123" fmla="*/ 1199942 w 1652044"/>
              <a:gd name="connsiteY123" fmla="*/ 418109 h 921199"/>
              <a:gd name="connsiteX124" fmla="*/ 1206741 w 1652044"/>
              <a:gd name="connsiteY124" fmla="*/ 428307 h 921199"/>
              <a:gd name="connsiteX125" fmla="*/ 1196543 w 1652044"/>
              <a:gd name="connsiteY125" fmla="*/ 462299 h 921199"/>
              <a:gd name="connsiteX126" fmla="*/ 1193144 w 1652044"/>
              <a:gd name="connsiteY126" fmla="*/ 509889 h 921199"/>
              <a:gd name="connsiteX127" fmla="*/ 1172748 w 1652044"/>
              <a:gd name="connsiteY127" fmla="*/ 516687 h 921199"/>
              <a:gd name="connsiteX128" fmla="*/ 1162551 w 1652044"/>
              <a:gd name="connsiteY128" fmla="*/ 520087 h 921199"/>
              <a:gd name="connsiteX129" fmla="*/ 1159151 w 1652044"/>
              <a:gd name="connsiteY129" fmla="*/ 530284 h 921199"/>
              <a:gd name="connsiteX130" fmla="*/ 1138756 w 1652044"/>
              <a:gd name="connsiteY130" fmla="*/ 537083 h 921199"/>
              <a:gd name="connsiteX131" fmla="*/ 1128558 w 1652044"/>
              <a:gd name="connsiteY131" fmla="*/ 543881 h 921199"/>
              <a:gd name="connsiteX132" fmla="*/ 1135357 w 1652044"/>
              <a:gd name="connsiteY132" fmla="*/ 577874 h 921199"/>
              <a:gd name="connsiteX133" fmla="*/ 1148954 w 1652044"/>
              <a:gd name="connsiteY133" fmla="*/ 598269 h 921199"/>
              <a:gd name="connsiteX134" fmla="*/ 1162551 w 1652044"/>
              <a:gd name="connsiteY134" fmla="*/ 649258 h 921199"/>
              <a:gd name="connsiteX135" fmla="*/ 1165950 w 1652044"/>
              <a:gd name="connsiteY135" fmla="*/ 662855 h 921199"/>
              <a:gd name="connsiteX136" fmla="*/ 1176148 w 1652044"/>
              <a:gd name="connsiteY136" fmla="*/ 666255 h 921199"/>
              <a:gd name="connsiteX137" fmla="*/ 1199942 w 1652044"/>
              <a:gd name="connsiteY137" fmla="*/ 676452 h 921199"/>
              <a:gd name="connsiteX138" fmla="*/ 1213539 w 1652044"/>
              <a:gd name="connsiteY138" fmla="*/ 686650 h 921199"/>
              <a:gd name="connsiteX139" fmla="*/ 1223737 w 1652044"/>
              <a:gd name="connsiteY139" fmla="*/ 690049 h 921199"/>
              <a:gd name="connsiteX140" fmla="*/ 1233935 w 1652044"/>
              <a:gd name="connsiteY140" fmla="*/ 696848 h 921199"/>
              <a:gd name="connsiteX141" fmla="*/ 1237334 w 1652044"/>
              <a:gd name="connsiteY141" fmla="*/ 707046 h 921199"/>
              <a:gd name="connsiteX142" fmla="*/ 1261129 w 1652044"/>
              <a:gd name="connsiteY142" fmla="*/ 724042 h 921199"/>
              <a:gd name="connsiteX143" fmla="*/ 1271327 w 1652044"/>
              <a:gd name="connsiteY143" fmla="*/ 730840 h 921199"/>
              <a:gd name="connsiteX144" fmla="*/ 1295122 w 1652044"/>
              <a:gd name="connsiteY144" fmla="*/ 734240 h 921199"/>
              <a:gd name="connsiteX145" fmla="*/ 1305319 w 1652044"/>
              <a:gd name="connsiteY145" fmla="*/ 737639 h 921199"/>
              <a:gd name="connsiteX146" fmla="*/ 1318916 w 1652044"/>
              <a:gd name="connsiteY146" fmla="*/ 741038 h 921199"/>
              <a:gd name="connsiteX147" fmla="*/ 1322316 w 1652044"/>
              <a:gd name="connsiteY147" fmla="*/ 751236 h 921199"/>
              <a:gd name="connsiteX148" fmla="*/ 1332513 w 1652044"/>
              <a:gd name="connsiteY148" fmla="*/ 775031 h 921199"/>
              <a:gd name="connsiteX149" fmla="*/ 1325715 w 1652044"/>
              <a:gd name="connsiteY149" fmla="*/ 802225 h 921199"/>
              <a:gd name="connsiteX150" fmla="*/ 1318916 w 1652044"/>
              <a:gd name="connsiteY150" fmla="*/ 822620 h 921199"/>
              <a:gd name="connsiteX151" fmla="*/ 1315517 w 1652044"/>
              <a:gd name="connsiteY151" fmla="*/ 832818 h 921199"/>
              <a:gd name="connsiteX152" fmla="*/ 1308719 w 1652044"/>
              <a:gd name="connsiteY152" fmla="*/ 843016 h 921199"/>
              <a:gd name="connsiteX153" fmla="*/ 1305319 w 1652044"/>
              <a:gd name="connsiteY153" fmla="*/ 856613 h 921199"/>
              <a:gd name="connsiteX154" fmla="*/ 1308719 w 1652044"/>
              <a:gd name="connsiteY154" fmla="*/ 897404 h 921199"/>
              <a:gd name="connsiteX155" fmla="*/ 1312118 w 1652044"/>
              <a:gd name="connsiteY155" fmla="*/ 907602 h 921199"/>
              <a:gd name="connsiteX156" fmla="*/ 1332513 w 1652044"/>
              <a:gd name="connsiteY156" fmla="*/ 914400 h 921199"/>
              <a:gd name="connsiteX157" fmla="*/ 1417495 w 1652044"/>
              <a:gd name="connsiteY157" fmla="*/ 921199 h 921199"/>
              <a:gd name="connsiteX158" fmla="*/ 1461685 w 1652044"/>
              <a:gd name="connsiteY158" fmla="*/ 917800 h 921199"/>
              <a:gd name="connsiteX159" fmla="*/ 1482081 w 1652044"/>
              <a:gd name="connsiteY159" fmla="*/ 911001 h 921199"/>
              <a:gd name="connsiteX160" fmla="*/ 1495678 w 1652044"/>
              <a:gd name="connsiteY160" fmla="*/ 907602 h 921199"/>
              <a:gd name="connsiteX161" fmla="*/ 1505876 w 1652044"/>
              <a:gd name="connsiteY161" fmla="*/ 900803 h 921199"/>
              <a:gd name="connsiteX162" fmla="*/ 1516073 w 1652044"/>
              <a:gd name="connsiteY162" fmla="*/ 897404 h 921199"/>
              <a:gd name="connsiteX163" fmla="*/ 1526271 w 1652044"/>
              <a:gd name="connsiteY163" fmla="*/ 887206 h 921199"/>
              <a:gd name="connsiteX164" fmla="*/ 1539868 w 1652044"/>
              <a:gd name="connsiteY164" fmla="*/ 866811 h 921199"/>
              <a:gd name="connsiteX165" fmla="*/ 1553465 w 1652044"/>
              <a:gd name="connsiteY165" fmla="*/ 846415 h 921199"/>
              <a:gd name="connsiteX166" fmla="*/ 1560264 w 1652044"/>
              <a:gd name="connsiteY166" fmla="*/ 836217 h 921199"/>
              <a:gd name="connsiteX167" fmla="*/ 1580659 w 1652044"/>
              <a:gd name="connsiteY167" fmla="*/ 826020 h 921199"/>
              <a:gd name="connsiteX168" fmla="*/ 1601055 w 1652044"/>
              <a:gd name="connsiteY168" fmla="*/ 812423 h 921199"/>
              <a:gd name="connsiteX169" fmla="*/ 1604454 w 1652044"/>
              <a:gd name="connsiteY169" fmla="*/ 768232 h 921199"/>
              <a:gd name="connsiteX170" fmla="*/ 1611252 w 1652044"/>
              <a:gd name="connsiteY170" fmla="*/ 758034 h 921199"/>
              <a:gd name="connsiteX171" fmla="*/ 1614652 w 1652044"/>
              <a:gd name="connsiteY171" fmla="*/ 747837 h 921199"/>
              <a:gd name="connsiteX172" fmla="*/ 1621450 w 1652044"/>
              <a:gd name="connsiteY172" fmla="*/ 737639 h 921199"/>
              <a:gd name="connsiteX173" fmla="*/ 1631648 w 1652044"/>
              <a:gd name="connsiteY173" fmla="*/ 717243 h 921199"/>
              <a:gd name="connsiteX174" fmla="*/ 1641846 w 1652044"/>
              <a:gd name="connsiteY174" fmla="*/ 696848 h 921199"/>
              <a:gd name="connsiteX175" fmla="*/ 1652044 w 1652044"/>
              <a:gd name="connsiteY175" fmla="*/ 662855 h 921199"/>
              <a:gd name="connsiteX176" fmla="*/ 1641846 w 1652044"/>
              <a:gd name="connsiteY176" fmla="*/ 598269 h 921199"/>
              <a:gd name="connsiteX177" fmla="*/ 1631648 w 1652044"/>
              <a:gd name="connsiteY177" fmla="*/ 588072 h 921199"/>
              <a:gd name="connsiteX178" fmla="*/ 1621450 w 1652044"/>
              <a:gd name="connsiteY178" fmla="*/ 584672 h 921199"/>
              <a:gd name="connsiteX179" fmla="*/ 1604454 w 1652044"/>
              <a:gd name="connsiteY179" fmla="*/ 571075 h 921199"/>
              <a:gd name="connsiteX180" fmla="*/ 1594256 w 1652044"/>
              <a:gd name="connsiteY180" fmla="*/ 557478 h 921199"/>
              <a:gd name="connsiteX181" fmla="*/ 1580659 w 1652044"/>
              <a:gd name="connsiteY181" fmla="*/ 537083 h 921199"/>
              <a:gd name="connsiteX182" fmla="*/ 1573861 w 1652044"/>
              <a:gd name="connsiteY182" fmla="*/ 526885 h 921199"/>
              <a:gd name="connsiteX183" fmla="*/ 1560264 w 1652044"/>
              <a:gd name="connsiteY183" fmla="*/ 520087 h 921199"/>
              <a:gd name="connsiteX184" fmla="*/ 1539868 w 1652044"/>
              <a:gd name="connsiteY184" fmla="*/ 516687 h 921199"/>
              <a:gd name="connsiteX185" fmla="*/ 1526271 w 1652044"/>
              <a:gd name="connsiteY185" fmla="*/ 513288 h 921199"/>
              <a:gd name="connsiteX186" fmla="*/ 1505876 w 1652044"/>
              <a:gd name="connsiteY186" fmla="*/ 506489 h 921199"/>
              <a:gd name="connsiteX187" fmla="*/ 1468484 w 1652044"/>
              <a:gd name="connsiteY187" fmla="*/ 489493 h 921199"/>
              <a:gd name="connsiteX188" fmla="*/ 1458286 w 1652044"/>
              <a:gd name="connsiteY188" fmla="*/ 479295 h 921199"/>
              <a:gd name="connsiteX189" fmla="*/ 1437890 w 1652044"/>
              <a:gd name="connsiteY189" fmla="*/ 465698 h 921199"/>
              <a:gd name="connsiteX190" fmla="*/ 1424293 w 1652044"/>
              <a:gd name="connsiteY190" fmla="*/ 445303 h 921199"/>
              <a:gd name="connsiteX191" fmla="*/ 1410696 w 1652044"/>
              <a:gd name="connsiteY191" fmla="*/ 414710 h 921199"/>
              <a:gd name="connsiteX192" fmla="*/ 1390301 w 1652044"/>
              <a:gd name="connsiteY192" fmla="*/ 373918 h 921199"/>
              <a:gd name="connsiteX193" fmla="*/ 1383502 w 1652044"/>
              <a:gd name="connsiteY193" fmla="*/ 363721 h 921199"/>
              <a:gd name="connsiteX194" fmla="*/ 1363107 w 1652044"/>
              <a:gd name="connsiteY194" fmla="*/ 346724 h 921199"/>
              <a:gd name="connsiteX195" fmla="*/ 1342711 w 1652044"/>
              <a:gd name="connsiteY195" fmla="*/ 333127 h 921199"/>
              <a:gd name="connsiteX196" fmla="*/ 1332513 w 1652044"/>
              <a:gd name="connsiteY196" fmla="*/ 322930 h 921199"/>
              <a:gd name="connsiteX197" fmla="*/ 1308719 w 1652044"/>
              <a:gd name="connsiteY197" fmla="*/ 316131 h 921199"/>
              <a:gd name="connsiteX198" fmla="*/ 1295122 w 1652044"/>
              <a:gd name="connsiteY198" fmla="*/ 309333 h 921199"/>
              <a:gd name="connsiteX199" fmla="*/ 1261129 w 1652044"/>
              <a:gd name="connsiteY199" fmla="*/ 299135 h 921199"/>
              <a:gd name="connsiteX200" fmla="*/ 1247532 w 1652044"/>
              <a:gd name="connsiteY200" fmla="*/ 292336 h 921199"/>
              <a:gd name="connsiteX201" fmla="*/ 1230536 w 1652044"/>
              <a:gd name="connsiteY201" fmla="*/ 288937 h 921199"/>
              <a:gd name="connsiteX202" fmla="*/ 1220338 w 1652044"/>
              <a:gd name="connsiteY202" fmla="*/ 285538 h 921199"/>
              <a:gd name="connsiteX203" fmla="*/ 1186345 w 1652044"/>
              <a:gd name="connsiteY203" fmla="*/ 292336 h 921199"/>
              <a:gd name="connsiteX204" fmla="*/ 1128558 w 1652044"/>
              <a:gd name="connsiteY204" fmla="*/ 288937 h 921199"/>
              <a:gd name="connsiteX205" fmla="*/ 1108162 w 1652044"/>
              <a:gd name="connsiteY205" fmla="*/ 285538 h 921199"/>
              <a:gd name="connsiteX206" fmla="*/ 1084368 w 1652044"/>
              <a:gd name="connsiteY206" fmla="*/ 278739 h 921199"/>
              <a:gd name="connsiteX207" fmla="*/ 1067371 w 1652044"/>
              <a:gd name="connsiteY207" fmla="*/ 275340 h 921199"/>
              <a:gd name="connsiteX208" fmla="*/ 1036778 w 1652044"/>
              <a:gd name="connsiteY208" fmla="*/ 265142 h 921199"/>
              <a:gd name="connsiteX209" fmla="*/ 1026580 w 1652044"/>
              <a:gd name="connsiteY209" fmla="*/ 261743 h 921199"/>
              <a:gd name="connsiteX210" fmla="*/ 1006185 w 1652044"/>
              <a:gd name="connsiteY210" fmla="*/ 251545 h 921199"/>
              <a:gd name="connsiteX211" fmla="*/ 995987 w 1652044"/>
              <a:gd name="connsiteY211" fmla="*/ 244747 h 921199"/>
              <a:gd name="connsiteX212" fmla="*/ 985789 w 1652044"/>
              <a:gd name="connsiteY212" fmla="*/ 234549 h 921199"/>
              <a:gd name="connsiteX213" fmla="*/ 948397 w 1652044"/>
              <a:gd name="connsiteY213" fmla="*/ 224351 h 921199"/>
              <a:gd name="connsiteX214" fmla="*/ 931401 w 1652044"/>
              <a:gd name="connsiteY214" fmla="*/ 217553 h 921199"/>
              <a:gd name="connsiteX215" fmla="*/ 917804 w 1652044"/>
              <a:gd name="connsiteY215" fmla="*/ 214153 h 921199"/>
              <a:gd name="connsiteX216" fmla="*/ 907606 w 1652044"/>
              <a:gd name="connsiteY216" fmla="*/ 210754 h 921199"/>
              <a:gd name="connsiteX217" fmla="*/ 887211 w 1652044"/>
              <a:gd name="connsiteY217" fmla="*/ 193758 h 921199"/>
              <a:gd name="connsiteX218" fmla="*/ 866815 w 1652044"/>
              <a:gd name="connsiteY218" fmla="*/ 180161 h 921199"/>
              <a:gd name="connsiteX219" fmla="*/ 860017 w 1652044"/>
              <a:gd name="connsiteY219" fmla="*/ 169963 h 921199"/>
              <a:gd name="connsiteX220" fmla="*/ 839621 w 1652044"/>
              <a:gd name="connsiteY220" fmla="*/ 159765 h 921199"/>
              <a:gd name="connsiteX221" fmla="*/ 819226 w 1652044"/>
              <a:gd name="connsiteY221" fmla="*/ 149568 h 921199"/>
              <a:gd name="connsiteX222" fmla="*/ 809028 w 1652044"/>
              <a:gd name="connsiteY222" fmla="*/ 139370 h 921199"/>
              <a:gd name="connsiteX223" fmla="*/ 798830 w 1652044"/>
              <a:gd name="connsiteY223" fmla="*/ 135971 h 921199"/>
              <a:gd name="connsiteX224" fmla="*/ 792032 w 1652044"/>
              <a:gd name="connsiteY224" fmla="*/ 125773 h 921199"/>
              <a:gd name="connsiteX225" fmla="*/ 768237 w 1652044"/>
              <a:gd name="connsiteY225" fmla="*/ 115575 h 921199"/>
              <a:gd name="connsiteX226" fmla="*/ 747841 w 1652044"/>
              <a:gd name="connsiteY226" fmla="*/ 98579 h 921199"/>
              <a:gd name="connsiteX227" fmla="*/ 737644 w 1652044"/>
              <a:gd name="connsiteY227" fmla="*/ 95179 h 921199"/>
              <a:gd name="connsiteX228" fmla="*/ 717248 w 1652044"/>
              <a:gd name="connsiteY228" fmla="*/ 84982 h 921199"/>
              <a:gd name="connsiteX229" fmla="*/ 707050 w 1652044"/>
              <a:gd name="connsiteY229" fmla="*/ 78183 h 921199"/>
              <a:gd name="connsiteX230" fmla="*/ 696852 w 1652044"/>
              <a:gd name="connsiteY230" fmla="*/ 74784 h 921199"/>
              <a:gd name="connsiteX231" fmla="*/ 676457 w 1652044"/>
              <a:gd name="connsiteY231" fmla="*/ 61187 h 921199"/>
              <a:gd name="connsiteX232" fmla="*/ 666259 w 1652044"/>
              <a:gd name="connsiteY232" fmla="*/ 54388 h 921199"/>
              <a:gd name="connsiteX233" fmla="*/ 656061 w 1652044"/>
              <a:gd name="connsiteY233" fmla="*/ 50989 h 921199"/>
              <a:gd name="connsiteX234" fmla="*/ 645864 w 1652044"/>
              <a:gd name="connsiteY234" fmla="*/ 40791 h 921199"/>
              <a:gd name="connsiteX235" fmla="*/ 632267 w 1652044"/>
              <a:gd name="connsiteY235" fmla="*/ 20396 h 921199"/>
              <a:gd name="connsiteX236" fmla="*/ 622069 w 1652044"/>
              <a:gd name="connsiteY236" fmla="*/ 16997 h 921199"/>
              <a:gd name="connsiteX237" fmla="*/ 601673 w 1652044"/>
              <a:gd name="connsiteY237" fmla="*/ 20396 h 921199"/>
              <a:gd name="connsiteX238" fmla="*/ 594875 w 1652044"/>
              <a:gd name="connsiteY238" fmla="*/ 30594 h 921199"/>
              <a:gd name="connsiteX239" fmla="*/ 581278 w 1652044"/>
              <a:gd name="connsiteY239" fmla="*/ 50989 h 921199"/>
              <a:gd name="connsiteX240" fmla="*/ 560882 w 1652044"/>
              <a:gd name="connsiteY240" fmla="*/ 54388 h 921199"/>
              <a:gd name="connsiteX241" fmla="*/ 499696 w 1652044"/>
              <a:gd name="connsiteY241" fmla="*/ 50989 h 921199"/>
              <a:gd name="connsiteX242" fmla="*/ 475901 w 1652044"/>
              <a:gd name="connsiteY242" fmla="*/ 44191 h 921199"/>
              <a:gd name="connsiteX243" fmla="*/ 452106 w 1652044"/>
              <a:gd name="connsiteY243" fmla="*/ 33993 h 921199"/>
              <a:gd name="connsiteX244" fmla="*/ 363725 w 1652044"/>
              <a:gd name="connsiteY244" fmla="*/ 23795 h 921199"/>
              <a:gd name="connsiteX245" fmla="*/ 326333 w 1652044"/>
              <a:gd name="connsiteY245" fmla="*/ 27194 h 921199"/>
              <a:gd name="connsiteX246" fmla="*/ 285542 w 1652044"/>
              <a:gd name="connsiteY246" fmla="*/ 23795 h 921199"/>
              <a:gd name="connsiteX247" fmla="*/ 227755 w 1652044"/>
              <a:gd name="connsiteY247" fmla="*/ 20396 h 921199"/>
              <a:gd name="connsiteX248" fmla="*/ 193762 w 1652044"/>
              <a:gd name="connsiteY248" fmla="*/ 13597 h 921199"/>
              <a:gd name="connsiteX249" fmla="*/ 180165 w 1652044"/>
              <a:gd name="connsiteY249" fmla="*/ 10198 h 921199"/>
              <a:gd name="connsiteX250" fmla="*/ 118979 w 1652044"/>
              <a:gd name="connsiteY250" fmla="*/ 6799 h 921199"/>
              <a:gd name="connsiteX251" fmla="*/ 105382 w 1652044"/>
              <a:gd name="connsiteY251" fmla="*/ 3400 h 921199"/>
              <a:gd name="connsiteX252" fmla="*/ 95184 w 1652044"/>
              <a:gd name="connsiteY252" fmla="*/ 0 h 921199"/>
              <a:gd name="connsiteX253" fmla="*/ 105382 w 1652044"/>
              <a:gd name="connsiteY253" fmla="*/ 3400 h 921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Lst>
            <a:rect l="l" t="t" r="r" b="b"/>
            <a:pathLst>
              <a:path w="1652044" h="921199">
                <a:moveTo>
                  <a:pt x="105382" y="3400"/>
                </a:moveTo>
                <a:cubicBezTo>
                  <a:pt x="101416" y="4533"/>
                  <a:pt x="82651" y="5110"/>
                  <a:pt x="71389" y="6799"/>
                </a:cubicBezTo>
                <a:cubicBezTo>
                  <a:pt x="59962" y="8513"/>
                  <a:pt x="37397" y="13597"/>
                  <a:pt x="37397" y="13597"/>
                </a:cubicBezTo>
                <a:cubicBezTo>
                  <a:pt x="33998" y="15863"/>
                  <a:pt x="30853" y="18569"/>
                  <a:pt x="27199" y="20396"/>
                </a:cubicBezTo>
                <a:cubicBezTo>
                  <a:pt x="23994" y="21998"/>
                  <a:pt x="19982" y="21807"/>
                  <a:pt x="17001" y="23795"/>
                </a:cubicBezTo>
                <a:cubicBezTo>
                  <a:pt x="13001" y="26462"/>
                  <a:pt x="10202" y="30594"/>
                  <a:pt x="6803" y="33993"/>
                </a:cubicBezTo>
                <a:cubicBezTo>
                  <a:pt x="-866" y="57002"/>
                  <a:pt x="-2128" y="48621"/>
                  <a:pt x="3404" y="67985"/>
                </a:cubicBezTo>
                <a:cubicBezTo>
                  <a:pt x="4388" y="71430"/>
                  <a:pt x="4269" y="75649"/>
                  <a:pt x="6803" y="78183"/>
                </a:cubicBezTo>
                <a:cubicBezTo>
                  <a:pt x="9337" y="80717"/>
                  <a:pt x="13602" y="80449"/>
                  <a:pt x="17001" y="81582"/>
                </a:cubicBezTo>
                <a:cubicBezTo>
                  <a:pt x="25544" y="107215"/>
                  <a:pt x="14020" y="75619"/>
                  <a:pt x="27199" y="101978"/>
                </a:cubicBezTo>
                <a:cubicBezTo>
                  <a:pt x="28801" y="105183"/>
                  <a:pt x="28858" y="109044"/>
                  <a:pt x="30598" y="112176"/>
                </a:cubicBezTo>
                <a:cubicBezTo>
                  <a:pt x="38464" y="126335"/>
                  <a:pt x="39829" y="134029"/>
                  <a:pt x="54393" y="135971"/>
                </a:cubicBezTo>
                <a:cubicBezTo>
                  <a:pt x="67917" y="137774"/>
                  <a:pt x="81587" y="138237"/>
                  <a:pt x="95184" y="139370"/>
                </a:cubicBezTo>
                <a:cubicBezTo>
                  <a:pt x="98583" y="140503"/>
                  <a:pt x="102584" y="140531"/>
                  <a:pt x="105382" y="142769"/>
                </a:cubicBezTo>
                <a:cubicBezTo>
                  <a:pt x="116840" y="151935"/>
                  <a:pt x="108544" y="152611"/>
                  <a:pt x="115580" y="163165"/>
                </a:cubicBezTo>
                <a:cubicBezTo>
                  <a:pt x="118246" y="167165"/>
                  <a:pt x="122378" y="169963"/>
                  <a:pt x="125777" y="173362"/>
                </a:cubicBezTo>
                <a:cubicBezTo>
                  <a:pt x="132343" y="193057"/>
                  <a:pt x="130917" y="184144"/>
                  <a:pt x="125777" y="217553"/>
                </a:cubicBezTo>
                <a:cubicBezTo>
                  <a:pt x="125232" y="221094"/>
                  <a:pt x="124616" y="224952"/>
                  <a:pt x="122378" y="227750"/>
                </a:cubicBezTo>
                <a:cubicBezTo>
                  <a:pt x="119826" y="230940"/>
                  <a:pt x="115579" y="232283"/>
                  <a:pt x="112180" y="234549"/>
                </a:cubicBezTo>
                <a:cubicBezTo>
                  <a:pt x="111047" y="237948"/>
                  <a:pt x="107648" y="241348"/>
                  <a:pt x="108781" y="244747"/>
                </a:cubicBezTo>
                <a:cubicBezTo>
                  <a:pt x="110301" y="249308"/>
                  <a:pt x="116312" y="250945"/>
                  <a:pt x="118979" y="254945"/>
                </a:cubicBezTo>
                <a:cubicBezTo>
                  <a:pt x="120966" y="257926"/>
                  <a:pt x="121245" y="261743"/>
                  <a:pt x="122378" y="265142"/>
                </a:cubicBezTo>
                <a:cubicBezTo>
                  <a:pt x="121245" y="273074"/>
                  <a:pt x="120412" y="281054"/>
                  <a:pt x="118979" y="288937"/>
                </a:cubicBezTo>
                <a:cubicBezTo>
                  <a:pt x="118143" y="293533"/>
                  <a:pt x="114103" y="298102"/>
                  <a:pt x="115580" y="302534"/>
                </a:cubicBezTo>
                <a:cubicBezTo>
                  <a:pt x="116872" y="306410"/>
                  <a:pt x="122378" y="307067"/>
                  <a:pt x="125777" y="309333"/>
                </a:cubicBezTo>
                <a:cubicBezTo>
                  <a:pt x="150734" y="301014"/>
                  <a:pt x="141106" y="307601"/>
                  <a:pt x="156371" y="292336"/>
                </a:cubicBezTo>
                <a:cubicBezTo>
                  <a:pt x="153707" y="271033"/>
                  <a:pt x="150161" y="262046"/>
                  <a:pt x="156371" y="241347"/>
                </a:cubicBezTo>
                <a:cubicBezTo>
                  <a:pt x="157545" y="237434"/>
                  <a:pt x="160903" y="234549"/>
                  <a:pt x="163169" y="231150"/>
                </a:cubicBezTo>
                <a:cubicBezTo>
                  <a:pt x="173794" y="188645"/>
                  <a:pt x="160214" y="241491"/>
                  <a:pt x="169968" y="207355"/>
                </a:cubicBezTo>
                <a:cubicBezTo>
                  <a:pt x="171252" y="202863"/>
                  <a:pt x="172084" y="198250"/>
                  <a:pt x="173367" y="193758"/>
                </a:cubicBezTo>
                <a:cubicBezTo>
                  <a:pt x="175192" y="187371"/>
                  <a:pt x="178046" y="177777"/>
                  <a:pt x="183565" y="173362"/>
                </a:cubicBezTo>
                <a:cubicBezTo>
                  <a:pt x="186363" y="171124"/>
                  <a:pt x="190363" y="171096"/>
                  <a:pt x="193762" y="169963"/>
                </a:cubicBezTo>
                <a:cubicBezTo>
                  <a:pt x="196028" y="163165"/>
                  <a:pt x="199848" y="156699"/>
                  <a:pt x="200561" y="149568"/>
                </a:cubicBezTo>
                <a:cubicBezTo>
                  <a:pt x="201424" y="140941"/>
                  <a:pt x="200047" y="101015"/>
                  <a:pt x="217557" y="95179"/>
                </a:cubicBezTo>
                <a:lnTo>
                  <a:pt x="227755" y="91780"/>
                </a:lnTo>
                <a:cubicBezTo>
                  <a:pt x="234554" y="92913"/>
                  <a:pt x="241986" y="92097"/>
                  <a:pt x="248151" y="95179"/>
                </a:cubicBezTo>
                <a:cubicBezTo>
                  <a:pt x="254645" y="98426"/>
                  <a:pt x="255667" y="110213"/>
                  <a:pt x="258348" y="115575"/>
                </a:cubicBezTo>
                <a:cubicBezTo>
                  <a:pt x="260175" y="119229"/>
                  <a:pt x="262881" y="122374"/>
                  <a:pt x="265147" y="125773"/>
                </a:cubicBezTo>
                <a:cubicBezTo>
                  <a:pt x="267413" y="132571"/>
                  <a:pt x="270207" y="139216"/>
                  <a:pt x="271945" y="146168"/>
                </a:cubicBezTo>
                <a:cubicBezTo>
                  <a:pt x="273078" y="150700"/>
                  <a:pt x="274003" y="155290"/>
                  <a:pt x="275345" y="159765"/>
                </a:cubicBezTo>
                <a:cubicBezTo>
                  <a:pt x="278328" y="169708"/>
                  <a:pt x="280655" y="185165"/>
                  <a:pt x="292341" y="190359"/>
                </a:cubicBezTo>
                <a:cubicBezTo>
                  <a:pt x="298639" y="193158"/>
                  <a:pt x="306008" y="192263"/>
                  <a:pt x="312736" y="193758"/>
                </a:cubicBezTo>
                <a:cubicBezTo>
                  <a:pt x="316234" y="194535"/>
                  <a:pt x="319535" y="196024"/>
                  <a:pt x="322934" y="197157"/>
                </a:cubicBezTo>
                <a:cubicBezTo>
                  <a:pt x="330457" y="202172"/>
                  <a:pt x="338097" y="206303"/>
                  <a:pt x="343330" y="214153"/>
                </a:cubicBezTo>
                <a:cubicBezTo>
                  <a:pt x="346316" y="218632"/>
                  <a:pt x="349638" y="238897"/>
                  <a:pt x="350128" y="241347"/>
                </a:cubicBezTo>
                <a:cubicBezTo>
                  <a:pt x="350327" y="244525"/>
                  <a:pt x="344229" y="293055"/>
                  <a:pt x="360326" y="305933"/>
                </a:cubicBezTo>
                <a:cubicBezTo>
                  <a:pt x="363124" y="308171"/>
                  <a:pt x="367125" y="308200"/>
                  <a:pt x="370524" y="309333"/>
                </a:cubicBezTo>
                <a:cubicBezTo>
                  <a:pt x="372790" y="305934"/>
                  <a:pt x="377322" y="303220"/>
                  <a:pt x="377322" y="299135"/>
                </a:cubicBezTo>
                <a:cubicBezTo>
                  <a:pt x="377322" y="291969"/>
                  <a:pt x="370524" y="278739"/>
                  <a:pt x="370524" y="278739"/>
                </a:cubicBezTo>
                <a:cubicBezTo>
                  <a:pt x="371432" y="275107"/>
                  <a:pt x="380217" y="237006"/>
                  <a:pt x="384121" y="231150"/>
                </a:cubicBezTo>
                <a:cubicBezTo>
                  <a:pt x="386387" y="227751"/>
                  <a:pt x="389260" y="224685"/>
                  <a:pt x="390919" y="220952"/>
                </a:cubicBezTo>
                <a:cubicBezTo>
                  <a:pt x="393830" y="214403"/>
                  <a:pt x="395452" y="207355"/>
                  <a:pt x="397718" y="200556"/>
                </a:cubicBezTo>
                <a:lnTo>
                  <a:pt x="401117" y="190359"/>
                </a:lnTo>
                <a:cubicBezTo>
                  <a:pt x="402635" y="181250"/>
                  <a:pt x="405537" y="162483"/>
                  <a:pt x="407916" y="152967"/>
                </a:cubicBezTo>
                <a:cubicBezTo>
                  <a:pt x="408785" y="149491"/>
                  <a:pt x="410182" y="146168"/>
                  <a:pt x="411315" y="142769"/>
                </a:cubicBezTo>
                <a:cubicBezTo>
                  <a:pt x="428311" y="143902"/>
                  <a:pt x="445441" y="143759"/>
                  <a:pt x="462304" y="146168"/>
                </a:cubicBezTo>
                <a:cubicBezTo>
                  <a:pt x="469398" y="147181"/>
                  <a:pt x="475901" y="150701"/>
                  <a:pt x="482699" y="152967"/>
                </a:cubicBezTo>
                <a:lnTo>
                  <a:pt x="492897" y="156366"/>
                </a:lnTo>
                <a:cubicBezTo>
                  <a:pt x="495163" y="159765"/>
                  <a:pt x="498037" y="162831"/>
                  <a:pt x="499696" y="166564"/>
                </a:cubicBezTo>
                <a:cubicBezTo>
                  <a:pt x="502606" y="173112"/>
                  <a:pt x="506494" y="186959"/>
                  <a:pt x="506494" y="186959"/>
                </a:cubicBezTo>
                <a:cubicBezTo>
                  <a:pt x="506325" y="187805"/>
                  <a:pt x="502484" y="210669"/>
                  <a:pt x="499696" y="214153"/>
                </a:cubicBezTo>
                <a:cubicBezTo>
                  <a:pt x="497144" y="217343"/>
                  <a:pt x="492897" y="218686"/>
                  <a:pt x="489498" y="220952"/>
                </a:cubicBezTo>
                <a:cubicBezTo>
                  <a:pt x="483296" y="230255"/>
                  <a:pt x="483236" y="233177"/>
                  <a:pt x="472502" y="237948"/>
                </a:cubicBezTo>
                <a:cubicBezTo>
                  <a:pt x="465953" y="240859"/>
                  <a:pt x="458069" y="240772"/>
                  <a:pt x="452106" y="244747"/>
                </a:cubicBezTo>
                <a:cubicBezTo>
                  <a:pt x="432510" y="257810"/>
                  <a:pt x="451411" y="246501"/>
                  <a:pt x="431710" y="254945"/>
                </a:cubicBezTo>
                <a:cubicBezTo>
                  <a:pt x="419629" y="260123"/>
                  <a:pt x="418161" y="261711"/>
                  <a:pt x="407916" y="268542"/>
                </a:cubicBezTo>
                <a:cubicBezTo>
                  <a:pt x="406730" y="273285"/>
                  <a:pt x="400674" y="287163"/>
                  <a:pt x="407916" y="292336"/>
                </a:cubicBezTo>
                <a:cubicBezTo>
                  <a:pt x="413747" y="296501"/>
                  <a:pt x="428311" y="299135"/>
                  <a:pt x="428311" y="299135"/>
                </a:cubicBezTo>
                <a:cubicBezTo>
                  <a:pt x="441908" y="298002"/>
                  <a:pt x="455578" y="297539"/>
                  <a:pt x="469102" y="295736"/>
                </a:cubicBezTo>
                <a:cubicBezTo>
                  <a:pt x="472654" y="295262"/>
                  <a:pt x="475855" y="293320"/>
                  <a:pt x="479300" y="292336"/>
                </a:cubicBezTo>
                <a:cubicBezTo>
                  <a:pt x="509205" y="283791"/>
                  <a:pt x="478623" y="293694"/>
                  <a:pt x="503095" y="285538"/>
                </a:cubicBezTo>
                <a:cubicBezTo>
                  <a:pt x="509893" y="278739"/>
                  <a:pt x="520449" y="274263"/>
                  <a:pt x="523490" y="265142"/>
                </a:cubicBezTo>
                <a:cubicBezTo>
                  <a:pt x="529475" y="247193"/>
                  <a:pt x="524902" y="257927"/>
                  <a:pt x="540487" y="234549"/>
                </a:cubicBezTo>
                <a:lnTo>
                  <a:pt x="547285" y="224351"/>
                </a:lnTo>
                <a:lnTo>
                  <a:pt x="554084" y="214153"/>
                </a:lnTo>
                <a:cubicBezTo>
                  <a:pt x="567341" y="174379"/>
                  <a:pt x="560485" y="200913"/>
                  <a:pt x="564281" y="132571"/>
                </a:cubicBezTo>
                <a:cubicBezTo>
                  <a:pt x="559630" y="129470"/>
                  <a:pt x="543123" y="118738"/>
                  <a:pt x="540487" y="115575"/>
                </a:cubicBezTo>
                <a:cubicBezTo>
                  <a:pt x="538193" y="112822"/>
                  <a:pt x="538220" y="108776"/>
                  <a:pt x="537087" y="105377"/>
                </a:cubicBezTo>
                <a:cubicBezTo>
                  <a:pt x="541871" y="98202"/>
                  <a:pt x="545191" y="86286"/>
                  <a:pt x="557483" y="98579"/>
                </a:cubicBezTo>
                <a:cubicBezTo>
                  <a:pt x="560786" y="101883"/>
                  <a:pt x="559540" y="107701"/>
                  <a:pt x="560882" y="112176"/>
                </a:cubicBezTo>
                <a:cubicBezTo>
                  <a:pt x="562941" y="119040"/>
                  <a:pt x="565415" y="125773"/>
                  <a:pt x="567681" y="132571"/>
                </a:cubicBezTo>
                <a:cubicBezTo>
                  <a:pt x="568814" y="135970"/>
                  <a:pt x="568099" y="140781"/>
                  <a:pt x="571080" y="142769"/>
                </a:cubicBezTo>
                <a:lnTo>
                  <a:pt x="581278" y="149568"/>
                </a:lnTo>
                <a:cubicBezTo>
                  <a:pt x="582411" y="152967"/>
                  <a:pt x="581232" y="158781"/>
                  <a:pt x="584677" y="159765"/>
                </a:cubicBezTo>
                <a:cubicBezTo>
                  <a:pt x="605313" y="165661"/>
                  <a:pt x="604606" y="157767"/>
                  <a:pt x="608472" y="146168"/>
                </a:cubicBezTo>
                <a:cubicBezTo>
                  <a:pt x="609605" y="138237"/>
                  <a:pt x="606742" y="128529"/>
                  <a:pt x="611871" y="122374"/>
                </a:cubicBezTo>
                <a:cubicBezTo>
                  <a:pt x="614862" y="118785"/>
                  <a:pt x="620993" y="124431"/>
                  <a:pt x="625468" y="125773"/>
                </a:cubicBezTo>
                <a:cubicBezTo>
                  <a:pt x="632332" y="127832"/>
                  <a:pt x="645864" y="132571"/>
                  <a:pt x="645864" y="132571"/>
                </a:cubicBezTo>
                <a:cubicBezTo>
                  <a:pt x="648130" y="135970"/>
                  <a:pt x="650835" y="139115"/>
                  <a:pt x="652662" y="142769"/>
                </a:cubicBezTo>
                <a:cubicBezTo>
                  <a:pt x="660827" y="159101"/>
                  <a:pt x="658771" y="197057"/>
                  <a:pt x="659461" y="203956"/>
                </a:cubicBezTo>
                <a:cubicBezTo>
                  <a:pt x="660633" y="215676"/>
                  <a:pt x="662850" y="220922"/>
                  <a:pt x="666259" y="231150"/>
                </a:cubicBezTo>
                <a:cubicBezTo>
                  <a:pt x="669763" y="266194"/>
                  <a:pt x="659651" y="261825"/>
                  <a:pt x="683255" y="271941"/>
                </a:cubicBezTo>
                <a:cubicBezTo>
                  <a:pt x="686548" y="273352"/>
                  <a:pt x="690054" y="274207"/>
                  <a:pt x="693453" y="275340"/>
                </a:cubicBezTo>
                <a:cubicBezTo>
                  <a:pt x="697192" y="286558"/>
                  <a:pt x="698228" y="290332"/>
                  <a:pt x="703651" y="302534"/>
                </a:cubicBezTo>
                <a:cubicBezTo>
                  <a:pt x="705709" y="307164"/>
                  <a:pt x="708453" y="311473"/>
                  <a:pt x="710449" y="316131"/>
                </a:cubicBezTo>
                <a:cubicBezTo>
                  <a:pt x="711861" y="319425"/>
                  <a:pt x="712247" y="323124"/>
                  <a:pt x="713849" y="326329"/>
                </a:cubicBezTo>
                <a:cubicBezTo>
                  <a:pt x="723777" y="346185"/>
                  <a:pt x="718353" y="326796"/>
                  <a:pt x="724047" y="346724"/>
                </a:cubicBezTo>
                <a:cubicBezTo>
                  <a:pt x="725331" y="351216"/>
                  <a:pt x="726104" y="355846"/>
                  <a:pt x="727446" y="360321"/>
                </a:cubicBezTo>
                <a:cubicBezTo>
                  <a:pt x="731125" y="372586"/>
                  <a:pt x="732288" y="384163"/>
                  <a:pt x="744442" y="390915"/>
                </a:cubicBezTo>
                <a:cubicBezTo>
                  <a:pt x="750707" y="394395"/>
                  <a:pt x="758039" y="395447"/>
                  <a:pt x="764838" y="397713"/>
                </a:cubicBezTo>
                <a:cubicBezTo>
                  <a:pt x="768237" y="398846"/>
                  <a:pt x="771559" y="400244"/>
                  <a:pt x="775035" y="401113"/>
                </a:cubicBezTo>
                <a:cubicBezTo>
                  <a:pt x="792108" y="405381"/>
                  <a:pt x="784200" y="403035"/>
                  <a:pt x="798830" y="407911"/>
                </a:cubicBezTo>
                <a:cubicBezTo>
                  <a:pt x="799963" y="411310"/>
                  <a:pt x="799935" y="415356"/>
                  <a:pt x="802229" y="418109"/>
                </a:cubicBezTo>
                <a:cubicBezTo>
                  <a:pt x="805856" y="422461"/>
                  <a:pt x="811185" y="425058"/>
                  <a:pt x="815826" y="428307"/>
                </a:cubicBezTo>
                <a:cubicBezTo>
                  <a:pt x="852790" y="454182"/>
                  <a:pt x="821253" y="432379"/>
                  <a:pt x="849819" y="448702"/>
                </a:cubicBezTo>
                <a:cubicBezTo>
                  <a:pt x="868272" y="459246"/>
                  <a:pt x="851516" y="452668"/>
                  <a:pt x="870215" y="458900"/>
                </a:cubicBezTo>
                <a:cubicBezTo>
                  <a:pt x="871348" y="462299"/>
                  <a:pt x="871080" y="466564"/>
                  <a:pt x="873614" y="469098"/>
                </a:cubicBezTo>
                <a:cubicBezTo>
                  <a:pt x="876148" y="471632"/>
                  <a:pt x="880229" y="472497"/>
                  <a:pt x="883812" y="472497"/>
                </a:cubicBezTo>
                <a:cubicBezTo>
                  <a:pt x="903108" y="472497"/>
                  <a:pt x="922337" y="470231"/>
                  <a:pt x="941599" y="469098"/>
                </a:cubicBezTo>
                <a:cubicBezTo>
                  <a:pt x="956833" y="464019"/>
                  <a:pt x="961688" y="460817"/>
                  <a:pt x="982390" y="469098"/>
                </a:cubicBezTo>
                <a:cubicBezTo>
                  <a:pt x="985717" y="470429"/>
                  <a:pt x="983256" y="476762"/>
                  <a:pt x="985789" y="479295"/>
                </a:cubicBezTo>
                <a:cubicBezTo>
                  <a:pt x="988323" y="481829"/>
                  <a:pt x="992588" y="481562"/>
                  <a:pt x="995987" y="482695"/>
                </a:cubicBezTo>
                <a:cubicBezTo>
                  <a:pt x="999386" y="481562"/>
                  <a:pt x="1004102" y="482211"/>
                  <a:pt x="1006185" y="479295"/>
                </a:cubicBezTo>
                <a:cubicBezTo>
                  <a:pt x="1010350" y="473464"/>
                  <a:pt x="1009008" y="464862"/>
                  <a:pt x="1012983" y="458900"/>
                </a:cubicBezTo>
                <a:lnTo>
                  <a:pt x="1019782" y="448702"/>
                </a:lnTo>
                <a:cubicBezTo>
                  <a:pt x="1024723" y="433878"/>
                  <a:pt x="1024400" y="428883"/>
                  <a:pt x="1033379" y="418109"/>
                </a:cubicBezTo>
                <a:cubicBezTo>
                  <a:pt x="1036457" y="414416"/>
                  <a:pt x="1039375" y="410246"/>
                  <a:pt x="1043577" y="407911"/>
                </a:cubicBezTo>
                <a:cubicBezTo>
                  <a:pt x="1057637" y="400100"/>
                  <a:pt x="1075985" y="399611"/>
                  <a:pt x="1091166" y="397713"/>
                </a:cubicBezTo>
                <a:cubicBezTo>
                  <a:pt x="1101364" y="398846"/>
                  <a:pt x="1111806" y="398624"/>
                  <a:pt x="1121760" y="401113"/>
                </a:cubicBezTo>
                <a:cubicBezTo>
                  <a:pt x="1131658" y="403588"/>
                  <a:pt x="1136458" y="414997"/>
                  <a:pt x="1142155" y="421508"/>
                </a:cubicBezTo>
                <a:cubicBezTo>
                  <a:pt x="1153695" y="434697"/>
                  <a:pt x="1153571" y="433651"/>
                  <a:pt x="1165950" y="441904"/>
                </a:cubicBezTo>
                <a:cubicBezTo>
                  <a:pt x="1170482" y="439638"/>
                  <a:pt x="1175424" y="438050"/>
                  <a:pt x="1179547" y="435105"/>
                </a:cubicBezTo>
                <a:cubicBezTo>
                  <a:pt x="1183459" y="432311"/>
                  <a:pt x="1186052" y="427985"/>
                  <a:pt x="1189745" y="424907"/>
                </a:cubicBezTo>
                <a:cubicBezTo>
                  <a:pt x="1192883" y="422292"/>
                  <a:pt x="1196543" y="420375"/>
                  <a:pt x="1199942" y="418109"/>
                </a:cubicBezTo>
                <a:cubicBezTo>
                  <a:pt x="1202208" y="421508"/>
                  <a:pt x="1206334" y="424242"/>
                  <a:pt x="1206741" y="428307"/>
                </a:cubicBezTo>
                <a:cubicBezTo>
                  <a:pt x="1208643" y="447327"/>
                  <a:pt x="1204788" y="449932"/>
                  <a:pt x="1196543" y="462299"/>
                </a:cubicBezTo>
                <a:cubicBezTo>
                  <a:pt x="1195410" y="478162"/>
                  <a:pt x="1199519" y="495319"/>
                  <a:pt x="1193144" y="509889"/>
                </a:cubicBezTo>
                <a:cubicBezTo>
                  <a:pt x="1190272" y="516454"/>
                  <a:pt x="1179547" y="514421"/>
                  <a:pt x="1172748" y="516687"/>
                </a:cubicBezTo>
                <a:lnTo>
                  <a:pt x="1162551" y="520087"/>
                </a:lnTo>
                <a:cubicBezTo>
                  <a:pt x="1161418" y="523486"/>
                  <a:pt x="1162067" y="528201"/>
                  <a:pt x="1159151" y="530284"/>
                </a:cubicBezTo>
                <a:cubicBezTo>
                  <a:pt x="1153320" y="534449"/>
                  <a:pt x="1144719" y="533108"/>
                  <a:pt x="1138756" y="537083"/>
                </a:cubicBezTo>
                <a:lnTo>
                  <a:pt x="1128558" y="543881"/>
                </a:lnTo>
                <a:cubicBezTo>
                  <a:pt x="1130824" y="555212"/>
                  <a:pt x="1131300" y="567054"/>
                  <a:pt x="1135357" y="577874"/>
                </a:cubicBezTo>
                <a:cubicBezTo>
                  <a:pt x="1138226" y="585524"/>
                  <a:pt x="1148954" y="598269"/>
                  <a:pt x="1148954" y="598269"/>
                </a:cubicBezTo>
                <a:cubicBezTo>
                  <a:pt x="1156424" y="643091"/>
                  <a:pt x="1148105" y="627592"/>
                  <a:pt x="1162551" y="649258"/>
                </a:cubicBezTo>
                <a:cubicBezTo>
                  <a:pt x="1163684" y="653790"/>
                  <a:pt x="1163032" y="659207"/>
                  <a:pt x="1165950" y="662855"/>
                </a:cubicBezTo>
                <a:cubicBezTo>
                  <a:pt x="1168188" y="665653"/>
                  <a:pt x="1172943" y="664652"/>
                  <a:pt x="1176148" y="666255"/>
                </a:cubicBezTo>
                <a:cubicBezTo>
                  <a:pt x="1199619" y="677991"/>
                  <a:pt x="1171647" y="669379"/>
                  <a:pt x="1199942" y="676452"/>
                </a:cubicBezTo>
                <a:cubicBezTo>
                  <a:pt x="1204474" y="679851"/>
                  <a:pt x="1208620" y="683839"/>
                  <a:pt x="1213539" y="686650"/>
                </a:cubicBezTo>
                <a:cubicBezTo>
                  <a:pt x="1216650" y="688428"/>
                  <a:pt x="1220532" y="688447"/>
                  <a:pt x="1223737" y="690049"/>
                </a:cubicBezTo>
                <a:cubicBezTo>
                  <a:pt x="1227391" y="691876"/>
                  <a:pt x="1230536" y="694582"/>
                  <a:pt x="1233935" y="696848"/>
                </a:cubicBezTo>
                <a:cubicBezTo>
                  <a:pt x="1235068" y="700247"/>
                  <a:pt x="1235346" y="704065"/>
                  <a:pt x="1237334" y="707046"/>
                </a:cubicBezTo>
                <a:cubicBezTo>
                  <a:pt x="1244999" y="718543"/>
                  <a:pt x="1249680" y="717500"/>
                  <a:pt x="1261129" y="724042"/>
                </a:cubicBezTo>
                <a:cubicBezTo>
                  <a:pt x="1264676" y="726069"/>
                  <a:pt x="1267414" y="729666"/>
                  <a:pt x="1271327" y="730840"/>
                </a:cubicBezTo>
                <a:cubicBezTo>
                  <a:pt x="1279001" y="733142"/>
                  <a:pt x="1287190" y="733107"/>
                  <a:pt x="1295122" y="734240"/>
                </a:cubicBezTo>
                <a:cubicBezTo>
                  <a:pt x="1298521" y="735373"/>
                  <a:pt x="1301874" y="736655"/>
                  <a:pt x="1305319" y="737639"/>
                </a:cubicBezTo>
                <a:cubicBezTo>
                  <a:pt x="1309811" y="738922"/>
                  <a:pt x="1315268" y="738120"/>
                  <a:pt x="1318916" y="741038"/>
                </a:cubicBezTo>
                <a:cubicBezTo>
                  <a:pt x="1321714" y="743276"/>
                  <a:pt x="1321332" y="747791"/>
                  <a:pt x="1322316" y="751236"/>
                </a:cubicBezTo>
                <a:cubicBezTo>
                  <a:pt x="1327805" y="770445"/>
                  <a:pt x="1322163" y="759504"/>
                  <a:pt x="1332513" y="775031"/>
                </a:cubicBezTo>
                <a:cubicBezTo>
                  <a:pt x="1322194" y="805990"/>
                  <a:pt x="1338028" y="757078"/>
                  <a:pt x="1325715" y="802225"/>
                </a:cubicBezTo>
                <a:cubicBezTo>
                  <a:pt x="1323829" y="809139"/>
                  <a:pt x="1321182" y="815822"/>
                  <a:pt x="1318916" y="822620"/>
                </a:cubicBezTo>
                <a:cubicBezTo>
                  <a:pt x="1317783" y="826019"/>
                  <a:pt x="1317504" y="829837"/>
                  <a:pt x="1315517" y="832818"/>
                </a:cubicBezTo>
                <a:lnTo>
                  <a:pt x="1308719" y="843016"/>
                </a:lnTo>
                <a:cubicBezTo>
                  <a:pt x="1307586" y="847548"/>
                  <a:pt x="1305319" y="851941"/>
                  <a:pt x="1305319" y="856613"/>
                </a:cubicBezTo>
                <a:cubicBezTo>
                  <a:pt x="1305319" y="870257"/>
                  <a:pt x="1306916" y="883880"/>
                  <a:pt x="1308719" y="897404"/>
                </a:cubicBezTo>
                <a:cubicBezTo>
                  <a:pt x="1309193" y="900956"/>
                  <a:pt x="1309202" y="905519"/>
                  <a:pt x="1312118" y="907602"/>
                </a:cubicBezTo>
                <a:cubicBezTo>
                  <a:pt x="1317949" y="911767"/>
                  <a:pt x="1325715" y="912134"/>
                  <a:pt x="1332513" y="914400"/>
                </a:cubicBezTo>
                <a:cubicBezTo>
                  <a:pt x="1366390" y="925693"/>
                  <a:pt x="1339087" y="917635"/>
                  <a:pt x="1417495" y="921199"/>
                </a:cubicBezTo>
                <a:cubicBezTo>
                  <a:pt x="1432225" y="920066"/>
                  <a:pt x="1447092" y="920104"/>
                  <a:pt x="1461685" y="917800"/>
                </a:cubicBezTo>
                <a:cubicBezTo>
                  <a:pt x="1468764" y="916682"/>
                  <a:pt x="1475128" y="912739"/>
                  <a:pt x="1482081" y="911001"/>
                </a:cubicBezTo>
                <a:lnTo>
                  <a:pt x="1495678" y="907602"/>
                </a:lnTo>
                <a:cubicBezTo>
                  <a:pt x="1499077" y="905336"/>
                  <a:pt x="1502222" y="902630"/>
                  <a:pt x="1505876" y="900803"/>
                </a:cubicBezTo>
                <a:cubicBezTo>
                  <a:pt x="1509081" y="899201"/>
                  <a:pt x="1513092" y="899391"/>
                  <a:pt x="1516073" y="897404"/>
                </a:cubicBezTo>
                <a:cubicBezTo>
                  <a:pt x="1520073" y="894737"/>
                  <a:pt x="1522872" y="890605"/>
                  <a:pt x="1526271" y="887206"/>
                </a:cubicBezTo>
                <a:cubicBezTo>
                  <a:pt x="1532772" y="867702"/>
                  <a:pt x="1525014" y="885909"/>
                  <a:pt x="1539868" y="866811"/>
                </a:cubicBezTo>
                <a:cubicBezTo>
                  <a:pt x="1544885" y="860361"/>
                  <a:pt x="1548933" y="853214"/>
                  <a:pt x="1553465" y="846415"/>
                </a:cubicBezTo>
                <a:cubicBezTo>
                  <a:pt x="1555731" y="843016"/>
                  <a:pt x="1556388" y="837509"/>
                  <a:pt x="1560264" y="836217"/>
                </a:cubicBezTo>
                <a:cubicBezTo>
                  <a:pt x="1570483" y="832811"/>
                  <a:pt x="1571874" y="833341"/>
                  <a:pt x="1580659" y="826020"/>
                </a:cubicBezTo>
                <a:cubicBezTo>
                  <a:pt x="1597635" y="811874"/>
                  <a:pt x="1583132" y="818397"/>
                  <a:pt x="1601055" y="812423"/>
                </a:cubicBezTo>
                <a:cubicBezTo>
                  <a:pt x="1602188" y="797693"/>
                  <a:pt x="1601732" y="782753"/>
                  <a:pt x="1604454" y="768232"/>
                </a:cubicBezTo>
                <a:cubicBezTo>
                  <a:pt x="1605207" y="764217"/>
                  <a:pt x="1609425" y="761688"/>
                  <a:pt x="1611252" y="758034"/>
                </a:cubicBezTo>
                <a:cubicBezTo>
                  <a:pt x="1612854" y="754829"/>
                  <a:pt x="1613050" y="751042"/>
                  <a:pt x="1614652" y="747837"/>
                </a:cubicBezTo>
                <a:cubicBezTo>
                  <a:pt x="1616479" y="744183"/>
                  <a:pt x="1619623" y="741293"/>
                  <a:pt x="1621450" y="737639"/>
                </a:cubicBezTo>
                <a:cubicBezTo>
                  <a:pt x="1635518" y="709499"/>
                  <a:pt x="1612169" y="746460"/>
                  <a:pt x="1631648" y="717243"/>
                </a:cubicBezTo>
                <a:cubicBezTo>
                  <a:pt x="1644046" y="680048"/>
                  <a:pt x="1624271" y="736393"/>
                  <a:pt x="1641846" y="696848"/>
                </a:cubicBezTo>
                <a:cubicBezTo>
                  <a:pt x="1646572" y="686215"/>
                  <a:pt x="1649220" y="674150"/>
                  <a:pt x="1652044" y="662855"/>
                </a:cubicBezTo>
                <a:cubicBezTo>
                  <a:pt x="1650446" y="638888"/>
                  <a:pt x="1655625" y="617559"/>
                  <a:pt x="1641846" y="598269"/>
                </a:cubicBezTo>
                <a:cubicBezTo>
                  <a:pt x="1639052" y="594357"/>
                  <a:pt x="1635648" y="590738"/>
                  <a:pt x="1631648" y="588072"/>
                </a:cubicBezTo>
                <a:cubicBezTo>
                  <a:pt x="1628667" y="586084"/>
                  <a:pt x="1624849" y="585805"/>
                  <a:pt x="1621450" y="584672"/>
                </a:cubicBezTo>
                <a:cubicBezTo>
                  <a:pt x="1600632" y="553445"/>
                  <a:pt x="1629082" y="591598"/>
                  <a:pt x="1604454" y="571075"/>
                </a:cubicBezTo>
                <a:cubicBezTo>
                  <a:pt x="1600102" y="567448"/>
                  <a:pt x="1597505" y="562119"/>
                  <a:pt x="1594256" y="557478"/>
                </a:cubicBezTo>
                <a:cubicBezTo>
                  <a:pt x="1589570" y="550784"/>
                  <a:pt x="1585191" y="543881"/>
                  <a:pt x="1580659" y="537083"/>
                </a:cubicBezTo>
                <a:cubicBezTo>
                  <a:pt x="1578393" y="533684"/>
                  <a:pt x="1577515" y="528712"/>
                  <a:pt x="1573861" y="526885"/>
                </a:cubicBezTo>
                <a:cubicBezTo>
                  <a:pt x="1569329" y="524619"/>
                  <a:pt x="1565118" y="521543"/>
                  <a:pt x="1560264" y="520087"/>
                </a:cubicBezTo>
                <a:cubicBezTo>
                  <a:pt x="1553662" y="518106"/>
                  <a:pt x="1546627" y="518039"/>
                  <a:pt x="1539868" y="516687"/>
                </a:cubicBezTo>
                <a:cubicBezTo>
                  <a:pt x="1535287" y="515771"/>
                  <a:pt x="1530746" y="514630"/>
                  <a:pt x="1526271" y="513288"/>
                </a:cubicBezTo>
                <a:cubicBezTo>
                  <a:pt x="1519407" y="511229"/>
                  <a:pt x="1512286" y="509694"/>
                  <a:pt x="1505876" y="506489"/>
                </a:cubicBezTo>
                <a:cubicBezTo>
                  <a:pt x="1475476" y="491290"/>
                  <a:pt x="1488296" y="496097"/>
                  <a:pt x="1468484" y="489493"/>
                </a:cubicBezTo>
                <a:cubicBezTo>
                  <a:pt x="1465085" y="486094"/>
                  <a:pt x="1462286" y="481962"/>
                  <a:pt x="1458286" y="479295"/>
                </a:cubicBezTo>
                <a:cubicBezTo>
                  <a:pt x="1439959" y="467077"/>
                  <a:pt x="1455409" y="488222"/>
                  <a:pt x="1437890" y="465698"/>
                </a:cubicBezTo>
                <a:cubicBezTo>
                  <a:pt x="1432874" y="459249"/>
                  <a:pt x="1424293" y="445303"/>
                  <a:pt x="1424293" y="445303"/>
                </a:cubicBezTo>
                <a:cubicBezTo>
                  <a:pt x="1416203" y="421031"/>
                  <a:pt x="1421471" y="430869"/>
                  <a:pt x="1410696" y="414710"/>
                </a:cubicBezTo>
                <a:cubicBezTo>
                  <a:pt x="1401315" y="386565"/>
                  <a:pt x="1407872" y="400274"/>
                  <a:pt x="1390301" y="373918"/>
                </a:cubicBezTo>
                <a:cubicBezTo>
                  <a:pt x="1388035" y="370519"/>
                  <a:pt x="1386901" y="365987"/>
                  <a:pt x="1383502" y="363721"/>
                </a:cubicBezTo>
                <a:cubicBezTo>
                  <a:pt x="1347040" y="339410"/>
                  <a:pt x="1402394" y="377280"/>
                  <a:pt x="1363107" y="346724"/>
                </a:cubicBezTo>
                <a:cubicBezTo>
                  <a:pt x="1356657" y="341708"/>
                  <a:pt x="1348489" y="338904"/>
                  <a:pt x="1342711" y="333127"/>
                </a:cubicBezTo>
                <a:cubicBezTo>
                  <a:pt x="1339312" y="329728"/>
                  <a:pt x="1336513" y="325597"/>
                  <a:pt x="1332513" y="322930"/>
                </a:cubicBezTo>
                <a:cubicBezTo>
                  <a:pt x="1328986" y="320578"/>
                  <a:pt x="1311317" y="317105"/>
                  <a:pt x="1308719" y="316131"/>
                </a:cubicBezTo>
                <a:cubicBezTo>
                  <a:pt x="1303974" y="314352"/>
                  <a:pt x="1299867" y="311112"/>
                  <a:pt x="1295122" y="309333"/>
                </a:cubicBezTo>
                <a:cubicBezTo>
                  <a:pt x="1275621" y="302020"/>
                  <a:pt x="1284349" y="310746"/>
                  <a:pt x="1261129" y="299135"/>
                </a:cubicBezTo>
                <a:cubicBezTo>
                  <a:pt x="1256597" y="296869"/>
                  <a:pt x="1252339" y="293938"/>
                  <a:pt x="1247532" y="292336"/>
                </a:cubicBezTo>
                <a:cubicBezTo>
                  <a:pt x="1242051" y="290509"/>
                  <a:pt x="1236141" y="290338"/>
                  <a:pt x="1230536" y="288937"/>
                </a:cubicBezTo>
                <a:cubicBezTo>
                  <a:pt x="1227060" y="288068"/>
                  <a:pt x="1223737" y="286671"/>
                  <a:pt x="1220338" y="285538"/>
                </a:cubicBezTo>
                <a:cubicBezTo>
                  <a:pt x="1211353" y="287784"/>
                  <a:pt x="1194680" y="292336"/>
                  <a:pt x="1186345" y="292336"/>
                </a:cubicBezTo>
                <a:cubicBezTo>
                  <a:pt x="1167049" y="292336"/>
                  <a:pt x="1147820" y="290070"/>
                  <a:pt x="1128558" y="288937"/>
                </a:cubicBezTo>
                <a:cubicBezTo>
                  <a:pt x="1121759" y="287804"/>
                  <a:pt x="1114921" y="286890"/>
                  <a:pt x="1108162" y="285538"/>
                </a:cubicBezTo>
                <a:cubicBezTo>
                  <a:pt x="1076351" y="279176"/>
                  <a:pt x="1110300" y="285222"/>
                  <a:pt x="1084368" y="278739"/>
                </a:cubicBezTo>
                <a:cubicBezTo>
                  <a:pt x="1078763" y="277338"/>
                  <a:pt x="1072945" y="276860"/>
                  <a:pt x="1067371" y="275340"/>
                </a:cubicBezTo>
                <a:cubicBezTo>
                  <a:pt x="1067331" y="275329"/>
                  <a:pt x="1041896" y="266848"/>
                  <a:pt x="1036778" y="265142"/>
                </a:cubicBezTo>
                <a:lnTo>
                  <a:pt x="1026580" y="261743"/>
                </a:lnTo>
                <a:cubicBezTo>
                  <a:pt x="997364" y="242265"/>
                  <a:pt x="1034326" y="265616"/>
                  <a:pt x="1006185" y="251545"/>
                </a:cubicBezTo>
                <a:cubicBezTo>
                  <a:pt x="1002531" y="249718"/>
                  <a:pt x="999126" y="247362"/>
                  <a:pt x="995987" y="244747"/>
                </a:cubicBezTo>
                <a:cubicBezTo>
                  <a:pt x="992294" y="241669"/>
                  <a:pt x="989991" y="236884"/>
                  <a:pt x="985789" y="234549"/>
                </a:cubicBezTo>
                <a:cubicBezTo>
                  <a:pt x="976083" y="229156"/>
                  <a:pt x="959384" y="226548"/>
                  <a:pt x="948397" y="224351"/>
                </a:cubicBezTo>
                <a:cubicBezTo>
                  <a:pt x="942732" y="222085"/>
                  <a:pt x="937190" y="219483"/>
                  <a:pt x="931401" y="217553"/>
                </a:cubicBezTo>
                <a:cubicBezTo>
                  <a:pt x="926969" y="216076"/>
                  <a:pt x="922296" y="215437"/>
                  <a:pt x="917804" y="214153"/>
                </a:cubicBezTo>
                <a:cubicBezTo>
                  <a:pt x="914359" y="213169"/>
                  <a:pt x="911005" y="211887"/>
                  <a:pt x="907606" y="210754"/>
                </a:cubicBezTo>
                <a:cubicBezTo>
                  <a:pt x="871165" y="186460"/>
                  <a:pt x="926475" y="224296"/>
                  <a:pt x="887211" y="193758"/>
                </a:cubicBezTo>
                <a:cubicBezTo>
                  <a:pt x="880761" y="188742"/>
                  <a:pt x="866815" y="180161"/>
                  <a:pt x="866815" y="180161"/>
                </a:cubicBezTo>
                <a:cubicBezTo>
                  <a:pt x="864549" y="176762"/>
                  <a:pt x="862906" y="172852"/>
                  <a:pt x="860017" y="169963"/>
                </a:cubicBezTo>
                <a:cubicBezTo>
                  <a:pt x="850279" y="160225"/>
                  <a:pt x="850676" y="165292"/>
                  <a:pt x="839621" y="159765"/>
                </a:cubicBezTo>
                <a:cubicBezTo>
                  <a:pt x="813268" y="146588"/>
                  <a:pt x="844852" y="158110"/>
                  <a:pt x="819226" y="149568"/>
                </a:cubicBezTo>
                <a:cubicBezTo>
                  <a:pt x="815827" y="146169"/>
                  <a:pt x="813028" y="142037"/>
                  <a:pt x="809028" y="139370"/>
                </a:cubicBezTo>
                <a:cubicBezTo>
                  <a:pt x="806047" y="137382"/>
                  <a:pt x="801628" y="138209"/>
                  <a:pt x="798830" y="135971"/>
                </a:cubicBezTo>
                <a:cubicBezTo>
                  <a:pt x="795640" y="133419"/>
                  <a:pt x="795170" y="128388"/>
                  <a:pt x="792032" y="125773"/>
                </a:cubicBezTo>
                <a:cubicBezTo>
                  <a:pt x="786430" y="121104"/>
                  <a:pt x="775323" y="117937"/>
                  <a:pt x="768237" y="115575"/>
                </a:cubicBezTo>
                <a:cubicBezTo>
                  <a:pt x="760717" y="108055"/>
                  <a:pt x="757309" y="103313"/>
                  <a:pt x="747841" y="98579"/>
                </a:cubicBezTo>
                <a:cubicBezTo>
                  <a:pt x="744636" y="96977"/>
                  <a:pt x="740849" y="96781"/>
                  <a:pt x="737644" y="95179"/>
                </a:cubicBezTo>
                <a:cubicBezTo>
                  <a:pt x="711297" y="82005"/>
                  <a:pt x="742871" y="93522"/>
                  <a:pt x="717248" y="84982"/>
                </a:cubicBezTo>
                <a:cubicBezTo>
                  <a:pt x="713849" y="82716"/>
                  <a:pt x="710704" y="80010"/>
                  <a:pt x="707050" y="78183"/>
                </a:cubicBezTo>
                <a:cubicBezTo>
                  <a:pt x="703845" y="76581"/>
                  <a:pt x="699984" y="76524"/>
                  <a:pt x="696852" y="74784"/>
                </a:cubicBezTo>
                <a:cubicBezTo>
                  <a:pt x="689710" y="70816"/>
                  <a:pt x="683255" y="65719"/>
                  <a:pt x="676457" y="61187"/>
                </a:cubicBezTo>
                <a:cubicBezTo>
                  <a:pt x="673058" y="58921"/>
                  <a:pt x="670135" y="55680"/>
                  <a:pt x="666259" y="54388"/>
                </a:cubicBezTo>
                <a:lnTo>
                  <a:pt x="656061" y="50989"/>
                </a:lnTo>
                <a:cubicBezTo>
                  <a:pt x="652662" y="47590"/>
                  <a:pt x="648531" y="44791"/>
                  <a:pt x="645864" y="40791"/>
                </a:cubicBezTo>
                <a:cubicBezTo>
                  <a:pt x="635887" y="25827"/>
                  <a:pt x="651781" y="33406"/>
                  <a:pt x="632267" y="20396"/>
                </a:cubicBezTo>
                <a:cubicBezTo>
                  <a:pt x="629286" y="18408"/>
                  <a:pt x="625468" y="18130"/>
                  <a:pt x="622069" y="16997"/>
                </a:cubicBezTo>
                <a:cubicBezTo>
                  <a:pt x="615270" y="18130"/>
                  <a:pt x="607838" y="17314"/>
                  <a:pt x="601673" y="20396"/>
                </a:cubicBezTo>
                <a:cubicBezTo>
                  <a:pt x="598019" y="22223"/>
                  <a:pt x="596702" y="26940"/>
                  <a:pt x="594875" y="30594"/>
                </a:cubicBezTo>
                <a:cubicBezTo>
                  <a:pt x="590183" y="39979"/>
                  <a:pt x="593705" y="45466"/>
                  <a:pt x="581278" y="50989"/>
                </a:cubicBezTo>
                <a:cubicBezTo>
                  <a:pt x="574980" y="53788"/>
                  <a:pt x="567681" y="53255"/>
                  <a:pt x="560882" y="54388"/>
                </a:cubicBezTo>
                <a:cubicBezTo>
                  <a:pt x="540487" y="53255"/>
                  <a:pt x="520039" y="52838"/>
                  <a:pt x="499696" y="50989"/>
                </a:cubicBezTo>
                <a:cubicBezTo>
                  <a:pt x="493827" y="50456"/>
                  <a:pt x="481937" y="46203"/>
                  <a:pt x="475901" y="44191"/>
                </a:cubicBezTo>
                <a:cubicBezTo>
                  <a:pt x="459721" y="33404"/>
                  <a:pt x="472062" y="39980"/>
                  <a:pt x="452106" y="33993"/>
                </a:cubicBezTo>
                <a:cubicBezTo>
                  <a:pt x="404593" y="19739"/>
                  <a:pt x="456571" y="28437"/>
                  <a:pt x="363725" y="23795"/>
                </a:cubicBezTo>
                <a:cubicBezTo>
                  <a:pt x="351261" y="24928"/>
                  <a:pt x="338848" y="27194"/>
                  <a:pt x="326333" y="27194"/>
                </a:cubicBezTo>
                <a:cubicBezTo>
                  <a:pt x="312689" y="27194"/>
                  <a:pt x="299154" y="24734"/>
                  <a:pt x="285542" y="23795"/>
                </a:cubicBezTo>
                <a:cubicBezTo>
                  <a:pt x="266292" y="22468"/>
                  <a:pt x="247017" y="21529"/>
                  <a:pt x="227755" y="20396"/>
                </a:cubicBezTo>
                <a:cubicBezTo>
                  <a:pt x="196173" y="12501"/>
                  <a:pt x="235435" y="21932"/>
                  <a:pt x="193762" y="13597"/>
                </a:cubicBezTo>
                <a:cubicBezTo>
                  <a:pt x="189181" y="12681"/>
                  <a:pt x="184818" y="10621"/>
                  <a:pt x="180165" y="10198"/>
                </a:cubicBezTo>
                <a:cubicBezTo>
                  <a:pt x="159822" y="8349"/>
                  <a:pt x="139374" y="7932"/>
                  <a:pt x="118979" y="6799"/>
                </a:cubicBezTo>
                <a:cubicBezTo>
                  <a:pt x="114447" y="5666"/>
                  <a:pt x="109874" y="4684"/>
                  <a:pt x="105382" y="3400"/>
                </a:cubicBezTo>
                <a:cubicBezTo>
                  <a:pt x="101937" y="2416"/>
                  <a:pt x="98767" y="0"/>
                  <a:pt x="95184" y="0"/>
                </a:cubicBezTo>
                <a:cubicBezTo>
                  <a:pt x="92650" y="0"/>
                  <a:pt x="109348" y="2267"/>
                  <a:pt x="105382" y="340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en-US" dirty="0">
              <a:solidFill>
                <a:prstClr val="white"/>
              </a:solidFill>
            </a:endParaRPr>
          </a:p>
        </p:txBody>
      </p:sp>
      <p:sp>
        <p:nvSpPr>
          <p:cNvPr id="10" name="Freeform 9"/>
          <p:cNvSpPr/>
          <p:nvPr/>
        </p:nvSpPr>
        <p:spPr>
          <a:xfrm>
            <a:off x="6856300" y="3450245"/>
            <a:ext cx="1855994" cy="1857219"/>
          </a:xfrm>
          <a:custGeom>
            <a:avLst/>
            <a:gdLst>
              <a:gd name="connsiteX0" fmla="*/ 1652039 w 1855994"/>
              <a:gd name="connsiteY0" fmla="*/ 16997 h 1857219"/>
              <a:gd name="connsiteX1" fmla="*/ 1631643 w 1855994"/>
              <a:gd name="connsiteY1" fmla="*/ 13597 h 1857219"/>
              <a:gd name="connsiteX2" fmla="*/ 1580655 w 1855994"/>
              <a:gd name="connsiteY2" fmla="*/ 20396 h 1857219"/>
              <a:gd name="connsiteX3" fmla="*/ 1560259 w 1855994"/>
              <a:gd name="connsiteY3" fmla="*/ 13597 h 1857219"/>
              <a:gd name="connsiteX4" fmla="*/ 1539864 w 1855994"/>
              <a:gd name="connsiteY4" fmla="*/ 3400 h 1857219"/>
              <a:gd name="connsiteX5" fmla="*/ 1509270 w 1855994"/>
              <a:gd name="connsiteY5" fmla="*/ 0 h 1857219"/>
              <a:gd name="connsiteX6" fmla="*/ 1465080 w 1855994"/>
              <a:gd name="connsiteY6" fmla="*/ 3400 h 1857219"/>
              <a:gd name="connsiteX7" fmla="*/ 1444684 w 1855994"/>
              <a:gd name="connsiteY7" fmla="*/ 13597 h 1857219"/>
              <a:gd name="connsiteX8" fmla="*/ 1417490 w 1855994"/>
              <a:gd name="connsiteY8" fmla="*/ 23795 h 1857219"/>
              <a:gd name="connsiteX9" fmla="*/ 1400494 w 1855994"/>
              <a:gd name="connsiteY9" fmla="*/ 33993 h 1857219"/>
              <a:gd name="connsiteX10" fmla="*/ 1390296 w 1855994"/>
              <a:gd name="connsiteY10" fmla="*/ 37392 h 1857219"/>
              <a:gd name="connsiteX11" fmla="*/ 1366501 w 1855994"/>
              <a:gd name="connsiteY11" fmla="*/ 47590 h 1857219"/>
              <a:gd name="connsiteX12" fmla="*/ 1342707 w 1855994"/>
              <a:gd name="connsiteY12" fmla="*/ 61187 h 1857219"/>
              <a:gd name="connsiteX13" fmla="*/ 1329110 w 1855994"/>
              <a:gd name="connsiteY13" fmla="*/ 67985 h 1857219"/>
              <a:gd name="connsiteX14" fmla="*/ 1308714 w 1855994"/>
              <a:gd name="connsiteY14" fmla="*/ 78183 h 1857219"/>
              <a:gd name="connsiteX15" fmla="*/ 1298516 w 1855994"/>
              <a:gd name="connsiteY15" fmla="*/ 84982 h 1857219"/>
              <a:gd name="connsiteX16" fmla="*/ 1267923 w 1855994"/>
              <a:gd name="connsiteY16" fmla="*/ 101978 h 1857219"/>
              <a:gd name="connsiteX17" fmla="*/ 1247528 w 1855994"/>
              <a:gd name="connsiteY17" fmla="*/ 125773 h 1857219"/>
              <a:gd name="connsiteX18" fmla="*/ 1227132 w 1855994"/>
              <a:gd name="connsiteY18" fmla="*/ 139370 h 1857219"/>
              <a:gd name="connsiteX19" fmla="*/ 1216934 w 1855994"/>
              <a:gd name="connsiteY19" fmla="*/ 149568 h 1857219"/>
              <a:gd name="connsiteX20" fmla="*/ 1206736 w 1855994"/>
              <a:gd name="connsiteY20" fmla="*/ 152967 h 1857219"/>
              <a:gd name="connsiteX21" fmla="*/ 1196539 w 1855994"/>
              <a:gd name="connsiteY21" fmla="*/ 159765 h 1857219"/>
              <a:gd name="connsiteX22" fmla="*/ 1182942 w 1855994"/>
              <a:gd name="connsiteY22" fmla="*/ 166564 h 1857219"/>
              <a:gd name="connsiteX23" fmla="*/ 1142151 w 1855994"/>
              <a:gd name="connsiteY23" fmla="*/ 193758 h 1857219"/>
              <a:gd name="connsiteX24" fmla="*/ 1114957 w 1855994"/>
              <a:gd name="connsiteY24" fmla="*/ 207355 h 1857219"/>
              <a:gd name="connsiteX25" fmla="*/ 1108158 w 1855994"/>
              <a:gd name="connsiteY25" fmla="*/ 217553 h 1857219"/>
              <a:gd name="connsiteX26" fmla="*/ 1074165 w 1855994"/>
              <a:gd name="connsiteY26" fmla="*/ 248146 h 1857219"/>
              <a:gd name="connsiteX27" fmla="*/ 1060568 w 1855994"/>
              <a:gd name="connsiteY27" fmla="*/ 268542 h 1857219"/>
              <a:gd name="connsiteX28" fmla="*/ 1057169 w 1855994"/>
              <a:gd name="connsiteY28" fmla="*/ 278739 h 1857219"/>
              <a:gd name="connsiteX29" fmla="*/ 1046971 w 1855994"/>
              <a:gd name="connsiteY29" fmla="*/ 299135 h 1857219"/>
              <a:gd name="connsiteX30" fmla="*/ 1043572 w 1855994"/>
              <a:gd name="connsiteY30" fmla="*/ 319530 h 1857219"/>
              <a:gd name="connsiteX31" fmla="*/ 1040173 w 1855994"/>
              <a:gd name="connsiteY31" fmla="*/ 329728 h 1857219"/>
              <a:gd name="connsiteX32" fmla="*/ 1036774 w 1855994"/>
              <a:gd name="connsiteY32" fmla="*/ 367120 h 1857219"/>
              <a:gd name="connsiteX33" fmla="*/ 1026576 w 1855994"/>
              <a:gd name="connsiteY33" fmla="*/ 390915 h 1857219"/>
              <a:gd name="connsiteX34" fmla="*/ 1016378 w 1855994"/>
              <a:gd name="connsiteY34" fmla="*/ 411310 h 1857219"/>
              <a:gd name="connsiteX35" fmla="*/ 1006180 w 1855994"/>
              <a:gd name="connsiteY35" fmla="*/ 431706 h 1857219"/>
              <a:gd name="connsiteX36" fmla="*/ 992583 w 1855994"/>
              <a:gd name="connsiteY36" fmla="*/ 455501 h 1857219"/>
              <a:gd name="connsiteX37" fmla="*/ 978986 w 1855994"/>
              <a:gd name="connsiteY37" fmla="*/ 489493 h 1857219"/>
              <a:gd name="connsiteX38" fmla="*/ 968788 w 1855994"/>
              <a:gd name="connsiteY38" fmla="*/ 503090 h 1857219"/>
              <a:gd name="connsiteX39" fmla="*/ 958591 w 1855994"/>
              <a:gd name="connsiteY39" fmla="*/ 523486 h 1857219"/>
              <a:gd name="connsiteX40" fmla="*/ 941594 w 1855994"/>
              <a:gd name="connsiteY40" fmla="*/ 554079 h 1857219"/>
              <a:gd name="connsiteX41" fmla="*/ 938195 w 1855994"/>
              <a:gd name="connsiteY41" fmla="*/ 564277 h 1857219"/>
              <a:gd name="connsiteX42" fmla="*/ 931397 w 1855994"/>
              <a:gd name="connsiteY42" fmla="*/ 574475 h 1857219"/>
              <a:gd name="connsiteX43" fmla="*/ 938195 w 1855994"/>
              <a:gd name="connsiteY43" fmla="*/ 598269 h 1857219"/>
              <a:gd name="connsiteX44" fmla="*/ 948393 w 1855994"/>
              <a:gd name="connsiteY44" fmla="*/ 605068 h 1857219"/>
              <a:gd name="connsiteX45" fmla="*/ 944994 w 1855994"/>
              <a:gd name="connsiteY45" fmla="*/ 635661 h 1857219"/>
              <a:gd name="connsiteX46" fmla="*/ 941594 w 1855994"/>
              <a:gd name="connsiteY46" fmla="*/ 645859 h 1857219"/>
              <a:gd name="connsiteX47" fmla="*/ 938195 w 1855994"/>
              <a:gd name="connsiteY47" fmla="*/ 656057 h 1857219"/>
              <a:gd name="connsiteX48" fmla="*/ 941594 w 1855994"/>
              <a:gd name="connsiteY48" fmla="*/ 666255 h 1857219"/>
              <a:gd name="connsiteX49" fmla="*/ 968788 w 1855994"/>
              <a:gd name="connsiteY49" fmla="*/ 649258 h 1857219"/>
              <a:gd name="connsiteX50" fmla="*/ 978986 w 1855994"/>
              <a:gd name="connsiteY50" fmla="*/ 642460 h 1857219"/>
              <a:gd name="connsiteX51" fmla="*/ 989184 w 1855994"/>
              <a:gd name="connsiteY51" fmla="*/ 662855 h 1857219"/>
              <a:gd name="connsiteX52" fmla="*/ 982386 w 1855994"/>
              <a:gd name="connsiteY52" fmla="*/ 690049 h 1857219"/>
              <a:gd name="connsiteX53" fmla="*/ 978986 w 1855994"/>
              <a:gd name="connsiteY53" fmla="*/ 703646 h 1857219"/>
              <a:gd name="connsiteX54" fmla="*/ 955191 w 1855994"/>
              <a:gd name="connsiteY54" fmla="*/ 720643 h 1857219"/>
              <a:gd name="connsiteX55" fmla="*/ 941594 w 1855994"/>
              <a:gd name="connsiteY55" fmla="*/ 741038 h 1857219"/>
              <a:gd name="connsiteX56" fmla="*/ 961990 w 1855994"/>
              <a:gd name="connsiteY56" fmla="*/ 754635 h 1857219"/>
              <a:gd name="connsiteX57" fmla="*/ 951792 w 1855994"/>
              <a:gd name="connsiteY57" fmla="*/ 778430 h 1857219"/>
              <a:gd name="connsiteX58" fmla="*/ 941594 w 1855994"/>
              <a:gd name="connsiteY58" fmla="*/ 785229 h 1857219"/>
              <a:gd name="connsiteX59" fmla="*/ 934796 w 1855994"/>
              <a:gd name="connsiteY59" fmla="*/ 812423 h 1857219"/>
              <a:gd name="connsiteX60" fmla="*/ 927997 w 1855994"/>
              <a:gd name="connsiteY60" fmla="*/ 822620 h 1857219"/>
              <a:gd name="connsiteX61" fmla="*/ 917800 w 1855994"/>
              <a:gd name="connsiteY61" fmla="*/ 846415 h 1857219"/>
              <a:gd name="connsiteX62" fmla="*/ 907602 w 1855994"/>
              <a:gd name="connsiteY62" fmla="*/ 866811 h 1857219"/>
              <a:gd name="connsiteX63" fmla="*/ 931397 w 1855994"/>
              <a:gd name="connsiteY63" fmla="*/ 873609 h 1857219"/>
              <a:gd name="connsiteX64" fmla="*/ 941594 w 1855994"/>
              <a:gd name="connsiteY64" fmla="*/ 880408 h 1857219"/>
              <a:gd name="connsiteX65" fmla="*/ 921199 w 1855994"/>
              <a:gd name="connsiteY65" fmla="*/ 914400 h 1857219"/>
              <a:gd name="connsiteX66" fmla="*/ 911001 w 1855994"/>
              <a:gd name="connsiteY66" fmla="*/ 917800 h 1857219"/>
              <a:gd name="connsiteX67" fmla="*/ 897404 w 1855994"/>
              <a:gd name="connsiteY67" fmla="*/ 938195 h 1857219"/>
              <a:gd name="connsiteX68" fmla="*/ 890606 w 1855994"/>
              <a:gd name="connsiteY68" fmla="*/ 948393 h 1857219"/>
              <a:gd name="connsiteX69" fmla="*/ 887206 w 1855994"/>
              <a:gd name="connsiteY69" fmla="*/ 958591 h 1857219"/>
              <a:gd name="connsiteX70" fmla="*/ 894005 w 1855994"/>
              <a:gd name="connsiteY70" fmla="*/ 982385 h 1857219"/>
              <a:gd name="connsiteX71" fmla="*/ 887206 w 1855994"/>
              <a:gd name="connsiteY71" fmla="*/ 992583 h 1857219"/>
              <a:gd name="connsiteX72" fmla="*/ 877009 w 1855994"/>
              <a:gd name="connsiteY72" fmla="*/ 1012979 h 1857219"/>
              <a:gd name="connsiteX73" fmla="*/ 863412 w 1855994"/>
              <a:gd name="connsiteY73" fmla="*/ 1043572 h 1857219"/>
              <a:gd name="connsiteX74" fmla="*/ 849814 w 1855994"/>
              <a:gd name="connsiteY74" fmla="*/ 1046971 h 1857219"/>
              <a:gd name="connsiteX75" fmla="*/ 822620 w 1855994"/>
              <a:gd name="connsiteY75" fmla="*/ 1043572 h 1857219"/>
              <a:gd name="connsiteX76" fmla="*/ 802225 w 1855994"/>
              <a:gd name="connsiteY76" fmla="*/ 1026576 h 1857219"/>
              <a:gd name="connsiteX77" fmla="*/ 778430 w 1855994"/>
              <a:gd name="connsiteY77" fmla="*/ 1016378 h 1857219"/>
              <a:gd name="connsiteX78" fmla="*/ 771632 w 1855994"/>
              <a:gd name="connsiteY78" fmla="*/ 1006180 h 1857219"/>
              <a:gd name="connsiteX79" fmla="*/ 741038 w 1855994"/>
              <a:gd name="connsiteY79" fmla="*/ 1019777 h 1857219"/>
              <a:gd name="connsiteX80" fmla="*/ 744438 w 1855994"/>
              <a:gd name="connsiteY80" fmla="*/ 1050371 h 1857219"/>
              <a:gd name="connsiteX81" fmla="*/ 754635 w 1855994"/>
              <a:gd name="connsiteY81" fmla="*/ 1057169 h 1857219"/>
              <a:gd name="connsiteX82" fmla="*/ 785229 w 1855994"/>
              <a:gd name="connsiteY82" fmla="*/ 1070766 h 1857219"/>
              <a:gd name="connsiteX83" fmla="*/ 795426 w 1855994"/>
              <a:gd name="connsiteY83" fmla="*/ 1080964 h 1857219"/>
              <a:gd name="connsiteX84" fmla="*/ 798826 w 1855994"/>
              <a:gd name="connsiteY84" fmla="*/ 1091162 h 1857219"/>
              <a:gd name="connsiteX85" fmla="*/ 812423 w 1855994"/>
              <a:gd name="connsiteY85" fmla="*/ 1114956 h 1857219"/>
              <a:gd name="connsiteX86" fmla="*/ 815822 w 1855994"/>
              <a:gd name="connsiteY86" fmla="*/ 1125154 h 1857219"/>
              <a:gd name="connsiteX87" fmla="*/ 822620 w 1855994"/>
              <a:gd name="connsiteY87" fmla="*/ 1135352 h 1857219"/>
              <a:gd name="connsiteX88" fmla="*/ 826020 w 1855994"/>
              <a:gd name="connsiteY88" fmla="*/ 1148949 h 1857219"/>
              <a:gd name="connsiteX89" fmla="*/ 832818 w 1855994"/>
              <a:gd name="connsiteY89" fmla="*/ 1162546 h 1857219"/>
              <a:gd name="connsiteX90" fmla="*/ 836217 w 1855994"/>
              <a:gd name="connsiteY90" fmla="*/ 1172744 h 1857219"/>
              <a:gd name="connsiteX91" fmla="*/ 802225 w 1855994"/>
              <a:gd name="connsiteY91" fmla="*/ 1169345 h 1857219"/>
              <a:gd name="connsiteX92" fmla="*/ 792027 w 1855994"/>
              <a:gd name="connsiteY92" fmla="*/ 1165945 h 1857219"/>
              <a:gd name="connsiteX93" fmla="*/ 802225 w 1855994"/>
              <a:gd name="connsiteY93" fmla="*/ 1169345 h 1857219"/>
              <a:gd name="connsiteX94" fmla="*/ 812423 w 1855994"/>
              <a:gd name="connsiteY94" fmla="*/ 1172744 h 1857219"/>
              <a:gd name="connsiteX95" fmla="*/ 846415 w 1855994"/>
              <a:gd name="connsiteY95" fmla="*/ 1176143 h 1857219"/>
              <a:gd name="connsiteX96" fmla="*/ 856613 w 1855994"/>
              <a:gd name="connsiteY96" fmla="*/ 1179542 h 1857219"/>
              <a:gd name="connsiteX97" fmla="*/ 873609 w 1855994"/>
              <a:gd name="connsiteY97" fmla="*/ 1199938 h 1857219"/>
              <a:gd name="connsiteX98" fmla="*/ 880408 w 1855994"/>
              <a:gd name="connsiteY98" fmla="*/ 1220333 h 1857219"/>
              <a:gd name="connsiteX99" fmla="*/ 887206 w 1855994"/>
              <a:gd name="connsiteY99" fmla="*/ 1240729 h 1857219"/>
              <a:gd name="connsiteX100" fmla="*/ 890606 w 1855994"/>
              <a:gd name="connsiteY100" fmla="*/ 1250927 h 1857219"/>
              <a:gd name="connsiteX101" fmla="*/ 887206 w 1855994"/>
              <a:gd name="connsiteY101" fmla="*/ 1267923 h 1857219"/>
              <a:gd name="connsiteX102" fmla="*/ 877009 w 1855994"/>
              <a:gd name="connsiteY102" fmla="*/ 1271322 h 1857219"/>
              <a:gd name="connsiteX103" fmla="*/ 873609 w 1855994"/>
              <a:gd name="connsiteY103" fmla="*/ 1281520 h 1857219"/>
              <a:gd name="connsiteX104" fmla="*/ 877009 w 1855994"/>
              <a:gd name="connsiteY104" fmla="*/ 1291718 h 1857219"/>
              <a:gd name="connsiteX105" fmla="*/ 873609 w 1855994"/>
              <a:gd name="connsiteY105" fmla="*/ 1312113 h 1857219"/>
              <a:gd name="connsiteX106" fmla="*/ 866811 w 1855994"/>
              <a:gd name="connsiteY106" fmla="*/ 1322311 h 1857219"/>
              <a:gd name="connsiteX107" fmla="*/ 860012 w 1855994"/>
              <a:gd name="connsiteY107" fmla="*/ 1335908 h 1857219"/>
              <a:gd name="connsiteX108" fmla="*/ 863412 w 1855994"/>
              <a:gd name="connsiteY108" fmla="*/ 1349505 h 1857219"/>
              <a:gd name="connsiteX109" fmla="*/ 849814 w 1855994"/>
              <a:gd name="connsiteY109" fmla="*/ 1383498 h 1857219"/>
              <a:gd name="connsiteX110" fmla="*/ 829419 w 1855994"/>
              <a:gd name="connsiteY110" fmla="*/ 1390296 h 1857219"/>
              <a:gd name="connsiteX111" fmla="*/ 819221 w 1855994"/>
              <a:gd name="connsiteY111" fmla="*/ 1393696 h 1857219"/>
              <a:gd name="connsiteX112" fmla="*/ 798826 w 1855994"/>
              <a:gd name="connsiteY112" fmla="*/ 1386897 h 1857219"/>
              <a:gd name="connsiteX113" fmla="*/ 788628 w 1855994"/>
              <a:gd name="connsiteY113" fmla="*/ 1376699 h 1857219"/>
              <a:gd name="connsiteX114" fmla="*/ 768232 w 1855994"/>
              <a:gd name="connsiteY114" fmla="*/ 1363102 h 1857219"/>
              <a:gd name="connsiteX115" fmla="*/ 758035 w 1855994"/>
              <a:gd name="connsiteY115" fmla="*/ 1352904 h 1857219"/>
              <a:gd name="connsiteX116" fmla="*/ 724042 w 1855994"/>
              <a:gd name="connsiteY116" fmla="*/ 1329110 h 1857219"/>
              <a:gd name="connsiteX117" fmla="*/ 713844 w 1855994"/>
              <a:gd name="connsiteY117" fmla="*/ 1325710 h 1857219"/>
              <a:gd name="connsiteX118" fmla="*/ 693449 w 1855994"/>
              <a:gd name="connsiteY118" fmla="*/ 1315513 h 1857219"/>
              <a:gd name="connsiteX119" fmla="*/ 676452 w 1855994"/>
              <a:gd name="connsiteY119" fmla="*/ 1295117 h 1857219"/>
              <a:gd name="connsiteX120" fmla="*/ 662855 w 1855994"/>
              <a:gd name="connsiteY120" fmla="*/ 1264524 h 1857219"/>
              <a:gd name="connsiteX121" fmla="*/ 652658 w 1855994"/>
              <a:gd name="connsiteY121" fmla="*/ 1244128 h 1857219"/>
              <a:gd name="connsiteX122" fmla="*/ 642460 w 1855994"/>
              <a:gd name="connsiteY122" fmla="*/ 1233930 h 1857219"/>
              <a:gd name="connsiteX123" fmla="*/ 625464 w 1855994"/>
              <a:gd name="connsiteY123" fmla="*/ 1220333 h 1857219"/>
              <a:gd name="connsiteX124" fmla="*/ 601669 w 1855994"/>
              <a:gd name="connsiteY124" fmla="*/ 1199938 h 1857219"/>
              <a:gd name="connsiteX125" fmla="*/ 584672 w 1855994"/>
              <a:gd name="connsiteY125" fmla="*/ 1182942 h 1857219"/>
              <a:gd name="connsiteX126" fmla="*/ 567676 w 1855994"/>
              <a:gd name="connsiteY126" fmla="*/ 1152348 h 1857219"/>
              <a:gd name="connsiteX127" fmla="*/ 557478 w 1855994"/>
              <a:gd name="connsiteY127" fmla="*/ 1148949 h 1857219"/>
              <a:gd name="connsiteX128" fmla="*/ 547281 w 1855994"/>
              <a:gd name="connsiteY128" fmla="*/ 1138751 h 1857219"/>
              <a:gd name="connsiteX129" fmla="*/ 526885 w 1855994"/>
              <a:gd name="connsiteY129" fmla="*/ 1131953 h 1857219"/>
              <a:gd name="connsiteX130" fmla="*/ 516687 w 1855994"/>
              <a:gd name="connsiteY130" fmla="*/ 1128554 h 1857219"/>
              <a:gd name="connsiteX131" fmla="*/ 506490 w 1855994"/>
              <a:gd name="connsiteY131" fmla="*/ 1125154 h 1857219"/>
              <a:gd name="connsiteX132" fmla="*/ 492893 w 1855994"/>
              <a:gd name="connsiteY132" fmla="*/ 1121755 h 1857219"/>
              <a:gd name="connsiteX133" fmla="*/ 424907 w 1855994"/>
              <a:gd name="connsiteY133" fmla="*/ 1125154 h 1857219"/>
              <a:gd name="connsiteX134" fmla="*/ 404512 w 1855994"/>
              <a:gd name="connsiteY134" fmla="*/ 1131953 h 1857219"/>
              <a:gd name="connsiteX135" fmla="*/ 394314 w 1855994"/>
              <a:gd name="connsiteY135" fmla="*/ 1135352 h 1857219"/>
              <a:gd name="connsiteX136" fmla="*/ 384116 w 1855994"/>
              <a:gd name="connsiteY136" fmla="*/ 1142151 h 1857219"/>
              <a:gd name="connsiteX137" fmla="*/ 292336 w 1855994"/>
              <a:gd name="connsiteY137" fmla="*/ 1142151 h 1857219"/>
              <a:gd name="connsiteX138" fmla="*/ 248146 w 1855994"/>
              <a:gd name="connsiteY138" fmla="*/ 1152348 h 1857219"/>
              <a:gd name="connsiteX139" fmla="*/ 241348 w 1855994"/>
              <a:gd name="connsiteY139" fmla="*/ 1162546 h 1857219"/>
              <a:gd name="connsiteX140" fmla="*/ 248146 w 1855994"/>
              <a:gd name="connsiteY140" fmla="*/ 1172744 h 1857219"/>
              <a:gd name="connsiteX141" fmla="*/ 244747 w 1855994"/>
              <a:gd name="connsiteY141" fmla="*/ 1186341 h 1857219"/>
              <a:gd name="connsiteX142" fmla="*/ 234549 w 1855994"/>
              <a:gd name="connsiteY142" fmla="*/ 1210136 h 1857219"/>
              <a:gd name="connsiteX143" fmla="*/ 231150 w 1855994"/>
              <a:gd name="connsiteY143" fmla="*/ 1220333 h 1857219"/>
              <a:gd name="connsiteX144" fmla="*/ 234549 w 1855994"/>
              <a:gd name="connsiteY144" fmla="*/ 1230531 h 1857219"/>
              <a:gd name="connsiteX145" fmla="*/ 241348 w 1855994"/>
              <a:gd name="connsiteY145" fmla="*/ 1244128 h 1857219"/>
              <a:gd name="connsiteX146" fmla="*/ 237948 w 1855994"/>
              <a:gd name="connsiteY146" fmla="*/ 1288319 h 1857219"/>
              <a:gd name="connsiteX147" fmla="*/ 227751 w 1855994"/>
              <a:gd name="connsiteY147" fmla="*/ 1295117 h 1857219"/>
              <a:gd name="connsiteX148" fmla="*/ 217553 w 1855994"/>
              <a:gd name="connsiteY148" fmla="*/ 1315513 h 1857219"/>
              <a:gd name="connsiteX149" fmla="*/ 248146 w 1855994"/>
              <a:gd name="connsiteY149" fmla="*/ 1332509 h 1857219"/>
              <a:gd name="connsiteX150" fmla="*/ 258344 w 1855994"/>
              <a:gd name="connsiteY150" fmla="*/ 1342707 h 1857219"/>
              <a:gd name="connsiteX151" fmla="*/ 176762 w 1855994"/>
              <a:gd name="connsiteY151" fmla="*/ 1376699 h 1857219"/>
              <a:gd name="connsiteX152" fmla="*/ 146168 w 1855994"/>
              <a:gd name="connsiteY152" fmla="*/ 1390296 h 1857219"/>
              <a:gd name="connsiteX153" fmla="*/ 142769 w 1855994"/>
              <a:gd name="connsiteY153" fmla="*/ 1400494 h 1857219"/>
              <a:gd name="connsiteX154" fmla="*/ 142769 w 1855994"/>
              <a:gd name="connsiteY154" fmla="*/ 1431087 h 1857219"/>
              <a:gd name="connsiteX155" fmla="*/ 108777 w 1855994"/>
              <a:gd name="connsiteY155" fmla="*/ 1451483 h 1857219"/>
              <a:gd name="connsiteX156" fmla="*/ 98579 w 1855994"/>
              <a:gd name="connsiteY156" fmla="*/ 1454882 h 1857219"/>
              <a:gd name="connsiteX157" fmla="*/ 71385 w 1855994"/>
              <a:gd name="connsiteY157" fmla="*/ 1471878 h 1857219"/>
              <a:gd name="connsiteX158" fmla="*/ 61187 w 1855994"/>
              <a:gd name="connsiteY158" fmla="*/ 1475278 h 1857219"/>
              <a:gd name="connsiteX159" fmla="*/ 13597 w 1855994"/>
              <a:gd name="connsiteY159" fmla="*/ 1475278 h 1857219"/>
              <a:gd name="connsiteX160" fmla="*/ 0 w 1855994"/>
              <a:gd name="connsiteY160" fmla="*/ 1522867 h 1857219"/>
              <a:gd name="connsiteX161" fmla="*/ 6799 w 1855994"/>
              <a:gd name="connsiteY161" fmla="*/ 1533065 h 1857219"/>
              <a:gd name="connsiteX162" fmla="*/ 16997 w 1855994"/>
              <a:gd name="connsiteY162" fmla="*/ 1536464 h 1857219"/>
              <a:gd name="connsiteX163" fmla="*/ 20396 w 1855994"/>
              <a:gd name="connsiteY163" fmla="*/ 1577255 h 1857219"/>
              <a:gd name="connsiteX164" fmla="*/ 30594 w 1855994"/>
              <a:gd name="connsiteY164" fmla="*/ 1587453 h 1857219"/>
              <a:gd name="connsiteX165" fmla="*/ 50989 w 1855994"/>
              <a:gd name="connsiteY165" fmla="*/ 1594252 h 1857219"/>
              <a:gd name="connsiteX166" fmla="*/ 78183 w 1855994"/>
              <a:gd name="connsiteY166" fmla="*/ 1604449 h 1857219"/>
              <a:gd name="connsiteX167" fmla="*/ 108777 w 1855994"/>
              <a:gd name="connsiteY167" fmla="*/ 1628244 h 1857219"/>
              <a:gd name="connsiteX168" fmla="*/ 118974 w 1855994"/>
              <a:gd name="connsiteY168" fmla="*/ 1635043 h 1857219"/>
              <a:gd name="connsiteX169" fmla="*/ 142769 w 1855994"/>
              <a:gd name="connsiteY169" fmla="*/ 1662237 h 1857219"/>
              <a:gd name="connsiteX170" fmla="*/ 163165 w 1855994"/>
              <a:gd name="connsiteY170" fmla="*/ 1675834 h 1857219"/>
              <a:gd name="connsiteX171" fmla="*/ 169963 w 1855994"/>
              <a:gd name="connsiteY171" fmla="*/ 1686032 h 1857219"/>
              <a:gd name="connsiteX172" fmla="*/ 197157 w 1855994"/>
              <a:gd name="connsiteY172" fmla="*/ 1692830 h 1857219"/>
              <a:gd name="connsiteX173" fmla="*/ 210754 w 1855994"/>
              <a:gd name="connsiteY173" fmla="*/ 1696229 h 1857219"/>
              <a:gd name="connsiteX174" fmla="*/ 220952 w 1855994"/>
              <a:gd name="connsiteY174" fmla="*/ 1699629 h 1857219"/>
              <a:gd name="connsiteX175" fmla="*/ 248146 w 1855994"/>
              <a:gd name="connsiteY175" fmla="*/ 1706427 h 1857219"/>
              <a:gd name="connsiteX176" fmla="*/ 278739 w 1855994"/>
              <a:gd name="connsiteY176" fmla="*/ 1726823 h 1857219"/>
              <a:gd name="connsiteX177" fmla="*/ 288937 w 1855994"/>
              <a:gd name="connsiteY177" fmla="*/ 1733621 h 1857219"/>
              <a:gd name="connsiteX178" fmla="*/ 299135 w 1855994"/>
              <a:gd name="connsiteY178" fmla="*/ 1737020 h 1857219"/>
              <a:gd name="connsiteX179" fmla="*/ 312732 w 1855994"/>
              <a:gd name="connsiteY179" fmla="*/ 1757416 h 1857219"/>
              <a:gd name="connsiteX180" fmla="*/ 319530 w 1855994"/>
              <a:gd name="connsiteY180" fmla="*/ 1767614 h 1857219"/>
              <a:gd name="connsiteX181" fmla="*/ 322930 w 1855994"/>
              <a:gd name="connsiteY181" fmla="*/ 1777812 h 1857219"/>
              <a:gd name="connsiteX182" fmla="*/ 333128 w 1855994"/>
              <a:gd name="connsiteY182" fmla="*/ 1781211 h 1857219"/>
              <a:gd name="connsiteX183" fmla="*/ 343325 w 1855994"/>
              <a:gd name="connsiteY183" fmla="*/ 1788009 h 1857219"/>
              <a:gd name="connsiteX184" fmla="*/ 367120 w 1855994"/>
              <a:gd name="connsiteY184" fmla="*/ 1794808 h 1857219"/>
              <a:gd name="connsiteX185" fmla="*/ 380717 w 1855994"/>
              <a:gd name="connsiteY185" fmla="*/ 1801606 h 1857219"/>
              <a:gd name="connsiteX186" fmla="*/ 394314 w 1855994"/>
              <a:gd name="connsiteY186" fmla="*/ 1805006 h 1857219"/>
              <a:gd name="connsiteX187" fmla="*/ 421508 w 1855994"/>
              <a:gd name="connsiteY187" fmla="*/ 1818603 h 1857219"/>
              <a:gd name="connsiteX188" fmla="*/ 435105 w 1855994"/>
              <a:gd name="connsiteY188" fmla="*/ 1825401 h 1857219"/>
              <a:gd name="connsiteX189" fmla="*/ 445303 w 1855994"/>
              <a:gd name="connsiteY189" fmla="*/ 1828800 h 1857219"/>
              <a:gd name="connsiteX190" fmla="*/ 452101 w 1855994"/>
              <a:gd name="connsiteY190" fmla="*/ 1838998 h 1857219"/>
              <a:gd name="connsiteX191" fmla="*/ 530284 w 1855994"/>
              <a:gd name="connsiteY191" fmla="*/ 1849196 h 1857219"/>
              <a:gd name="connsiteX192" fmla="*/ 639061 w 1855994"/>
              <a:gd name="connsiteY192" fmla="*/ 1849196 h 1857219"/>
              <a:gd name="connsiteX193" fmla="*/ 659456 w 1855994"/>
              <a:gd name="connsiteY193" fmla="*/ 1842397 h 1857219"/>
              <a:gd name="connsiteX194" fmla="*/ 679852 w 1855994"/>
              <a:gd name="connsiteY194" fmla="*/ 1838998 h 1857219"/>
              <a:gd name="connsiteX195" fmla="*/ 717243 w 1855994"/>
              <a:gd name="connsiteY195" fmla="*/ 1828800 h 1857219"/>
              <a:gd name="connsiteX196" fmla="*/ 727441 w 1855994"/>
              <a:gd name="connsiteY196" fmla="*/ 1825401 h 1857219"/>
              <a:gd name="connsiteX197" fmla="*/ 751236 w 1855994"/>
              <a:gd name="connsiteY197" fmla="*/ 1822002 h 1857219"/>
              <a:gd name="connsiteX198" fmla="*/ 778430 w 1855994"/>
              <a:gd name="connsiteY198" fmla="*/ 1811804 h 1857219"/>
              <a:gd name="connsiteX199" fmla="*/ 798826 w 1855994"/>
              <a:gd name="connsiteY199" fmla="*/ 1805006 h 1857219"/>
              <a:gd name="connsiteX200" fmla="*/ 829419 w 1855994"/>
              <a:gd name="connsiteY200" fmla="*/ 1788009 h 1857219"/>
              <a:gd name="connsiteX201" fmla="*/ 843016 w 1855994"/>
              <a:gd name="connsiteY201" fmla="*/ 1784610 h 1857219"/>
              <a:gd name="connsiteX202" fmla="*/ 863412 w 1855994"/>
              <a:gd name="connsiteY202" fmla="*/ 1777812 h 1857219"/>
              <a:gd name="connsiteX203" fmla="*/ 883807 w 1855994"/>
              <a:gd name="connsiteY203" fmla="*/ 1767614 h 1857219"/>
              <a:gd name="connsiteX204" fmla="*/ 900803 w 1855994"/>
              <a:gd name="connsiteY204" fmla="*/ 1757416 h 1857219"/>
              <a:gd name="connsiteX205" fmla="*/ 938195 w 1855994"/>
              <a:gd name="connsiteY205" fmla="*/ 1733621 h 1857219"/>
              <a:gd name="connsiteX206" fmla="*/ 968788 w 1855994"/>
              <a:gd name="connsiteY206" fmla="*/ 1713226 h 1857219"/>
              <a:gd name="connsiteX207" fmla="*/ 975587 w 1855994"/>
              <a:gd name="connsiteY207" fmla="*/ 1703028 h 1857219"/>
              <a:gd name="connsiteX208" fmla="*/ 1009580 w 1855994"/>
              <a:gd name="connsiteY208" fmla="*/ 1672435 h 1857219"/>
              <a:gd name="connsiteX209" fmla="*/ 1016378 w 1855994"/>
              <a:gd name="connsiteY209" fmla="*/ 1662237 h 1857219"/>
              <a:gd name="connsiteX210" fmla="*/ 1026576 w 1855994"/>
              <a:gd name="connsiteY210" fmla="*/ 1658838 h 1857219"/>
              <a:gd name="connsiteX211" fmla="*/ 1050371 w 1855994"/>
              <a:gd name="connsiteY211" fmla="*/ 1638442 h 1857219"/>
              <a:gd name="connsiteX212" fmla="*/ 1060568 w 1855994"/>
              <a:gd name="connsiteY212" fmla="*/ 1624845 h 1857219"/>
              <a:gd name="connsiteX213" fmla="*/ 1080964 w 1855994"/>
              <a:gd name="connsiteY213" fmla="*/ 1611248 h 1857219"/>
              <a:gd name="connsiteX214" fmla="*/ 1087762 w 1855994"/>
              <a:gd name="connsiteY214" fmla="*/ 1601050 h 1857219"/>
              <a:gd name="connsiteX215" fmla="*/ 1114957 w 1855994"/>
              <a:gd name="connsiteY215" fmla="*/ 1580655 h 1857219"/>
              <a:gd name="connsiteX216" fmla="*/ 1125154 w 1855994"/>
              <a:gd name="connsiteY216" fmla="*/ 1567058 h 1857219"/>
              <a:gd name="connsiteX217" fmla="*/ 1135352 w 1855994"/>
              <a:gd name="connsiteY217" fmla="*/ 1560259 h 1857219"/>
              <a:gd name="connsiteX218" fmla="*/ 1159147 w 1855994"/>
              <a:gd name="connsiteY218" fmla="*/ 1529666 h 1857219"/>
              <a:gd name="connsiteX219" fmla="*/ 1169345 w 1855994"/>
              <a:gd name="connsiteY219" fmla="*/ 1522867 h 1857219"/>
              <a:gd name="connsiteX220" fmla="*/ 1189740 w 1855994"/>
              <a:gd name="connsiteY220" fmla="*/ 1495673 h 1857219"/>
              <a:gd name="connsiteX221" fmla="*/ 1199938 w 1855994"/>
              <a:gd name="connsiteY221" fmla="*/ 1475278 h 1857219"/>
              <a:gd name="connsiteX222" fmla="*/ 1210136 w 1855994"/>
              <a:gd name="connsiteY222" fmla="*/ 1468479 h 1857219"/>
              <a:gd name="connsiteX223" fmla="*/ 1240729 w 1855994"/>
              <a:gd name="connsiteY223" fmla="*/ 1424289 h 1857219"/>
              <a:gd name="connsiteX224" fmla="*/ 1254326 w 1855994"/>
              <a:gd name="connsiteY224" fmla="*/ 1417490 h 1857219"/>
              <a:gd name="connsiteX225" fmla="*/ 1288319 w 1855994"/>
              <a:gd name="connsiteY225" fmla="*/ 1383498 h 1857219"/>
              <a:gd name="connsiteX226" fmla="*/ 1308714 w 1855994"/>
              <a:gd name="connsiteY226" fmla="*/ 1363102 h 1857219"/>
              <a:gd name="connsiteX227" fmla="*/ 1318912 w 1855994"/>
              <a:gd name="connsiteY227" fmla="*/ 1349505 h 1857219"/>
              <a:gd name="connsiteX228" fmla="*/ 1332509 w 1855994"/>
              <a:gd name="connsiteY228" fmla="*/ 1339307 h 1857219"/>
              <a:gd name="connsiteX229" fmla="*/ 1346106 w 1855994"/>
              <a:gd name="connsiteY229" fmla="*/ 1315513 h 1857219"/>
              <a:gd name="connsiteX230" fmla="*/ 1356304 w 1855994"/>
              <a:gd name="connsiteY230" fmla="*/ 1305315 h 1857219"/>
              <a:gd name="connsiteX231" fmla="*/ 1366501 w 1855994"/>
              <a:gd name="connsiteY231" fmla="*/ 1291718 h 1857219"/>
              <a:gd name="connsiteX232" fmla="*/ 1373300 w 1855994"/>
              <a:gd name="connsiteY232" fmla="*/ 1281520 h 1857219"/>
              <a:gd name="connsiteX233" fmla="*/ 1383498 w 1855994"/>
              <a:gd name="connsiteY233" fmla="*/ 1264524 h 1857219"/>
              <a:gd name="connsiteX234" fmla="*/ 1397095 w 1855994"/>
              <a:gd name="connsiteY234" fmla="*/ 1250927 h 1857219"/>
              <a:gd name="connsiteX235" fmla="*/ 1407293 w 1855994"/>
              <a:gd name="connsiteY235" fmla="*/ 1233930 h 1857219"/>
              <a:gd name="connsiteX236" fmla="*/ 1417490 w 1855994"/>
              <a:gd name="connsiteY236" fmla="*/ 1223733 h 1857219"/>
              <a:gd name="connsiteX237" fmla="*/ 1427688 w 1855994"/>
              <a:gd name="connsiteY237" fmla="*/ 1206736 h 1857219"/>
              <a:gd name="connsiteX238" fmla="*/ 1454882 w 1855994"/>
              <a:gd name="connsiteY238" fmla="*/ 1172744 h 1857219"/>
              <a:gd name="connsiteX239" fmla="*/ 1471878 w 1855994"/>
              <a:gd name="connsiteY239" fmla="*/ 1148949 h 1857219"/>
              <a:gd name="connsiteX240" fmla="*/ 1482076 w 1855994"/>
              <a:gd name="connsiteY240" fmla="*/ 1131953 h 1857219"/>
              <a:gd name="connsiteX241" fmla="*/ 1512670 w 1855994"/>
              <a:gd name="connsiteY241" fmla="*/ 1087762 h 1857219"/>
              <a:gd name="connsiteX242" fmla="*/ 1539864 w 1855994"/>
              <a:gd name="connsiteY242" fmla="*/ 1043572 h 1857219"/>
              <a:gd name="connsiteX243" fmla="*/ 1550061 w 1855994"/>
              <a:gd name="connsiteY243" fmla="*/ 1016378 h 1857219"/>
              <a:gd name="connsiteX244" fmla="*/ 1563658 w 1855994"/>
              <a:gd name="connsiteY244" fmla="*/ 995983 h 1857219"/>
              <a:gd name="connsiteX245" fmla="*/ 1573856 w 1855994"/>
              <a:gd name="connsiteY245" fmla="*/ 978986 h 1857219"/>
              <a:gd name="connsiteX246" fmla="*/ 1594252 w 1855994"/>
              <a:gd name="connsiteY246" fmla="*/ 938195 h 1857219"/>
              <a:gd name="connsiteX247" fmla="*/ 1614647 w 1855994"/>
              <a:gd name="connsiteY247" fmla="*/ 907602 h 1857219"/>
              <a:gd name="connsiteX248" fmla="*/ 1648640 w 1855994"/>
              <a:gd name="connsiteY248" fmla="*/ 849814 h 1857219"/>
              <a:gd name="connsiteX249" fmla="*/ 1669035 w 1855994"/>
              <a:gd name="connsiteY249" fmla="*/ 812423 h 1857219"/>
              <a:gd name="connsiteX250" fmla="*/ 1679233 w 1855994"/>
              <a:gd name="connsiteY250" fmla="*/ 798826 h 1857219"/>
              <a:gd name="connsiteX251" fmla="*/ 1699629 w 1855994"/>
              <a:gd name="connsiteY251" fmla="*/ 758035 h 1857219"/>
              <a:gd name="connsiteX252" fmla="*/ 1709826 w 1855994"/>
              <a:gd name="connsiteY252" fmla="*/ 727441 h 1857219"/>
              <a:gd name="connsiteX253" fmla="*/ 1720024 w 1855994"/>
              <a:gd name="connsiteY253" fmla="*/ 710445 h 1857219"/>
              <a:gd name="connsiteX254" fmla="*/ 1726823 w 1855994"/>
              <a:gd name="connsiteY254" fmla="*/ 690049 h 1857219"/>
              <a:gd name="connsiteX255" fmla="*/ 1743819 w 1855994"/>
              <a:gd name="connsiteY255" fmla="*/ 659456 h 1857219"/>
              <a:gd name="connsiteX256" fmla="*/ 1747218 w 1855994"/>
              <a:gd name="connsiteY256" fmla="*/ 645859 h 1857219"/>
              <a:gd name="connsiteX257" fmla="*/ 1754017 w 1855994"/>
              <a:gd name="connsiteY257" fmla="*/ 628863 h 1857219"/>
              <a:gd name="connsiteX258" fmla="*/ 1764214 w 1855994"/>
              <a:gd name="connsiteY258" fmla="*/ 601669 h 1857219"/>
              <a:gd name="connsiteX259" fmla="*/ 1767614 w 1855994"/>
              <a:gd name="connsiteY259" fmla="*/ 577874 h 1857219"/>
              <a:gd name="connsiteX260" fmla="*/ 1781211 w 1855994"/>
              <a:gd name="connsiteY260" fmla="*/ 547281 h 1857219"/>
              <a:gd name="connsiteX261" fmla="*/ 1788009 w 1855994"/>
              <a:gd name="connsiteY261" fmla="*/ 526885 h 1857219"/>
              <a:gd name="connsiteX262" fmla="*/ 1791409 w 1855994"/>
              <a:gd name="connsiteY262" fmla="*/ 506490 h 1857219"/>
              <a:gd name="connsiteX263" fmla="*/ 1798207 w 1855994"/>
              <a:gd name="connsiteY263" fmla="*/ 482695 h 1857219"/>
              <a:gd name="connsiteX264" fmla="*/ 1808405 w 1855994"/>
              <a:gd name="connsiteY264" fmla="*/ 441904 h 1857219"/>
              <a:gd name="connsiteX265" fmla="*/ 1811804 w 1855994"/>
              <a:gd name="connsiteY265" fmla="*/ 421508 h 1857219"/>
              <a:gd name="connsiteX266" fmla="*/ 1818603 w 1855994"/>
              <a:gd name="connsiteY266" fmla="*/ 401113 h 1857219"/>
              <a:gd name="connsiteX267" fmla="*/ 1822002 w 1855994"/>
              <a:gd name="connsiteY267" fmla="*/ 377318 h 1857219"/>
              <a:gd name="connsiteX268" fmla="*/ 1825401 w 1855994"/>
              <a:gd name="connsiteY268" fmla="*/ 367120 h 1857219"/>
              <a:gd name="connsiteX269" fmla="*/ 1832200 w 1855994"/>
              <a:gd name="connsiteY269" fmla="*/ 339926 h 1857219"/>
              <a:gd name="connsiteX270" fmla="*/ 1835599 w 1855994"/>
              <a:gd name="connsiteY270" fmla="*/ 326329 h 1857219"/>
              <a:gd name="connsiteX271" fmla="*/ 1838998 w 1855994"/>
              <a:gd name="connsiteY271" fmla="*/ 316131 h 1857219"/>
              <a:gd name="connsiteX272" fmla="*/ 1845797 w 1855994"/>
              <a:gd name="connsiteY272" fmla="*/ 288937 h 1857219"/>
              <a:gd name="connsiteX273" fmla="*/ 1849196 w 1855994"/>
              <a:gd name="connsiteY273" fmla="*/ 254945 h 1857219"/>
              <a:gd name="connsiteX274" fmla="*/ 1855994 w 1855994"/>
              <a:gd name="connsiteY274" fmla="*/ 203956 h 1857219"/>
              <a:gd name="connsiteX275" fmla="*/ 1849196 w 1855994"/>
              <a:gd name="connsiteY275" fmla="*/ 125773 h 1857219"/>
              <a:gd name="connsiteX276" fmla="*/ 1842397 w 1855994"/>
              <a:gd name="connsiteY276" fmla="*/ 112176 h 1857219"/>
              <a:gd name="connsiteX277" fmla="*/ 1825401 w 1855994"/>
              <a:gd name="connsiteY277" fmla="*/ 101978 h 1857219"/>
              <a:gd name="connsiteX278" fmla="*/ 1811804 w 1855994"/>
              <a:gd name="connsiteY278" fmla="*/ 88381 h 1857219"/>
              <a:gd name="connsiteX279" fmla="*/ 1781211 w 1855994"/>
              <a:gd name="connsiteY279" fmla="*/ 71385 h 1857219"/>
              <a:gd name="connsiteX280" fmla="*/ 1771013 w 1855994"/>
              <a:gd name="connsiteY280" fmla="*/ 64586 h 1857219"/>
              <a:gd name="connsiteX281" fmla="*/ 1747218 w 1855994"/>
              <a:gd name="connsiteY281" fmla="*/ 57788 h 1857219"/>
              <a:gd name="connsiteX282" fmla="*/ 1726823 w 1855994"/>
              <a:gd name="connsiteY282" fmla="*/ 50989 h 1857219"/>
              <a:gd name="connsiteX283" fmla="*/ 1716625 w 1855994"/>
              <a:gd name="connsiteY283" fmla="*/ 47590 h 1857219"/>
              <a:gd name="connsiteX284" fmla="*/ 1706427 w 1855994"/>
              <a:gd name="connsiteY284" fmla="*/ 44191 h 1857219"/>
              <a:gd name="connsiteX285" fmla="*/ 1696229 w 1855994"/>
              <a:gd name="connsiteY285" fmla="*/ 37392 h 1857219"/>
              <a:gd name="connsiteX286" fmla="*/ 1675834 w 1855994"/>
              <a:gd name="connsiteY286" fmla="*/ 30594 h 1857219"/>
              <a:gd name="connsiteX287" fmla="*/ 1652039 w 1855994"/>
              <a:gd name="connsiteY287" fmla="*/ 16997 h 1857219"/>
              <a:gd name="connsiteX288" fmla="*/ 1652039 w 1855994"/>
              <a:gd name="connsiteY288" fmla="*/ 16997 h 1857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Lst>
            <a:rect l="l" t="t" r="r" b="b"/>
            <a:pathLst>
              <a:path w="1855994" h="1857219">
                <a:moveTo>
                  <a:pt x="1652039" y="16997"/>
                </a:moveTo>
                <a:cubicBezTo>
                  <a:pt x="1648640" y="16430"/>
                  <a:pt x="1638535" y="13597"/>
                  <a:pt x="1631643" y="13597"/>
                </a:cubicBezTo>
                <a:cubicBezTo>
                  <a:pt x="1598374" y="13597"/>
                  <a:pt x="1600883" y="13653"/>
                  <a:pt x="1580655" y="20396"/>
                </a:cubicBezTo>
                <a:cubicBezTo>
                  <a:pt x="1573856" y="18130"/>
                  <a:pt x="1566222" y="17572"/>
                  <a:pt x="1560259" y="13597"/>
                </a:cubicBezTo>
                <a:cubicBezTo>
                  <a:pt x="1552429" y="8378"/>
                  <a:pt x="1549245" y="4964"/>
                  <a:pt x="1539864" y="3400"/>
                </a:cubicBezTo>
                <a:cubicBezTo>
                  <a:pt x="1529743" y="1713"/>
                  <a:pt x="1519468" y="1133"/>
                  <a:pt x="1509270" y="0"/>
                </a:cubicBezTo>
                <a:cubicBezTo>
                  <a:pt x="1494540" y="1133"/>
                  <a:pt x="1479739" y="1567"/>
                  <a:pt x="1465080" y="3400"/>
                </a:cubicBezTo>
                <a:cubicBezTo>
                  <a:pt x="1455108" y="4647"/>
                  <a:pt x="1453186" y="8739"/>
                  <a:pt x="1444684" y="13597"/>
                </a:cubicBezTo>
                <a:cubicBezTo>
                  <a:pt x="1430856" y="21499"/>
                  <a:pt x="1432364" y="20077"/>
                  <a:pt x="1417490" y="23795"/>
                </a:cubicBezTo>
                <a:cubicBezTo>
                  <a:pt x="1411825" y="27194"/>
                  <a:pt x="1406403" y="31038"/>
                  <a:pt x="1400494" y="33993"/>
                </a:cubicBezTo>
                <a:cubicBezTo>
                  <a:pt x="1397289" y="35595"/>
                  <a:pt x="1393501" y="35789"/>
                  <a:pt x="1390296" y="37392"/>
                </a:cubicBezTo>
                <a:cubicBezTo>
                  <a:pt x="1366820" y="49130"/>
                  <a:pt x="1394803" y="40516"/>
                  <a:pt x="1366501" y="47590"/>
                </a:cubicBezTo>
                <a:cubicBezTo>
                  <a:pt x="1325412" y="68133"/>
                  <a:pt x="1376339" y="41968"/>
                  <a:pt x="1342707" y="61187"/>
                </a:cubicBezTo>
                <a:cubicBezTo>
                  <a:pt x="1338307" y="63701"/>
                  <a:pt x="1333510" y="65471"/>
                  <a:pt x="1329110" y="67985"/>
                </a:cubicBezTo>
                <a:cubicBezTo>
                  <a:pt x="1310657" y="78529"/>
                  <a:pt x="1327413" y="71951"/>
                  <a:pt x="1308714" y="78183"/>
                </a:cubicBezTo>
                <a:cubicBezTo>
                  <a:pt x="1305315" y="80449"/>
                  <a:pt x="1302063" y="82955"/>
                  <a:pt x="1298516" y="84982"/>
                </a:cubicBezTo>
                <a:cubicBezTo>
                  <a:pt x="1284951" y="92733"/>
                  <a:pt x="1281517" y="91782"/>
                  <a:pt x="1267923" y="101978"/>
                </a:cubicBezTo>
                <a:cubicBezTo>
                  <a:pt x="1243755" y="120105"/>
                  <a:pt x="1272352" y="103707"/>
                  <a:pt x="1247528" y="125773"/>
                </a:cubicBezTo>
                <a:cubicBezTo>
                  <a:pt x="1241421" y="131201"/>
                  <a:pt x="1232910" y="133592"/>
                  <a:pt x="1227132" y="139370"/>
                </a:cubicBezTo>
                <a:cubicBezTo>
                  <a:pt x="1223733" y="142769"/>
                  <a:pt x="1220934" y="146901"/>
                  <a:pt x="1216934" y="149568"/>
                </a:cubicBezTo>
                <a:cubicBezTo>
                  <a:pt x="1213953" y="151556"/>
                  <a:pt x="1210135" y="151834"/>
                  <a:pt x="1206736" y="152967"/>
                </a:cubicBezTo>
                <a:cubicBezTo>
                  <a:pt x="1203337" y="155233"/>
                  <a:pt x="1200086" y="157738"/>
                  <a:pt x="1196539" y="159765"/>
                </a:cubicBezTo>
                <a:cubicBezTo>
                  <a:pt x="1192139" y="162279"/>
                  <a:pt x="1187239" y="163878"/>
                  <a:pt x="1182942" y="166564"/>
                </a:cubicBezTo>
                <a:cubicBezTo>
                  <a:pt x="1168261" y="175740"/>
                  <a:pt x="1160060" y="187789"/>
                  <a:pt x="1142151" y="193758"/>
                </a:cubicBezTo>
                <a:cubicBezTo>
                  <a:pt x="1125685" y="199246"/>
                  <a:pt x="1135026" y="195313"/>
                  <a:pt x="1114957" y="207355"/>
                </a:cubicBezTo>
                <a:cubicBezTo>
                  <a:pt x="1112691" y="210754"/>
                  <a:pt x="1111047" y="214664"/>
                  <a:pt x="1108158" y="217553"/>
                </a:cubicBezTo>
                <a:cubicBezTo>
                  <a:pt x="1090607" y="235104"/>
                  <a:pt x="1092224" y="221057"/>
                  <a:pt x="1074165" y="248146"/>
                </a:cubicBezTo>
                <a:lnTo>
                  <a:pt x="1060568" y="268542"/>
                </a:lnTo>
                <a:cubicBezTo>
                  <a:pt x="1059435" y="271941"/>
                  <a:pt x="1058771" y="275534"/>
                  <a:pt x="1057169" y="278739"/>
                </a:cubicBezTo>
                <a:cubicBezTo>
                  <a:pt x="1043988" y="305102"/>
                  <a:pt x="1055518" y="273498"/>
                  <a:pt x="1046971" y="299135"/>
                </a:cubicBezTo>
                <a:cubicBezTo>
                  <a:pt x="1045838" y="305933"/>
                  <a:pt x="1045067" y="312802"/>
                  <a:pt x="1043572" y="319530"/>
                </a:cubicBezTo>
                <a:cubicBezTo>
                  <a:pt x="1042795" y="323028"/>
                  <a:pt x="1040680" y="326181"/>
                  <a:pt x="1040173" y="329728"/>
                </a:cubicBezTo>
                <a:cubicBezTo>
                  <a:pt x="1038403" y="342118"/>
                  <a:pt x="1038428" y="354714"/>
                  <a:pt x="1036774" y="367120"/>
                </a:cubicBezTo>
                <a:cubicBezTo>
                  <a:pt x="1034202" y="386412"/>
                  <a:pt x="1034375" y="375315"/>
                  <a:pt x="1026576" y="390915"/>
                </a:cubicBezTo>
                <a:cubicBezTo>
                  <a:pt x="1012511" y="419049"/>
                  <a:pt x="1035853" y="382102"/>
                  <a:pt x="1016378" y="411310"/>
                </a:cubicBezTo>
                <a:cubicBezTo>
                  <a:pt x="1010146" y="430009"/>
                  <a:pt x="1016724" y="413253"/>
                  <a:pt x="1006180" y="431706"/>
                </a:cubicBezTo>
                <a:cubicBezTo>
                  <a:pt x="988929" y="461896"/>
                  <a:pt x="1009148" y="430655"/>
                  <a:pt x="992583" y="455501"/>
                </a:cubicBezTo>
                <a:cubicBezTo>
                  <a:pt x="988223" y="468581"/>
                  <a:pt x="986133" y="478059"/>
                  <a:pt x="978986" y="489493"/>
                </a:cubicBezTo>
                <a:cubicBezTo>
                  <a:pt x="975983" y="494297"/>
                  <a:pt x="972187" y="498558"/>
                  <a:pt x="968788" y="503090"/>
                </a:cubicBezTo>
                <a:cubicBezTo>
                  <a:pt x="956397" y="540268"/>
                  <a:pt x="976156" y="483964"/>
                  <a:pt x="958591" y="523486"/>
                </a:cubicBezTo>
                <a:cubicBezTo>
                  <a:pt x="945282" y="553431"/>
                  <a:pt x="960207" y="535466"/>
                  <a:pt x="941594" y="554079"/>
                </a:cubicBezTo>
                <a:cubicBezTo>
                  <a:pt x="940461" y="557478"/>
                  <a:pt x="939797" y="561072"/>
                  <a:pt x="938195" y="564277"/>
                </a:cubicBezTo>
                <a:cubicBezTo>
                  <a:pt x="936368" y="567931"/>
                  <a:pt x="931975" y="570431"/>
                  <a:pt x="931397" y="574475"/>
                </a:cubicBezTo>
                <a:cubicBezTo>
                  <a:pt x="931323" y="574993"/>
                  <a:pt x="936649" y="596336"/>
                  <a:pt x="938195" y="598269"/>
                </a:cubicBezTo>
                <a:cubicBezTo>
                  <a:pt x="940747" y="601459"/>
                  <a:pt x="944994" y="602802"/>
                  <a:pt x="948393" y="605068"/>
                </a:cubicBezTo>
                <a:cubicBezTo>
                  <a:pt x="954058" y="622064"/>
                  <a:pt x="952925" y="611868"/>
                  <a:pt x="944994" y="635661"/>
                </a:cubicBezTo>
                <a:lnTo>
                  <a:pt x="941594" y="645859"/>
                </a:lnTo>
                <a:lnTo>
                  <a:pt x="938195" y="656057"/>
                </a:lnTo>
                <a:cubicBezTo>
                  <a:pt x="939328" y="659456"/>
                  <a:pt x="938047" y="665748"/>
                  <a:pt x="941594" y="666255"/>
                </a:cubicBezTo>
                <a:cubicBezTo>
                  <a:pt x="964023" y="669459"/>
                  <a:pt x="959066" y="658980"/>
                  <a:pt x="968788" y="649258"/>
                </a:cubicBezTo>
                <a:cubicBezTo>
                  <a:pt x="971677" y="646369"/>
                  <a:pt x="975587" y="644726"/>
                  <a:pt x="978986" y="642460"/>
                </a:cubicBezTo>
                <a:cubicBezTo>
                  <a:pt x="982423" y="647616"/>
                  <a:pt x="989184" y="655818"/>
                  <a:pt x="989184" y="662855"/>
                </a:cubicBezTo>
                <a:cubicBezTo>
                  <a:pt x="989184" y="673222"/>
                  <a:pt x="985069" y="680660"/>
                  <a:pt x="982386" y="690049"/>
                </a:cubicBezTo>
                <a:cubicBezTo>
                  <a:pt x="981102" y="694541"/>
                  <a:pt x="981462" y="699684"/>
                  <a:pt x="978986" y="703646"/>
                </a:cubicBezTo>
                <a:cubicBezTo>
                  <a:pt x="970496" y="717229"/>
                  <a:pt x="967198" y="716640"/>
                  <a:pt x="955191" y="720643"/>
                </a:cubicBezTo>
                <a:cubicBezTo>
                  <a:pt x="954561" y="721273"/>
                  <a:pt x="937496" y="735300"/>
                  <a:pt x="941594" y="741038"/>
                </a:cubicBezTo>
                <a:cubicBezTo>
                  <a:pt x="946343" y="747687"/>
                  <a:pt x="961990" y="754635"/>
                  <a:pt x="961990" y="754635"/>
                </a:cubicBezTo>
                <a:cubicBezTo>
                  <a:pt x="959389" y="765038"/>
                  <a:pt x="959618" y="770604"/>
                  <a:pt x="951792" y="778430"/>
                </a:cubicBezTo>
                <a:cubicBezTo>
                  <a:pt x="948903" y="781319"/>
                  <a:pt x="944993" y="782963"/>
                  <a:pt x="941594" y="785229"/>
                </a:cubicBezTo>
                <a:cubicBezTo>
                  <a:pt x="940302" y="791690"/>
                  <a:pt x="938279" y="805456"/>
                  <a:pt x="934796" y="812423"/>
                </a:cubicBezTo>
                <a:cubicBezTo>
                  <a:pt x="932969" y="816077"/>
                  <a:pt x="930263" y="819221"/>
                  <a:pt x="927997" y="822620"/>
                </a:cubicBezTo>
                <a:cubicBezTo>
                  <a:pt x="920029" y="846527"/>
                  <a:pt x="930396" y="817024"/>
                  <a:pt x="917800" y="846415"/>
                </a:cubicBezTo>
                <a:cubicBezTo>
                  <a:pt x="909356" y="866116"/>
                  <a:pt x="920665" y="847215"/>
                  <a:pt x="907602" y="866811"/>
                </a:cubicBezTo>
                <a:cubicBezTo>
                  <a:pt x="911956" y="867900"/>
                  <a:pt x="926522" y="871171"/>
                  <a:pt x="931397" y="873609"/>
                </a:cubicBezTo>
                <a:cubicBezTo>
                  <a:pt x="935051" y="875436"/>
                  <a:pt x="938195" y="878142"/>
                  <a:pt x="941594" y="880408"/>
                </a:cubicBezTo>
                <a:cubicBezTo>
                  <a:pt x="937268" y="893389"/>
                  <a:pt x="933380" y="906280"/>
                  <a:pt x="921199" y="914400"/>
                </a:cubicBezTo>
                <a:cubicBezTo>
                  <a:pt x="918218" y="916388"/>
                  <a:pt x="914400" y="916667"/>
                  <a:pt x="911001" y="917800"/>
                </a:cubicBezTo>
                <a:lnTo>
                  <a:pt x="897404" y="938195"/>
                </a:lnTo>
                <a:cubicBezTo>
                  <a:pt x="895138" y="941594"/>
                  <a:pt x="891898" y="944517"/>
                  <a:pt x="890606" y="948393"/>
                </a:cubicBezTo>
                <a:lnTo>
                  <a:pt x="887206" y="958591"/>
                </a:lnTo>
                <a:cubicBezTo>
                  <a:pt x="888483" y="962420"/>
                  <a:pt x="894432" y="979394"/>
                  <a:pt x="894005" y="982385"/>
                </a:cubicBezTo>
                <a:cubicBezTo>
                  <a:pt x="893427" y="986429"/>
                  <a:pt x="889472" y="989184"/>
                  <a:pt x="887206" y="992583"/>
                </a:cubicBezTo>
                <a:cubicBezTo>
                  <a:pt x="874815" y="1029761"/>
                  <a:pt x="894574" y="973457"/>
                  <a:pt x="877009" y="1012979"/>
                </a:cubicBezTo>
                <a:cubicBezTo>
                  <a:pt x="875034" y="1017422"/>
                  <a:pt x="870698" y="1038715"/>
                  <a:pt x="863412" y="1043572"/>
                </a:cubicBezTo>
                <a:cubicBezTo>
                  <a:pt x="859525" y="1046164"/>
                  <a:pt x="854347" y="1045838"/>
                  <a:pt x="849814" y="1046971"/>
                </a:cubicBezTo>
                <a:cubicBezTo>
                  <a:pt x="840749" y="1045838"/>
                  <a:pt x="831433" y="1045976"/>
                  <a:pt x="822620" y="1043572"/>
                </a:cubicBezTo>
                <a:cubicBezTo>
                  <a:pt x="815094" y="1041519"/>
                  <a:pt x="807462" y="1030940"/>
                  <a:pt x="802225" y="1026576"/>
                </a:cubicBezTo>
                <a:cubicBezTo>
                  <a:pt x="792164" y="1018191"/>
                  <a:pt x="791390" y="1019618"/>
                  <a:pt x="778430" y="1016378"/>
                </a:cubicBezTo>
                <a:cubicBezTo>
                  <a:pt x="776164" y="1012979"/>
                  <a:pt x="775638" y="1006981"/>
                  <a:pt x="771632" y="1006180"/>
                </a:cubicBezTo>
                <a:cubicBezTo>
                  <a:pt x="744007" y="1000655"/>
                  <a:pt x="746102" y="1004589"/>
                  <a:pt x="741038" y="1019777"/>
                </a:cubicBezTo>
                <a:cubicBezTo>
                  <a:pt x="742171" y="1029975"/>
                  <a:pt x="740931" y="1040728"/>
                  <a:pt x="744438" y="1050371"/>
                </a:cubicBezTo>
                <a:cubicBezTo>
                  <a:pt x="745834" y="1054210"/>
                  <a:pt x="750902" y="1055510"/>
                  <a:pt x="754635" y="1057169"/>
                </a:cubicBezTo>
                <a:cubicBezTo>
                  <a:pt x="773686" y="1065636"/>
                  <a:pt x="772044" y="1059779"/>
                  <a:pt x="785229" y="1070766"/>
                </a:cubicBezTo>
                <a:cubicBezTo>
                  <a:pt x="788922" y="1073843"/>
                  <a:pt x="792027" y="1077565"/>
                  <a:pt x="795426" y="1080964"/>
                </a:cubicBezTo>
                <a:cubicBezTo>
                  <a:pt x="796559" y="1084363"/>
                  <a:pt x="797414" y="1087868"/>
                  <a:pt x="798826" y="1091162"/>
                </a:cubicBezTo>
                <a:cubicBezTo>
                  <a:pt x="804004" y="1103243"/>
                  <a:pt x="805592" y="1104711"/>
                  <a:pt x="812423" y="1114956"/>
                </a:cubicBezTo>
                <a:cubicBezTo>
                  <a:pt x="813556" y="1118355"/>
                  <a:pt x="814220" y="1121949"/>
                  <a:pt x="815822" y="1125154"/>
                </a:cubicBezTo>
                <a:cubicBezTo>
                  <a:pt x="817649" y="1128808"/>
                  <a:pt x="821011" y="1131597"/>
                  <a:pt x="822620" y="1135352"/>
                </a:cubicBezTo>
                <a:cubicBezTo>
                  <a:pt x="824460" y="1139646"/>
                  <a:pt x="824380" y="1144575"/>
                  <a:pt x="826020" y="1148949"/>
                </a:cubicBezTo>
                <a:cubicBezTo>
                  <a:pt x="827799" y="1153694"/>
                  <a:pt x="830822" y="1157888"/>
                  <a:pt x="832818" y="1162546"/>
                </a:cubicBezTo>
                <a:cubicBezTo>
                  <a:pt x="834229" y="1165840"/>
                  <a:pt x="835084" y="1169345"/>
                  <a:pt x="836217" y="1172744"/>
                </a:cubicBezTo>
                <a:cubicBezTo>
                  <a:pt x="815669" y="1177881"/>
                  <a:pt x="827051" y="1177621"/>
                  <a:pt x="802225" y="1169345"/>
                </a:cubicBezTo>
                <a:lnTo>
                  <a:pt x="792027" y="1165945"/>
                </a:lnTo>
                <a:lnTo>
                  <a:pt x="802225" y="1169345"/>
                </a:lnTo>
                <a:cubicBezTo>
                  <a:pt x="805624" y="1170478"/>
                  <a:pt x="808858" y="1172387"/>
                  <a:pt x="812423" y="1172744"/>
                </a:cubicBezTo>
                <a:lnTo>
                  <a:pt x="846415" y="1176143"/>
                </a:lnTo>
                <a:cubicBezTo>
                  <a:pt x="849814" y="1177276"/>
                  <a:pt x="853632" y="1177554"/>
                  <a:pt x="856613" y="1179542"/>
                </a:cubicBezTo>
                <a:cubicBezTo>
                  <a:pt x="864466" y="1184777"/>
                  <a:pt x="868592" y="1192412"/>
                  <a:pt x="873609" y="1199938"/>
                </a:cubicBezTo>
                <a:cubicBezTo>
                  <a:pt x="867108" y="1219442"/>
                  <a:pt x="869798" y="1201235"/>
                  <a:pt x="880408" y="1220333"/>
                </a:cubicBezTo>
                <a:cubicBezTo>
                  <a:pt x="883888" y="1226598"/>
                  <a:pt x="884940" y="1233930"/>
                  <a:pt x="887206" y="1240729"/>
                </a:cubicBezTo>
                <a:lnTo>
                  <a:pt x="890606" y="1250927"/>
                </a:lnTo>
                <a:cubicBezTo>
                  <a:pt x="889473" y="1256592"/>
                  <a:pt x="890411" y="1263116"/>
                  <a:pt x="887206" y="1267923"/>
                </a:cubicBezTo>
                <a:cubicBezTo>
                  <a:pt x="885219" y="1270904"/>
                  <a:pt x="879542" y="1268789"/>
                  <a:pt x="877009" y="1271322"/>
                </a:cubicBezTo>
                <a:cubicBezTo>
                  <a:pt x="874475" y="1273856"/>
                  <a:pt x="874742" y="1278121"/>
                  <a:pt x="873609" y="1281520"/>
                </a:cubicBezTo>
                <a:cubicBezTo>
                  <a:pt x="874742" y="1284919"/>
                  <a:pt x="877009" y="1288135"/>
                  <a:pt x="877009" y="1291718"/>
                </a:cubicBezTo>
                <a:cubicBezTo>
                  <a:pt x="877009" y="1298610"/>
                  <a:pt x="875789" y="1305575"/>
                  <a:pt x="873609" y="1312113"/>
                </a:cubicBezTo>
                <a:cubicBezTo>
                  <a:pt x="872317" y="1315989"/>
                  <a:pt x="868838" y="1318764"/>
                  <a:pt x="866811" y="1322311"/>
                </a:cubicBezTo>
                <a:cubicBezTo>
                  <a:pt x="864297" y="1326711"/>
                  <a:pt x="862278" y="1331376"/>
                  <a:pt x="860012" y="1335908"/>
                </a:cubicBezTo>
                <a:cubicBezTo>
                  <a:pt x="861145" y="1340440"/>
                  <a:pt x="863412" y="1344833"/>
                  <a:pt x="863412" y="1349505"/>
                </a:cubicBezTo>
                <a:cubicBezTo>
                  <a:pt x="863412" y="1364042"/>
                  <a:pt x="863229" y="1376045"/>
                  <a:pt x="849814" y="1383498"/>
                </a:cubicBezTo>
                <a:cubicBezTo>
                  <a:pt x="843550" y="1386978"/>
                  <a:pt x="836217" y="1388030"/>
                  <a:pt x="829419" y="1390296"/>
                </a:cubicBezTo>
                <a:lnTo>
                  <a:pt x="819221" y="1393696"/>
                </a:lnTo>
                <a:cubicBezTo>
                  <a:pt x="812423" y="1391430"/>
                  <a:pt x="803893" y="1391964"/>
                  <a:pt x="798826" y="1386897"/>
                </a:cubicBezTo>
                <a:cubicBezTo>
                  <a:pt x="795427" y="1383498"/>
                  <a:pt x="792423" y="1379650"/>
                  <a:pt x="788628" y="1376699"/>
                </a:cubicBezTo>
                <a:cubicBezTo>
                  <a:pt x="782178" y="1371683"/>
                  <a:pt x="774009" y="1368880"/>
                  <a:pt x="768232" y="1363102"/>
                </a:cubicBezTo>
                <a:cubicBezTo>
                  <a:pt x="764833" y="1359703"/>
                  <a:pt x="761685" y="1356032"/>
                  <a:pt x="758035" y="1352904"/>
                </a:cubicBezTo>
                <a:cubicBezTo>
                  <a:pt x="753100" y="1348674"/>
                  <a:pt x="727231" y="1330173"/>
                  <a:pt x="724042" y="1329110"/>
                </a:cubicBezTo>
                <a:cubicBezTo>
                  <a:pt x="720643" y="1327977"/>
                  <a:pt x="717049" y="1327312"/>
                  <a:pt x="713844" y="1325710"/>
                </a:cubicBezTo>
                <a:cubicBezTo>
                  <a:pt x="687491" y="1312533"/>
                  <a:pt x="719075" y="1324055"/>
                  <a:pt x="693449" y="1315513"/>
                </a:cubicBezTo>
                <a:cubicBezTo>
                  <a:pt x="687046" y="1309110"/>
                  <a:pt x="680238" y="1303635"/>
                  <a:pt x="676452" y="1295117"/>
                </a:cubicBezTo>
                <a:cubicBezTo>
                  <a:pt x="660271" y="1258710"/>
                  <a:pt x="678242" y="1287604"/>
                  <a:pt x="662855" y="1264524"/>
                </a:cubicBezTo>
                <a:cubicBezTo>
                  <a:pt x="659449" y="1254304"/>
                  <a:pt x="659979" y="1252913"/>
                  <a:pt x="652658" y="1244128"/>
                </a:cubicBezTo>
                <a:cubicBezTo>
                  <a:pt x="649580" y="1240435"/>
                  <a:pt x="645538" y="1237623"/>
                  <a:pt x="642460" y="1233930"/>
                </a:cubicBezTo>
                <a:cubicBezTo>
                  <a:pt x="630633" y="1219738"/>
                  <a:pt x="642203" y="1225914"/>
                  <a:pt x="625464" y="1220333"/>
                </a:cubicBezTo>
                <a:cubicBezTo>
                  <a:pt x="615459" y="1212830"/>
                  <a:pt x="609561" y="1209409"/>
                  <a:pt x="601669" y="1199938"/>
                </a:cubicBezTo>
                <a:cubicBezTo>
                  <a:pt x="587506" y="1182943"/>
                  <a:pt x="603367" y="1195404"/>
                  <a:pt x="584672" y="1182942"/>
                </a:cubicBezTo>
                <a:cubicBezTo>
                  <a:pt x="581679" y="1173963"/>
                  <a:pt x="576443" y="1155270"/>
                  <a:pt x="567676" y="1152348"/>
                </a:cubicBezTo>
                <a:lnTo>
                  <a:pt x="557478" y="1148949"/>
                </a:lnTo>
                <a:cubicBezTo>
                  <a:pt x="554079" y="1145550"/>
                  <a:pt x="551483" y="1141086"/>
                  <a:pt x="547281" y="1138751"/>
                </a:cubicBezTo>
                <a:cubicBezTo>
                  <a:pt x="541016" y="1135271"/>
                  <a:pt x="533684" y="1134219"/>
                  <a:pt x="526885" y="1131953"/>
                </a:cubicBezTo>
                <a:lnTo>
                  <a:pt x="516687" y="1128554"/>
                </a:lnTo>
                <a:cubicBezTo>
                  <a:pt x="513288" y="1127421"/>
                  <a:pt x="509966" y="1126023"/>
                  <a:pt x="506490" y="1125154"/>
                </a:cubicBezTo>
                <a:lnTo>
                  <a:pt x="492893" y="1121755"/>
                </a:lnTo>
                <a:cubicBezTo>
                  <a:pt x="470231" y="1122888"/>
                  <a:pt x="447448" y="1122553"/>
                  <a:pt x="424907" y="1125154"/>
                </a:cubicBezTo>
                <a:cubicBezTo>
                  <a:pt x="417788" y="1125975"/>
                  <a:pt x="411310" y="1129687"/>
                  <a:pt x="404512" y="1131953"/>
                </a:cubicBezTo>
                <a:lnTo>
                  <a:pt x="394314" y="1135352"/>
                </a:lnTo>
                <a:cubicBezTo>
                  <a:pt x="390915" y="1137618"/>
                  <a:pt x="388029" y="1140977"/>
                  <a:pt x="384116" y="1142151"/>
                </a:cubicBezTo>
                <a:cubicBezTo>
                  <a:pt x="358630" y="1149797"/>
                  <a:pt x="309501" y="1143009"/>
                  <a:pt x="292336" y="1142151"/>
                </a:cubicBezTo>
                <a:cubicBezTo>
                  <a:pt x="277993" y="1143745"/>
                  <a:pt x="260408" y="1142130"/>
                  <a:pt x="248146" y="1152348"/>
                </a:cubicBezTo>
                <a:cubicBezTo>
                  <a:pt x="245008" y="1154963"/>
                  <a:pt x="243614" y="1159147"/>
                  <a:pt x="241348" y="1162546"/>
                </a:cubicBezTo>
                <a:cubicBezTo>
                  <a:pt x="243614" y="1165945"/>
                  <a:pt x="247568" y="1168700"/>
                  <a:pt x="248146" y="1172744"/>
                </a:cubicBezTo>
                <a:cubicBezTo>
                  <a:pt x="248807" y="1177369"/>
                  <a:pt x="246030" y="1181849"/>
                  <a:pt x="244747" y="1186341"/>
                </a:cubicBezTo>
                <a:cubicBezTo>
                  <a:pt x="240191" y="1202287"/>
                  <a:pt x="242320" y="1192004"/>
                  <a:pt x="234549" y="1210136"/>
                </a:cubicBezTo>
                <a:cubicBezTo>
                  <a:pt x="233138" y="1213429"/>
                  <a:pt x="232283" y="1216934"/>
                  <a:pt x="231150" y="1220333"/>
                </a:cubicBezTo>
                <a:cubicBezTo>
                  <a:pt x="232283" y="1223732"/>
                  <a:pt x="233138" y="1227238"/>
                  <a:pt x="234549" y="1230531"/>
                </a:cubicBezTo>
                <a:cubicBezTo>
                  <a:pt x="236545" y="1235189"/>
                  <a:pt x="241050" y="1239069"/>
                  <a:pt x="241348" y="1244128"/>
                </a:cubicBezTo>
                <a:cubicBezTo>
                  <a:pt x="242215" y="1258876"/>
                  <a:pt x="241755" y="1274044"/>
                  <a:pt x="237948" y="1288319"/>
                </a:cubicBezTo>
                <a:cubicBezTo>
                  <a:pt x="236895" y="1292266"/>
                  <a:pt x="231150" y="1292851"/>
                  <a:pt x="227751" y="1295117"/>
                </a:cubicBezTo>
                <a:cubicBezTo>
                  <a:pt x="227080" y="1296123"/>
                  <a:pt x="215126" y="1312115"/>
                  <a:pt x="217553" y="1315513"/>
                </a:cubicBezTo>
                <a:cubicBezTo>
                  <a:pt x="224859" y="1325741"/>
                  <a:pt x="237244" y="1328875"/>
                  <a:pt x="248146" y="1332509"/>
                </a:cubicBezTo>
                <a:cubicBezTo>
                  <a:pt x="251545" y="1335908"/>
                  <a:pt x="256824" y="1338146"/>
                  <a:pt x="258344" y="1342707"/>
                </a:cubicBezTo>
                <a:cubicBezTo>
                  <a:pt x="277762" y="1400961"/>
                  <a:pt x="236384" y="1374314"/>
                  <a:pt x="176762" y="1376699"/>
                </a:cubicBezTo>
                <a:cubicBezTo>
                  <a:pt x="152490" y="1384790"/>
                  <a:pt x="162329" y="1379523"/>
                  <a:pt x="146168" y="1390296"/>
                </a:cubicBezTo>
                <a:cubicBezTo>
                  <a:pt x="145035" y="1393695"/>
                  <a:pt x="142769" y="1396911"/>
                  <a:pt x="142769" y="1400494"/>
                </a:cubicBezTo>
                <a:cubicBezTo>
                  <a:pt x="142769" y="1415721"/>
                  <a:pt x="157487" y="1410061"/>
                  <a:pt x="142769" y="1431087"/>
                </a:cubicBezTo>
                <a:cubicBezTo>
                  <a:pt x="139318" y="1436018"/>
                  <a:pt x="116559" y="1448148"/>
                  <a:pt x="108777" y="1451483"/>
                </a:cubicBezTo>
                <a:cubicBezTo>
                  <a:pt x="105484" y="1452894"/>
                  <a:pt x="101978" y="1453749"/>
                  <a:pt x="98579" y="1454882"/>
                </a:cubicBezTo>
                <a:cubicBezTo>
                  <a:pt x="87805" y="1471043"/>
                  <a:pt x="95656" y="1463787"/>
                  <a:pt x="71385" y="1471878"/>
                </a:cubicBezTo>
                <a:lnTo>
                  <a:pt x="61187" y="1475278"/>
                </a:lnTo>
                <a:cubicBezTo>
                  <a:pt x="60393" y="1475179"/>
                  <a:pt x="17925" y="1467240"/>
                  <a:pt x="13597" y="1475278"/>
                </a:cubicBezTo>
                <a:cubicBezTo>
                  <a:pt x="-21992" y="1541372"/>
                  <a:pt x="31088" y="1502144"/>
                  <a:pt x="0" y="1522867"/>
                </a:cubicBezTo>
                <a:cubicBezTo>
                  <a:pt x="2266" y="1526266"/>
                  <a:pt x="3609" y="1530513"/>
                  <a:pt x="6799" y="1533065"/>
                </a:cubicBezTo>
                <a:cubicBezTo>
                  <a:pt x="9597" y="1535303"/>
                  <a:pt x="15943" y="1533039"/>
                  <a:pt x="16997" y="1536464"/>
                </a:cubicBezTo>
                <a:cubicBezTo>
                  <a:pt x="21010" y="1549505"/>
                  <a:pt x="16880" y="1564072"/>
                  <a:pt x="20396" y="1577255"/>
                </a:cubicBezTo>
                <a:cubicBezTo>
                  <a:pt x="21635" y="1581900"/>
                  <a:pt x="26392" y="1585118"/>
                  <a:pt x="30594" y="1587453"/>
                </a:cubicBezTo>
                <a:cubicBezTo>
                  <a:pt x="36858" y="1590933"/>
                  <a:pt x="44579" y="1591047"/>
                  <a:pt x="50989" y="1594252"/>
                </a:cubicBezTo>
                <a:cubicBezTo>
                  <a:pt x="68765" y="1603139"/>
                  <a:pt x="59670" y="1599821"/>
                  <a:pt x="78183" y="1604449"/>
                </a:cubicBezTo>
                <a:cubicBezTo>
                  <a:pt x="94160" y="1620426"/>
                  <a:pt x="84378" y="1611978"/>
                  <a:pt x="108777" y="1628244"/>
                </a:cubicBezTo>
                <a:lnTo>
                  <a:pt x="118974" y="1635043"/>
                </a:lnTo>
                <a:cubicBezTo>
                  <a:pt x="143335" y="1671583"/>
                  <a:pt x="121524" y="1644532"/>
                  <a:pt x="142769" y="1662237"/>
                </a:cubicBezTo>
                <a:cubicBezTo>
                  <a:pt x="159744" y="1676383"/>
                  <a:pt x="145244" y="1669861"/>
                  <a:pt x="163165" y="1675834"/>
                </a:cubicBezTo>
                <a:cubicBezTo>
                  <a:pt x="165431" y="1679233"/>
                  <a:pt x="166309" y="1684205"/>
                  <a:pt x="169963" y="1686032"/>
                </a:cubicBezTo>
                <a:cubicBezTo>
                  <a:pt x="178320" y="1690211"/>
                  <a:pt x="188092" y="1690564"/>
                  <a:pt x="197157" y="1692830"/>
                </a:cubicBezTo>
                <a:cubicBezTo>
                  <a:pt x="201689" y="1693963"/>
                  <a:pt x="206322" y="1694751"/>
                  <a:pt x="210754" y="1696229"/>
                </a:cubicBezTo>
                <a:cubicBezTo>
                  <a:pt x="214153" y="1697362"/>
                  <a:pt x="217476" y="1698760"/>
                  <a:pt x="220952" y="1699629"/>
                </a:cubicBezTo>
                <a:lnTo>
                  <a:pt x="248146" y="1706427"/>
                </a:lnTo>
                <a:lnTo>
                  <a:pt x="278739" y="1726823"/>
                </a:lnTo>
                <a:cubicBezTo>
                  <a:pt x="282138" y="1729089"/>
                  <a:pt x="285061" y="1732329"/>
                  <a:pt x="288937" y="1733621"/>
                </a:cubicBezTo>
                <a:lnTo>
                  <a:pt x="299135" y="1737020"/>
                </a:lnTo>
                <a:cubicBezTo>
                  <a:pt x="318466" y="1756351"/>
                  <a:pt x="302894" y="1737739"/>
                  <a:pt x="312732" y="1757416"/>
                </a:cubicBezTo>
                <a:cubicBezTo>
                  <a:pt x="314559" y="1761070"/>
                  <a:pt x="317703" y="1763960"/>
                  <a:pt x="319530" y="1767614"/>
                </a:cubicBezTo>
                <a:cubicBezTo>
                  <a:pt x="321132" y="1770819"/>
                  <a:pt x="320396" y="1775278"/>
                  <a:pt x="322930" y="1777812"/>
                </a:cubicBezTo>
                <a:cubicBezTo>
                  <a:pt x="325464" y="1780346"/>
                  <a:pt x="329729" y="1780078"/>
                  <a:pt x="333128" y="1781211"/>
                </a:cubicBezTo>
                <a:cubicBezTo>
                  <a:pt x="336527" y="1783477"/>
                  <a:pt x="339671" y="1786182"/>
                  <a:pt x="343325" y="1788009"/>
                </a:cubicBezTo>
                <a:cubicBezTo>
                  <a:pt x="351550" y="1792122"/>
                  <a:pt x="358397" y="1791537"/>
                  <a:pt x="367120" y="1794808"/>
                </a:cubicBezTo>
                <a:cubicBezTo>
                  <a:pt x="371865" y="1796587"/>
                  <a:pt x="375972" y="1799827"/>
                  <a:pt x="380717" y="1801606"/>
                </a:cubicBezTo>
                <a:cubicBezTo>
                  <a:pt x="385091" y="1803246"/>
                  <a:pt x="390002" y="1803209"/>
                  <a:pt x="394314" y="1805006"/>
                </a:cubicBezTo>
                <a:cubicBezTo>
                  <a:pt x="403669" y="1808904"/>
                  <a:pt x="412443" y="1814071"/>
                  <a:pt x="421508" y="1818603"/>
                </a:cubicBezTo>
                <a:cubicBezTo>
                  <a:pt x="426040" y="1820869"/>
                  <a:pt x="430298" y="1823799"/>
                  <a:pt x="435105" y="1825401"/>
                </a:cubicBezTo>
                <a:lnTo>
                  <a:pt x="445303" y="1828800"/>
                </a:lnTo>
                <a:cubicBezTo>
                  <a:pt x="447569" y="1832199"/>
                  <a:pt x="449212" y="1836109"/>
                  <a:pt x="452101" y="1838998"/>
                </a:cubicBezTo>
                <a:cubicBezTo>
                  <a:pt x="470975" y="1857873"/>
                  <a:pt x="514881" y="1848426"/>
                  <a:pt x="530284" y="1849196"/>
                </a:cubicBezTo>
                <a:cubicBezTo>
                  <a:pt x="570313" y="1862538"/>
                  <a:pt x="549393" y="1856882"/>
                  <a:pt x="639061" y="1849196"/>
                </a:cubicBezTo>
                <a:cubicBezTo>
                  <a:pt x="646201" y="1848584"/>
                  <a:pt x="652387" y="1843575"/>
                  <a:pt x="659456" y="1842397"/>
                </a:cubicBezTo>
                <a:lnTo>
                  <a:pt x="679852" y="1838998"/>
                </a:lnTo>
                <a:cubicBezTo>
                  <a:pt x="723603" y="1824415"/>
                  <a:pt x="678809" y="1838409"/>
                  <a:pt x="717243" y="1828800"/>
                </a:cubicBezTo>
                <a:cubicBezTo>
                  <a:pt x="720719" y="1827931"/>
                  <a:pt x="723927" y="1826104"/>
                  <a:pt x="727441" y="1825401"/>
                </a:cubicBezTo>
                <a:cubicBezTo>
                  <a:pt x="735298" y="1823830"/>
                  <a:pt x="743304" y="1823135"/>
                  <a:pt x="751236" y="1822002"/>
                </a:cubicBezTo>
                <a:cubicBezTo>
                  <a:pt x="774029" y="1810605"/>
                  <a:pt x="755291" y="1818745"/>
                  <a:pt x="778430" y="1811804"/>
                </a:cubicBezTo>
                <a:cubicBezTo>
                  <a:pt x="785294" y="1809745"/>
                  <a:pt x="798826" y="1805006"/>
                  <a:pt x="798826" y="1805006"/>
                </a:cubicBezTo>
                <a:cubicBezTo>
                  <a:pt x="810502" y="1797221"/>
                  <a:pt x="814385" y="1794023"/>
                  <a:pt x="829419" y="1788009"/>
                </a:cubicBezTo>
                <a:cubicBezTo>
                  <a:pt x="833757" y="1786274"/>
                  <a:pt x="838541" y="1785952"/>
                  <a:pt x="843016" y="1784610"/>
                </a:cubicBezTo>
                <a:cubicBezTo>
                  <a:pt x="849880" y="1782551"/>
                  <a:pt x="856613" y="1780078"/>
                  <a:pt x="863412" y="1777812"/>
                </a:cubicBezTo>
                <a:cubicBezTo>
                  <a:pt x="892630" y="1758331"/>
                  <a:pt x="855665" y="1781685"/>
                  <a:pt x="883807" y="1767614"/>
                </a:cubicBezTo>
                <a:cubicBezTo>
                  <a:pt x="889716" y="1764659"/>
                  <a:pt x="895200" y="1760918"/>
                  <a:pt x="900803" y="1757416"/>
                </a:cubicBezTo>
                <a:cubicBezTo>
                  <a:pt x="913331" y="1749586"/>
                  <a:pt x="926376" y="1742485"/>
                  <a:pt x="938195" y="1733621"/>
                </a:cubicBezTo>
                <a:cubicBezTo>
                  <a:pt x="957077" y="1719459"/>
                  <a:pt x="946934" y="1726338"/>
                  <a:pt x="968788" y="1713226"/>
                </a:cubicBezTo>
                <a:cubicBezTo>
                  <a:pt x="971054" y="1709827"/>
                  <a:pt x="972873" y="1706082"/>
                  <a:pt x="975587" y="1703028"/>
                </a:cubicBezTo>
                <a:cubicBezTo>
                  <a:pt x="991857" y="1684725"/>
                  <a:pt x="993083" y="1684807"/>
                  <a:pt x="1009580" y="1672435"/>
                </a:cubicBezTo>
                <a:cubicBezTo>
                  <a:pt x="1011846" y="1669036"/>
                  <a:pt x="1013188" y="1664789"/>
                  <a:pt x="1016378" y="1662237"/>
                </a:cubicBezTo>
                <a:cubicBezTo>
                  <a:pt x="1019176" y="1659999"/>
                  <a:pt x="1024042" y="1661372"/>
                  <a:pt x="1026576" y="1658838"/>
                </a:cubicBezTo>
                <a:cubicBezTo>
                  <a:pt x="1050379" y="1635035"/>
                  <a:pt x="1022444" y="1645423"/>
                  <a:pt x="1050371" y="1638442"/>
                </a:cubicBezTo>
                <a:cubicBezTo>
                  <a:pt x="1053770" y="1633910"/>
                  <a:pt x="1056334" y="1628609"/>
                  <a:pt x="1060568" y="1624845"/>
                </a:cubicBezTo>
                <a:cubicBezTo>
                  <a:pt x="1066675" y="1619417"/>
                  <a:pt x="1080964" y="1611248"/>
                  <a:pt x="1080964" y="1611248"/>
                </a:cubicBezTo>
                <a:cubicBezTo>
                  <a:pt x="1083230" y="1607849"/>
                  <a:pt x="1084725" y="1603783"/>
                  <a:pt x="1087762" y="1601050"/>
                </a:cubicBezTo>
                <a:cubicBezTo>
                  <a:pt x="1096184" y="1593470"/>
                  <a:pt x="1108159" y="1589720"/>
                  <a:pt x="1114957" y="1580655"/>
                </a:cubicBezTo>
                <a:cubicBezTo>
                  <a:pt x="1118356" y="1576123"/>
                  <a:pt x="1121148" y="1571064"/>
                  <a:pt x="1125154" y="1567058"/>
                </a:cubicBezTo>
                <a:cubicBezTo>
                  <a:pt x="1128043" y="1564169"/>
                  <a:pt x="1132604" y="1563282"/>
                  <a:pt x="1135352" y="1560259"/>
                </a:cubicBezTo>
                <a:cubicBezTo>
                  <a:pt x="1144042" y="1550700"/>
                  <a:pt x="1148398" y="1536832"/>
                  <a:pt x="1159147" y="1529666"/>
                </a:cubicBezTo>
                <a:cubicBezTo>
                  <a:pt x="1162546" y="1527400"/>
                  <a:pt x="1166456" y="1525756"/>
                  <a:pt x="1169345" y="1522867"/>
                </a:cubicBezTo>
                <a:cubicBezTo>
                  <a:pt x="1173244" y="1518968"/>
                  <a:pt x="1185816" y="1502737"/>
                  <a:pt x="1189740" y="1495673"/>
                </a:cubicBezTo>
                <a:cubicBezTo>
                  <a:pt x="1193431" y="1489029"/>
                  <a:pt x="1195377" y="1481359"/>
                  <a:pt x="1199938" y="1475278"/>
                </a:cubicBezTo>
                <a:cubicBezTo>
                  <a:pt x="1202389" y="1472010"/>
                  <a:pt x="1206737" y="1470745"/>
                  <a:pt x="1210136" y="1468479"/>
                </a:cubicBezTo>
                <a:cubicBezTo>
                  <a:pt x="1220536" y="1447679"/>
                  <a:pt x="1221529" y="1441569"/>
                  <a:pt x="1240729" y="1424289"/>
                </a:cubicBezTo>
                <a:cubicBezTo>
                  <a:pt x="1244496" y="1420899"/>
                  <a:pt x="1249794" y="1419756"/>
                  <a:pt x="1254326" y="1417490"/>
                </a:cubicBezTo>
                <a:cubicBezTo>
                  <a:pt x="1277762" y="1386242"/>
                  <a:pt x="1264587" y="1395363"/>
                  <a:pt x="1288319" y="1383498"/>
                </a:cubicBezTo>
                <a:cubicBezTo>
                  <a:pt x="1321637" y="1339071"/>
                  <a:pt x="1278896" y="1392920"/>
                  <a:pt x="1308714" y="1363102"/>
                </a:cubicBezTo>
                <a:cubicBezTo>
                  <a:pt x="1312720" y="1359096"/>
                  <a:pt x="1314906" y="1353511"/>
                  <a:pt x="1318912" y="1349505"/>
                </a:cubicBezTo>
                <a:cubicBezTo>
                  <a:pt x="1322918" y="1345499"/>
                  <a:pt x="1328503" y="1343313"/>
                  <a:pt x="1332509" y="1339307"/>
                </a:cubicBezTo>
                <a:cubicBezTo>
                  <a:pt x="1340536" y="1331280"/>
                  <a:pt x="1339443" y="1324841"/>
                  <a:pt x="1346106" y="1315513"/>
                </a:cubicBezTo>
                <a:cubicBezTo>
                  <a:pt x="1348900" y="1311601"/>
                  <a:pt x="1353175" y="1308965"/>
                  <a:pt x="1356304" y="1305315"/>
                </a:cubicBezTo>
                <a:cubicBezTo>
                  <a:pt x="1359991" y="1301014"/>
                  <a:pt x="1363208" y="1296328"/>
                  <a:pt x="1366501" y="1291718"/>
                </a:cubicBezTo>
                <a:cubicBezTo>
                  <a:pt x="1368876" y="1288393"/>
                  <a:pt x="1371135" y="1284984"/>
                  <a:pt x="1373300" y="1281520"/>
                </a:cubicBezTo>
                <a:cubicBezTo>
                  <a:pt x="1376802" y="1275917"/>
                  <a:pt x="1379442" y="1269739"/>
                  <a:pt x="1383498" y="1264524"/>
                </a:cubicBezTo>
                <a:cubicBezTo>
                  <a:pt x="1387433" y="1259465"/>
                  <a:pt x="1393160" y="1255987"/>
                  <a:pt x="1397095" y="1250927"/>
                </a:cubicBezTo>
                <a:cubicBezTo>
                  <a:pt x="1401151" y="1245712"/>
                  <a:pt x="1403329" y="1239216"/>
                  <a:pt x="1407293" y="1233930"/>
                </a:cubicBezTo>
                <a:cubicBezTo>
                  <a:pt x="1410177" y="1230084"/>
                  <a:pt x="1414606" y="1227579"/>
                  <a:pt x="1417490" y="1223733"/>
                </a:cubicBezTo>
                <a:cubicBezTo>
                  <a:pt x="1421454" y="1218447"/>
                  <a:pt x="1423781" y="1212064"/>
                  <a:pt x="1427688" y="1206736"/>
                </a:cubicBezTo>
                <a:cubicBezTo>
                  <a:pt x="1436269" y="1195035"/>
                  <a:pt x="1446448" y="1184552"/>
                  <a:pt x="1454882" y="1172744"/>
                </a:cubicBezTo>
                <a:cubicBezTo>
                  <a:pt x="1460547" y="1164812"/>
                  <a:pt x="1466471" y="1157059"/>
                  <a:pt x="1471878" y="1148949"/>
                </a:cubicBezTo>
                <a:cubicBezTo>
                  <a:pt x="1475543" y="1143452"/>
                  <a:pt x="1478411" y="1137450"/>
                  <a:pt x="1482076" y="1131953"/>
                </a:cubicBezTo>
                <a:cubicBezTo>
                  <a:pt x="1492014" y="1117046"/>
                  <a:pt x="1505613" y="1104229"/>
                  <a:pt x="1512670" y="1087762"/>
                </a:cubicBezTo>
                <a:cubicBezTo>
                  <a:pt x="1526353" y="1055834"/>
                  <a:pt x="1517343" y="1070597"/>
                  <a:pt x="1539864" y="1043572"/>
                </a:cubicBezTo>
                <a:cubicBezTo>
                  <a:pt x="1543263" y="1034507"/>
                  <a:pt x="1545732" y="1025037"/>
                  <a:pt x="1550061" y="1016378"/>
                </a:cubicBezTo>
                <a:cubicBezTo>
                  <a:pt x="1553715" y="1009070"/>
                  <a:pt x="1559271" y="1002876"/>
                  <a:pt x="1563658" y="995983"/>
                </a:cubicBezTo>
                <a:cubicBezTo>
                  <a:pt x="1567205" y="990409"/>
                  <a:pt x="1570765" y="984825"/>
                  <a:pt x="1573856" y="978986"/>
                </a:cubicBezTo>
                <a:cubicBezTo>
                  <a:pt x="1580969" y="965551"/>
                  <a:pt x="1585131" y="950357"/>
                  <a:pt x="1594252" y="938195"/>
                </a:cubicBezTo>
                <a:cubicBezTo>
                  <a:pt x="1603914" y="925311"/>
                  <a:pt x="1606781" y="922460"/>
                  <a:pt x="1614647" y="907602"/>
                </a:cubicBezTo>
                <a:cubicBezTo>
                  <a:pt x="1662763" y="816719"/>
                  <a:pt x="1613865" y="899492"/>
                  <a:pt x="1648640" y="849814"/>
                </a:cubicBezTo>
                <a:cubicBezTo>
                  <a:pt x="1664653" y="826938"/>
                  <a:pt x="1653693" y="837994"/>
                  <a:pt x="1669035" y="812423"/>
                </a:cubicBezTo>
                <a:cubicBezTo>
                  <a:pt x="1671950" y="807565"/>
                  <a:pt x="1676455" y="803764"/>
                  <a:pt x="1679233" y="798826"/>
                </a:cubicBezTo>
                <a:cubicBezTo>
                  <a:pt x="1686686" y="785576"/>
                  <a:pt x="1699629" y="758035"/>
                  <a:pt x="1699629" y="758035"/>
                </a:cubicBezTo>
                <a:cubicBezTo>
                  <a:pt x="1702874" y="745054"/>
                  <a:pt x="1703427" y="740239"/>
                  <a:pt x="1709826" y="727441"/>
                </a:cubicBezTo>
                <a:cubicBezTo>
                  <a:pt x="1712781" y="721532"/>
                  <a:pt x="1717290" y="716460"/>
                  <a:pt x="1720024" y="710445"/>
                </a:cubicBezTo>
                <a:cubicBezTo>
                  <a:pt x="1722990" y="703921"/>
                  <a:pt x="1724161" y="696703"/>
                  <a:pt x="1726823" y="690049"/>
                </a:cubicBezTo>
                <a:cubicBezTo>
                  <a:pt x="1730726" y="680291"/>
                  <a:pt x="1738641" y="668086"/>
                  <a:pt x="1743819" y="659456"/>
                </a:cubicBezTo>
                <a:cubicBezTo>
                  <a:pt x="1744952" y="654924"/>
                  <a:pt x="1745741" y="650291"/>
                  <a:pt x="1747218" y="645859"/>
                </a:cubicBezTo>
                <a:cubicBezTo>
                  <a:pt x="1749148" y="640070"/>
                  <a:pt x="1752264" y="634707"/>
                  <a:pt x="1754017" y="628863"/>
                </a:cubicBezTo>
                <a:cubicBezTo>
                  <a:pt x="1762037" y="602131"/>
                  <a:pt x="1751510" y="620726"/>
                  <a:pt x="1764214" y="601669"/>
                </a:cubicBezTo>
                <a:cubicBezTo>
                  <a:pt x="1765347" y="593737"/>
                  <a:pt x="1765671" y="585647"/>
                  <a:pt x="1767614" y="577874"/>
                </a:cubicBezTo>
                <a:cubicBezTo>
                  <a:pt x="1771441" y="562568"/>
                  <a:pt x="1775714" y="561025"/>
                  <a:pt x="1781211" y="547281"/>
                </a:cubicBezTo>
                <a:cubicBezTo>
                  <a:pt x="1783872" y="540627"/>
                  <a:pt x="1786271" y="533837"/>
                  <a:pt x="1788009" y="526885"/>
                </a:cubicBezTo>
                <a:cubicBezTo>
                  <a:pt x="1789681" y="520199"/>
                  <a:pt x="1789859" y="513206"/>
                  <a:pt x="1791409" y="506490"/>
                </a:cubicBezTo>
                <a:cubicBezTo>
                  <a:pt x="1793264" y="498452"/>
                  <a:pt x="1796479" y="490761"/>
                  <a:pt x="1798207" y="482695"/>
                </a:cubicBezTo>
                <a:cubicBezTo>
                  <a:pt x="1807058" y="441389"/>
                  <a:pt x="1795135" y="475075"/>
                  <a:pt x="1808405" y="441904"/>
                </a:cubicBezTo>
                <a:cubicBezTo>
                  <a:pt x="1809538" y="435105"/>
                  <a:pt x="1810132" y="428195"/>
                  <a:pt x="1811804" y="421508"/>
                </a:cubicBezTo>
                <a:cubicBezTo>
                  <a:pt x="1813542" y="414556"/>
                  <a:pt x="1816992" y="408096"/>
                  <a:pt x="1818603" y="401113"/>
                </a:cubicBezTo>
                <a:cubicBezTo>
                  <a:pt x="1820405" y="393306"/>
                  <a:pt x="1820431" y="385175"/>
                  <a:pt x="1822002" y="377318"/>
                </a:cubicBezTo>
                <a:cubicBezTo>
                  <a:pt x="1822705" y="373804"/>
                  <a:pt x="1824458" y="370577"/>
                  <a:pt x="1825401" y="367120"/>
                </a:cubicBezTo>
                <a:cubicBezTo>
                  <a:pt x="1827860" y="358106"/>
                  <a:pt x="1829934" y="348991"/>
                  <a:pt x="1832200" y="339926"/>
                </a:cubicBezTo>
                <a:cubicBezTo>
                  <a:pt x="1833333" y="335394"/>
                  <a:pt x="1834122" y="330761"/>
                  <a:pt x="1835599" y="326329"/>
                </a:cubicBezTo>
                <a:cubicBezTo>
                  <a:pt x="1836732" y="322930"/>
                  <a:pt x="1838055" y="319588"/>
                  <a:pt x="1838998" y="316131"/>
                </a:cubicBezTo>
                <a:cubicBezTo>
                  <a:pt x="1841457" y="307117"/>
                  <a:pt x="1845797" y="288937"/>
                  <a:pt x="1845797" y="288937"/>
                </a:cubicBezTo>
                <a:cubicBezTo>
                  <a:pt x="1846930" y="277606"/>
                  <a:pt x="1848116" y="266281"/>
                  <a:pt x="1849196" y="254945"/>
                </a:cubicBezTo>
                <a:cubicBezTo>
                  <a:pt x="1853312" y="211724"/>
                  <a:pt x="1849450" y="230134"/>
                  <a:pt x="1855994" y="203956"/>
                </a:cubicBezTo>
                <a:cubicBezTo>
                  <a:pt x="1855766" y="199845"/>
                  <a:pt x="1855613" y="145025"/>
                  <a:pt x="1849196" y="125773"/>
                </a:cubicBezTo>
                <a:cubicBezTo>
                  <a:pt x="1847594" y="120966"/>
                  <a:pt x="1845980" y="115759"/>
                  <a:pt x="1842397" y="112176"/>
                </a:cubicBezTo>
                <a:cubicBezTo>
                  <a:pt x="1837725" y="107504"/>
                  <a:pt x="1831066" y="105377"/>
                  <a:pt x="1825401" y="101978"/>
                </a:cubicBezTo>
                <a:cubicBezTo>
                  <a:pt x="1819633" y="84672"/>
                  <a:pt x="1826637" y="96622"/>
                  <a:pt x="1811804" y="88381"/>
                </a:cubicBezTo>
                <a:cubicBezTo>
                  <a:pt x="1776739" y="68901"/>
                  <a:pt x="1804286" y="79076"/>
                  <a:pt x="1781211" y="71385"/>
                </a:cubicBezTo>
                <a:cubicBezTo>
                  <a:pt x="1777812" y="69119"/>
                  <a:pt x="1774667" y="66413"/>
                  <a:pt x="1771013" y="64586"/>
                </a:cubicBezTo>
                <a:cubicBezTo>
                  <a:pt x="1765302" y="61730"/>
                  <a:pt x="1752662" y="59421"/>
                  <a:pt x="1747218" y="57788"/>
                </a:cubicBezTo>
                <a:cubicBezTo>
                  <a:pt x="1740354" y="55729"/>
                  <a:pt x="1733621" y="53255"/>
                  <a:pt x="1726823" y="50989"/>
                </a:cubicBezTo>
                <a:lnTo>
                  <a:pt x="1716625" y="47590"/>
                </a:lnTo>
                <a:lnTo>
                  <a:pt x="1706427" y="44191"/>
                </a:lnTo>
                <a:cubicBezTo>
                  <a:pt x="1703028" y="41925"/>
                  <a:pt x="1699962" y="39051"/>
                  <a:pt x="1696229" y="37392"/>
                </a:cubicBezTo>
                <a:cubicBezTo>
                  <a:pt x="1689681" y="34482"/>
                  <a:pt x="1675834" y="30594"/>
                  <a:pt x="1675834" y="30594"/>
                </a:cubicBezTo>
                <a:cubicBezTo>
                  <a:pt x="1665590" y="23764"/>
                  <a:pt x="1664119" y="22174"/>
                  <a:pt x="1652039" y="16997"/>
                </a:cubicBezTo>
                <a:lnTo>
                  <a:pt x="1652039" y="1699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en-US" dirty="0">
              <a:solidFill>
                <a:prstClr val="white"/>
              </a:solidFill>
            </a:endParaRPr>
          </a:p>
        </p:txBody>
      </p:sp>
      <p:sp>
        <p:nvSpPr>
          <p:cNvPr id="11" name="Freeform 10"/>
          <p:cNvSpPr/>
          <p:nvPr/>
        </p:nvSpPr>
        <p:spPr>
          <a:xfrm>
            <a:off x="5333433" y="5054694"/>
            <a:ext cx="428462" cy="191759"/>
          </a:xfrm>
          <a:custGeom>
            <a:avLst/>
            <a:gdLst>
              <a:gd name="connsiteX0" fmla="*/ 428307 w 428462"/>
              <a:gd name="connsiteY0" fmla="*/ 180161 h 191759"/>
              <a:gd name="connsiteX1" fmla="*/ 411310 w 428462"/>
              <a:gd name="connsiteY1" fmla="*/ 186960 h 191759"/>
              <a:gd name="connsiteX2" fmla="*/ 380717 w 428462"/>
              <a:gd name="connsiteY2" fmla="*/ 176762 h 191759"/>
              <a:gd name="connsiteX3" fmla="*/ 370519 w 428462"/>
              <a:gd name="connsiteY3" fmla="*/ 166564 h 191759"/>
              <a:gd name="connsiteX4" fmla="*/ 350124 w 428462"/>
              <a:gd name="connsiteY4" fmla="*/ 152967 h 191759"/>
              <a:gd name="connsiteX5" fmla="*/ 339926 w 428462"/>
              <a:gd name="connsiteY5" fmla="*/ 146168 h 191759"/>
              <a:gd name="connsiteX6" fmla="*/ 329728 w 428462"/>
              <a:gd name="connsiteY6" fmla="*/ 139370 h 191759"/>
              <a:gd name="connsiteX7" fmla="*/ 322930 w 428462"/>
              <a:gd name="connsiteY7" fmla="*/ 129172 h 191759"/>
              <a:gd name="connsiteX8" fmla="*/ 312732 w 428462"/>
              <a:gd name="connsiteY8" fmla="*/ 125773 h 191759"/>
              <a:gd name="connsiteX9" fmla="*/ 282139 w 428462"/>
              <a:gd name="connsiteY9" fmla="*/ 115575 h 191759"/>
              <a:gd name="connsiteX10" fmla="*/ 271941 w 428462"/>
              <a:gd name="connsiteY10" fmla="*/ 108777 h 191759"/>
              <a:gd name="connsiteX11" fmla="*/ 261743 w 428462"/>
              <a:gd name="connsiteY11" fmla="*/ 105377 h 191759"/>
              <a:gd name="connsiteX12" fmla="*/ 224351 w 428462"/>
              <a:gd name="connsiteY12" fmla="*/ 95180 h 191759"/>
              <a:gd name="connsiteX13" fmla="*/ 203956 w 428462"/>
              <a:gd name="connsiteY13" fmla="*/ 78183 h 191759"/>
              <a:gd name="connsiteX14" fmla="*/ 183560 w 428462"/>
              <a:gd name="connsiteY14" fmla="*/ 71385 h 191759"/>
              <a:gd name="connsiteX15" fmla="*/ 173363 w 428462"/>
              <a:gd name="connsiteY15" fmla="*/ 67986 h 191759"/>
              <a:gd name="connsiteX16" fmla="*/ 105377 w 428462"/>
              <a:gd name="connsiteY16" fmla="*/ 61187 h 191759"/>
              <a:gd name="connsiteX17" fmla="*/ 74784 w 428462"/>
              <a:gd name="connsiteY17" fmla="*/ 50989 h 191759"/>
              <a:gd name="connsiteX18" fmla="*/ 61187 w 428462"/>
              <a:gd name="connsiteY18" fmla="*/ 47590 h 191759"/>
              <a:gd name="connsiteX19" fmla="*/ 30594 w 428462"/>
              <a:gd name="connsiteY19" fmla="*/ 37392 h 191759"/>
              <a:gd name="connsiteX20" fmla="*/ 20396 w 428462"/>
              <a:gd name="connsiteY20" fmla="*/ 30594 h 191759"/>
              <a:gd name="connsiteX21" fmla="*/ 0 w 428462"/>
              <a:gd name="connsiteY21" fmla="*/ 23795 h 191759"/>
              <a:gd name="connsiteX22" fmla="*/ 23795 w 428462"/>
              <a:gd name="connsiteY22" fmla="*/ 16997 h 191759"/>
              <a:gd name="connsiteX23" fmla="*/ 44191 w 428462"/>
              <a:gd name="connsiteY23" fmla="*/ 10198 h 191759"/>
              <a:gd name="connsiteX24" fmla="*/ 54389 w 428462"/>
              <a:gd name="connsiteY24" fmla="*/ 6799 h 191759"/>
              <a:gd name="connsiteX25" fmla="*/ 88381 w 428462"/>
              <a:gd name="connsiteY25" fmla="*/ 3400 h 191759"/>
              <a:gd name="connsiteX26" fmla="*/ 98579 w 428462"/>
              <a:gd name="connsiteY26" fmla="*/ 0 h 191759"/>
              <a:gd name="connsiteX27" fmla="*/ 108777 w 428462"/>
              <a:gd name="connsiteY27" fmla="*/ 3400 h 191759"/>
              <a:gd name="connsiteX28" fmla="*/ 122374 w 428462"/>
              <a:gd name="connsiteY28" fmla="*/ 6799 h 191759"/>
              <a:gd name="connsiteX29" fmla="*/ 142769 w 428462"/>
              <a:gd name="connsiteY29" fmla="*/ 13597 h 191759"/>
              <a:gd name="connsiteX30" fmla="*/ 152967 w 428462"/>
              <a:gd name="connsiteY30" fmla="*/ 16997 h 191759"/>
              <a:gd name="connsiteX31" fmla="*/ 265142 w 428462"/>
              <a:gd name="connsiteY31" fmla="*/ 23795 h 191759"/>
              <a:gd name="connsiteX32" fmla="*/ 295736 w 428462"/>
              <a:gd name="connsiteY32" fmla="*/ 30594 h 191759"/>
              <a:gd name="connsiteX33" fmla="*/ 305934 w 428462"/>
              <a:gd name="connsiteY33" fmla="*/ 33993 h 191759"/>
              <a:gd name="connsiteX34" fmla="*/ 326329 w 428462"/>
              <a:gd name="connsiteY34" fmla="*/ 47590 h 191759"/>
              <a:gd name="connsiteX35" fmla="*/ 336527 w 428462"/>
              <a:gd name="connsiteY35" fmla="*/ 54389 h 191759"/>
              <a:gd name="connsiteX36" fmla="*/ 346725 w 428462"/>
              <a:gd name="connsiteY36" fmla="*/ 57788 h 191759"/>
              <a:gd name="connsiteX37" fmla="*/ 356922 w 428462"/>
              <a:gd name="connsiteY37" fmla="*/ 67986 h 191759"/>
              <a:gd name="connsiteX38" fmla="*/ 363721 w 428462"/>
              <a:gd name="connsiteY38" fmla="*/ 88381 h 191759"/>
              <a:gd name="connsiteX39" fmla="*/ 370519 w 428462"/>
              <a:gd name="connsiteY39" fmla="*/ 98579 h 191759"/>
              <a:gd name="connsiteX40" fmla="*/ 373919 w 428462"/>
              <a:gd name="connsiteY40" fmla="*/ 108777 h 191759"/>
              <a:gd name="connsiteX41" fmla="*/ 384116 w 428462"/>
              <a:gd name="connsiteY41" fmla="*/ 118974 h 191759"/>
              <a:gd name="connsiteX42" fmla="*/ 394314 w 428462"/>
              <a:gd name="connsiteY42" fmla="*/ 139370 h 191759"/>
              <a:gd name="connsiteX43" fmla="*/ 397713 w 428462"/>
              <a:gd name="connsiteY43" fmla="*/ 149568 h 191759"/>
              <a:gd name="connsiteX44" fmla="*/ 401113 w 428462"/>
              <a:gd name="connsiteY44" fmla="*/ 176762 h 191759"/>
              <a:gd name="connsiteX45" fmla="*/ 428307 w 428462"/>
              <a:gd name="connsiteY45" fmla="*/ 180161 h 191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428462" h="191759">
                <a:moveTo>
                  <a:pt x="428307" y="180161"/>
                </a:moveTo>
                <a:cubicBezTo>
                  <a:pt x="430006" y="181861"/>
                  <a:pt x="417387" y="186408"/>
                  <a:pt x="411310" y="186960"/>
                </a:cubicBezTo>
                <a:cubicBezTo>
                  <a:pt x="398542" y="188121"/>
                  <a:pt x="389740" y="184281"/>
                  <a:pt x="380717" y="176762"/>
                </a:cubicBezTo>
                <a:cubicBezTo>
                  <a:pt x="377024" y="173684"/>
                  <a:pt x="374314" y="169515"/>
                  <a:pt x="370519" y="166564"/>
                </a:cubicBezTo>
                <a:cubicBezTo>
                  <a:pt x="364070" y="161548"/>
                  <a:pt x="356922" y="157499"/>
                  <a:pt x="350124" y="152967"/>
                </a:cubicBezTo>
                <a:lnTo>
                  <a:pt x="339926" y="146168"/>
                </a:lnTo>
                <a:lnTo>
                  <a:pt x="329728" y="139370"/>
                </a:lnTo>
                <a:cubicBezTo>
                  <a:pt x="327462" y="135971"/>
                  <a:pt x="326120" y="131724"/>
                  <a:pt x="322930" y="129172"/>
                </a:cubicBezTo>
                <a:cubicBezTo>
                  <a:pt x="320132" y="126934"/>
                  <a:pt x="315937" y="127375"/>
                  <a:pt x="312732" y="125773"/>
                </a:cubicBezTo>
                <a:cubicBezTo>
                  <a:pt x="288832" y="113823"/>
                  <a:pt x="320005" y="121886"/>
                  <a:pt x="282139" y="115575"/>
                </a:cubicBezTo>
                <a:cubicBezTo>
                  <a:pt x="278740" y="113309"/>
                  <a:pt x="275595" y="110604"/>
                  <a:pt x="271941" y="108777"/>
                </a:cubicBezTo>
                <a:cubicBezTo>
                  <a:pt x="268736" y="107175"/>
                  <a:pt x="265200" y="106320"/>
                  <a:pt x="261743" y="105377"/>
                </a:cubicBezTo>
                <a:cubicBezTo>
                  <a:pt x="219553" y="93870"/>
                  <a:pt x="247831" y="103006"/>
                  <a:pt x="224351" y="95180"/>
                </a:cubicBezTo>
                <a:cubicBezTo>
                  <a:pt x="217947" y="88776"/>
                  <a:pt x="212475" y="81969"/>
                  <a:pt x="203956" y="78183"/>
                </a:cubicBezTo>
                <a:cubicBezTo>
                  <a:pt x="197407" y="75273"/>
                  <a:pt x="190359" y="73651"/>
                  <a:pt x="183560" y="71385"/>
                </a:cubicBezTo>
                <a:cubicBezTo>
                  <a:pt x="180161" y="70252"/>
                  <a:pt x="176933" y="68284"/>
                  <a:pt x="173363" y="67986"/>
                </a:cubicBezTo>
                <a:cubicBezTo>
                  <a:pt x="153895" y="66363"/>
                  <a:pt x="125738" y="64580"/>
                  <a:pt x="105377" y="61187"/>
                </a:cubicBezTo>
                <a:cubicBezTo>
                  <a:pt x="89082" y="58471"/>
                  <a:pt x="91910" y="56698"/>
                  <a:pt x="74784" y="50989"/>
                </a:cubicBezTo>
                <a:cubicBezTo>
                  <a:pt x="70352" y="49512"/>
                  <a:pt x="65561" y="49230"/>
                  <a:pt x="61187" y="47590"/>
                </a:cubicBezTo>
                <a:cubicBezTo>
                  <a:pt x="29014" y="35526"/>
                  <a:pt x="67846" y="44844"/>
                  <a:pt x="30594" y="37392"/>
                </a:cubicBezTo>
                <a:cubicBezTo>
                  <a:pt x="27195" y="35126"/>
                  <a:pt x="24129" y="32253"/>
                  <a:pt x="20396" y="30594"/>
                </a:cubicBezTo>
                <a:cubicBezTo>
                  <a:pt x="13847" y="27683"/>
                  <a:pt x="0" y="23795"/>
                  <a:pt x="0" y="23795"/>
                </a:cubicBezTo>
                <a:cubicBezTo>
                  <a:pt x="34302" y="12362"/>
                  <a:pt x="-18926" y="29814"/>
                  <a:pt x="23795" y="16997"/>
                </a:cubicBezTo>
                <a:cubicBezTo>
                  <a:pt x="30659" y="14938"/>
                  <a:pt x="37392" y="12464"/>
                  <a:pt x="44191" y="10198"/>
                </a:cubicBezTo>
                <a:cubicBezTo>
                  <a:pt x="47590" y="9065"/>
                  <a:pt x="50824" y="7156"/>
                  <a:pt x="54389" y="6799"/>
                </a:cubicBezTo>
                <a:lnTo>
                  <a:pt x="88381" y="3400"/>
                </a:lnTo>
                <a:cubicBezTo>
                  <a:pt x="91780" y="2267"/>
                  <a:pt x="94996" y="0"/>
                  <a:pt x="98579" y="0"/>
                </a:cubicBezTo>
                <a:cubicBezTo>
                  <a:pt x="102162" y="0"/>
                  <a:pt x="105332" y="2416"/>
                  <a:pt x="108777" y="3400"/>
                </a:cubicBezTo>
                <a:cubicBezTo>
                  <a:pt x="113269" y="4684"/>
                  <a:pt x="117899" y="5457"/>
                  <a:pt x="122374" y="6799"/>
                </a:cubicBezTo>
                <a:cubicBezTo>
                  <a:pt x="129238" y="8858"/>
                  <a:pt x="135971" y="11331"/>
                  <a:pt x="142769" y="13597"/>
                </a:cubicBezTo>
                <a:cubicBezTo>
                  <a:pt x="146168" y="14730"/>
                  <a:pt x="149453" y="16294"/>
                  <a:pt x="152967" y="16997"/>
                </a:cubicBezTo>
                <a:cubicBezTo>
                  <a:pt x="201093" y="26622"/>
                  <a:pt x="164189" y="20190"/>
                  <a:pt x="265142" y="23795"/>
                </a:cubicBezTo>
                <a:cubicBezTo>
                  <a:pt x="276840" y="26134"/>
                  <a:pt x="284522" y="27390"/>
                  <a:pt x="295736" y="30594"/>
                </a:cubicBezTo>
                <a:cubicBezTo>
                  <a:pt x="299181" y="31578"/>
                  <a:pt x="302535" y="32860"/>
                  <a:pt x="305934" y="33993"/>
                </a:cubicBezTo>
                <a:lnTo>
                  <a:pt x="326329" y="47590"/>
                </a:lnTo>
                <a:cubicBezTo>
                  <a:pt x="329728" y="49856"/>
                  <a:pt x="332651" y="53097"/>
                  <a:pt x="336527" y="54389"/>
                </a:cubicBezTo>
                <a:lnTo>
                  <a:pt x="346725" y="57788"/>
                </a:lnTo>
                <a:cubicBezTo>
                  <a:pt x="350124" y="61187"/>
                  <a:pt x="354587" y="63784"/>
                  <a:pt x="356922" y="67986"/>
                </a:cubicBezTo>
                <a:cubicBezTo>
                  <a:pt x="360402" y="74250"/>
                  <a:pt x="359746" y="82418"/>
                  <a:pt x="363721" y="88381"/>
                </a:cubicBezTo>
                <a:cubicBezTo>
                  <a:pt x="365987" y="91780"/>
                  <a:pt x="368692" y="94925"/>
                  <a:pt x="370519" y="98579"/>
                </a:cubicBezTo>
                <a:cubicBezTo>
                  <a:pt x="372121" y="101784"/>
                  <a:pt x="371931" y="105796"/>
                  <a:pt x="373919" y="108777"/>
                </a:cubicBezTo>
                <a:cubicBezTo>
                  <a:pt x="376585" y="112777"/>
                  <a:pt x="380717" y="115575"/>
                  <a:pt x="384116" y="118974"/>
                </a:cubicBezTo>
                <a:cubicBezTo>
                  <a:pt x="392664" y="144614"/>
                  <a:pt x="381132" y="113003"/>
                  <a:pt x="394314" y="139370"/>
                </a:cubicBezTo>
                <a:cubicBezTo>
                  <a:pt x="395916" y="142575"/>
                  <a:pt x="396580" y="146169"/>
                  <a:pt x="397713" y="149568"/>
                </a:cubicBezTo>
                <a:cubicBezTo>
                  <a:pt x="398846" y="158633"/>
                  <a:pt x="397720" y="168280"/>
                  <a:pt x="401113" y="176762"/>
                </a:cubicBezTo>
                <a:cubicBezTo>
                  <a:pt x="414138" y="209325"/>
                  <a:pt x="426608" y="178461"/>
                  <a:pt x="428307" y="180161"/>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en-US" dirty="0">
              <a:solidFill>
                <a:prstClr val="white"/>
              </a:solidFill>
            </a:endParaRPr>
          </a:p>
        </p:txBody>
      </p:sp>
      <p:sp>
        <p:nvSpPr>
          <p:cNvPr id="12" name="Freeform 11"/>
          <p:cNvSpPr/>
          <p:nvPr/>
        </p:nvSpPr>
        <p:spPr>
          <a:xfrm>
            <a:off x="5880547" y="5533747"/>
            <a:ext cx="187477" cy="234791"/>
          </a:xfrm>
          <a:custGeom>
            <a:avLst/>
            <a:gdLst>
              <a:gd name="connsiteX0" fmla="*/ 105544 w 187477"/>
              <a:gd name="connsiteY0" fmla="*/ 37634 h 234791"/>
              <a:gd name="connsiteX1" fmla="*/ 98745 w 187477"/>
              <a:gd name="connsiteY1" fmla="*/ 243 h 234791"/>
              <a:gd name="connsiteX2" fmla="*/ 61353 w 187477"/>
              <a:gd name="connsiteY2" fmla="*/ 10440 h 234791"/>
              <a:gd name="connsiteX3" fmla="*/ 51156 w 187477"/>
              <a:gd name="connsiteY3" fmla="*/ 17239 h 234791"/>
              <a:gd name="connsiteX4" fmla="*/ 40958 w 187477"/>
              <a:gd name="connsiteY4" fmla="*/ 20638 h 234791"/>
              <a:gd name="connsiteX5" fmla="*/ 10365 w 187477"/>
              <a:gd name="connsiteY5" fmla="*/ 37634 h 234791"/>
              <a:gd name="connsiteX6" fmla="*/ 10365 w 187477"/>
              <a:gd name="connsiteY6" fmla="*/ 64828 h 234791"/>
              <a:gd name="connsiteX7" fmla="*/ 6965 w 187477"/>
              <a:gd name="connsiteY7" fmla="*/ 119217 h 234791"/>
              <a:gd name="connsiteX8" fmla="*/ 167 w 187477"/>
              <a:gd name="connsiteY8" fmla="*/ 139612 h 234791"/>
              <a:gd name="connsiteX9" fmla="*/ 3566 w 187477"/>
              <a:gd name="connsiteY9" fmla="*/ 197399 h 234791"/>
              <a:gd name="connsiteX10" fmla="*/ 23962 w 187477"/>
              <a:gd name="connsiteY10" fmla="*/ 210996 h 234791"/>
              <a:gd name="connsiteX11" fmla="*/ 34159 w 187477"/>
              <a:gd name="connsiteY11" fmla="*/ 217795 h 234791"/>
              <a:gd name="connsiteX12" fmla="*/ 57954 w 187477"/>
              <a:gd name="connsiteY12" fmla="*/ 231392 h 234791"/>
              <a:gd name="connsiteX13" fmla="*/ 71551 w 187477"/>
              <a:gd name="connsiteY13" fmla="*/ 234791 h 234791"/>
              <a:gd name="connsiteX14" fmla="*/ 125939 w 187477"/>
              <a:gd name="connsiteY14" fmla="*/ 227993 h 234791"/>
              <a:gd name="connsiteX15" fmla="*/ 146335 w 187477"/>
              <a:gd name="connsiteY15" fmla="*/ 221194 h 234791"/>
              <a:gd name="connsiteX16" fmla="*/ 163331 w 187477"/>
              <a:gd name="connsiteY16" fmla="*/ 190601 h 234791"/>
              <a:gd name="connsiteX17" fmla="*/ 173529 w 187477"/>
              <a:gd name="connsiteY17" fmla="*/ 187202 h 234791"/>
              <a:gd name="connsiteX18" fmla="*/ 183727 w 187477"/>
              <a:gd name="connsiteY18" fmla="*/ 180403 h 234791"/>
              <a:gd name="connsiteX19" fmla="*/ 183727 w 187477"/>
              <a:gd name="connsiteY19" fmla="*/ 132814 h 234791"/>
              <a:gd name="connsiteX20" fmla="*/ 180327 w 187477"/>
              <a:gd name="connsiteY20" fmla="*/ 122616 h 234791"/>
              <a:gd name="connsiteX21" fmla="*/ 170130 w 187477"/>
              <a:gd name="connsiteY21" fmla="*/ 115817 h 234791"/>
              <a:gd name="connsiteX22" fmla="*/ 163331 w 187477"/>
              <a:gd name="connsiteY22" fmla="*/ 102220 h 234791"/>
              <a:gd name="connsiteX23" fmla="*/ 153133 w 187477"/>
              <a:gd name="connsiteY23" fmla="*/ 98821 h 234791"/>
              <a:gd name="connsiteX24" fmla="*/ 129339 w 187477"/>
              <a:gd name="connsiteY24" fmla="*/ 88623 h 234791"/>
              <a:gd name="connsiteX25" fmla="*/ 115741 w 187477"/>
              <a:gd name="connsiteY25" fmla="*/ 68228 h 234791"/>
              <a:gd name="connsiteX26" fmla="*/ 112342 w 187477"/>
              <a:gd name="connsiteY26" fmla="*/ 47832 h 234791"/>
              <a:gd name="connsiteX27" fmla="*/ 91947 w 187477"/>
              <a:gd name="connsiteY27" fmla="*/ 34235 h 234791"/>
              <a:gd name="connsiteX28" fmla="*/ 71551 w 187477"/>
              <a:gd name="connsiteY28" fmla="*/ 24037 h 234791"/>
              <a:gd name="connsiteX29" fmla="*/ 105544 w 187477"/>
              <a:gd name="connsiteY29" fmla="*/ 37634 h 234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87477" h="234791">
                <a:moveTo>
                  <a:pt x="105544" y="37634"/>
                </a:moveTo>
                <a:cubicBezTo>
                  <a:pt x="110076" y="33668"/>
                  <a:pt x="108161" y="8717"/>
                  <a:pt x="98745" y="243"/>
                </a:cubicBezTo>
                <a:cubicBezTo>
                  <a:pt x="96673" y="-1622"/>
                  <a:pt x="69448" y="7742"/>
                  <a:pt x="61353" y="10440"/>
                </a:cubicBezTo>
                <a:cubicBezTo>
                  <a:pt x="57954" y="12706"/>
                  <a:pt x="54810" y="15412"/>
                  <a:pt x="51156" y="17239"/>
                </a:cubicBezTo>
                <a:cubicBezTo>
                  <a:pt x="47951" y="18842"/>
                  <a:pt x="44090" y="18898"/>
                  <a:pt x="40958" y="20638"/>
                </a:cubicBezTo>
                <a:cubicBezTo>
                  <a:pt x="5891" y="40119"/>
                  <a:pt x="33440" y="29942"/>
                  <a:pt x="10365" y="37634"/>
                </a:cubicBezTo>
                <a:cubicBezTo>
                  <a:pt x="2593" y="60945"/>
                  <a:pt x="10365" y="32012"/>
                  <a:pt x="10365" y="64828"/>
                </a:cubicBezTo>
                <a:cubicBezTo>
                  <a:pt x="10365" y="82993"/>
                  <a:pt x="9419" y="101219"/>
                  <a:pt x="6965" y="119217"/>
                </a:cubicBezTo>
                <a:cubicBezTo>
                  <a:pt x="5997" y="126317"/>
                  <a:pt x="167" y="139612"/>
                  <a:pt x="167" y="139612"/>
                </a:cubicBezTo>
                <a:cubicBezTo>
                  <a:pt x="1300" y="158874"/>
                  <a:pt x="-2536" y="179094"/>
                  <a:pt x="3566" y="197399"/>
                </a:cubicBezTo>
                <a:cubicBezTo>
                  <a:pt x="6150" y="205151"/>
                  <a:pt x="17163" y="206463"/>
                  <a:pt x="23962" y="210996"/>
                </a:cubicBezTo>
                <a:lnTo>
                  <a:pt x="34159" y="217795"/>
                </a:lnTo>
                <a:cubicBezTo>
                  <a:pt x="42613" y="223431"/>
                  <a:pt x="48095" y="227695"/>
                  <a:pt x="57954" y="231392"/>
                </a:cubicBezTo>
                <a:cubicBezTo>
                  <a:pt x="62328" y="233032"/>
                  <a:pt x="67019" y="233658"/>
                  <a:pt x="71551" y="234791"/>
                </a:cubicBezTo>
                <a:cubicBezTo>
                  <a:pt x="89332" y="233175"/>
                  <a:pt x="108380" y="232782"/>
                  <a:pt x="125939" y="227993"/>
                </a:cubicBezTo>
                <a:cubicBezTo>
                  <a:pt x="132853" y="226107"/>
                  <a:pt x="146335" y="221194"/>
                  <a:pt x="146335" y="221194"/>
                </a:cubicBezTo>
                <a:cubicBezTo>
                  <a:pt x="149328" y="212215"/>
                  <a:pt x="154564" y="193523"/>
                  <a:pt x="163331" y="190601"/>
                </a:cubicBezTo>
                <a:lnTo>
                  <a:pt x="173529" y="187202"/>
                </a:lnTo>
                <a:cubicBezTo>
                  <a:pt x="176928" y="184936"/>
                  <a:pt x="181175" y="183593"/>
                  <a:pt x="183727" y="180403"/>
                </a:cubicBezTo>
                <a:cubicBezTo>
                  <a:pt x="192127" y="169903"/>
                  <a:pt x="183805" y="133361"/>
                  <a:pt x="183727" y="132814"/>
                </a:cubicBezTo>
                <a:cubicBezTo>
                  <a:pt x="183220" y="129267"/>
                  <a:pt x="182565" y="125414"/>
                  <a:pt x="180327" y="122616"/>
                </a:cubicBezTo>
                <a:cubicBezTo>
                  <a:pt x="177775" y="119426"/>
                  <a:pt x="173529" y="118083"/>
                  <a:pt x="170130" y="115817"/>
                </a:cubicBezTo>
                <a:cubicBezTo>
                  <a:pt x="167864" y="111285"/>
                  <a:pt x="166914" y="105803"/>
                  <a:pt x="163331" y="102220"/>
                </a:cubicBezTo>
                <a:cubicBezTo>
                  <a:pt x="160797" y="99686"/>
                  <a:pt x="156338" y="100423"/>
                  <a:pt x="153133" y="98821"/>
                </a:cubicBezTo>
                <a:cubicBezTo>
                  <a:pt x="129655" y="87083"/>
                  <a:pt x="157642" y="95700"/>
                  <a:pt x="129339" y="88623"/>
                </a:cubicBezTo>
                <a:cubicBezTo>
                  <a:pt x="124806" y="81825"/>
                  <a:pt x="117084" y="76288"/>
                  <a:pt x="115741" y="68228"/>
                </a:cubicBezTo>
                <a:cubicBezTo>
                  <a:pt x="114608" y="61429"/>
                  <a:pt x="115141" y="54130"/>
                  <a:pt x="112342" y="47832"/>
                </a:cubicBezTo>
                <a:cubicBezTo>
                  <a:pt x="106819" y="35405"/>
                  <a:pt x="101332" y="38927"/>
                  <a:pt x="91947" y="34235"/>
                </a:cubicBezTo>
                <a:cubicBezTo>
                  <a:pt x="65584" y="21054"/>
                  <a:pt x="97188" y="32584"/>
                  <a:pt x="71551" y="24037"/>
                </a:cubicBezTo>
                <a:cubicBezTo>
                  <a:pt x="64124" y="12897"/>
                  <a:pt x="101012" y="41600"/>
                  <a:pt x="105544" y="37634"/>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en-US" dirty="0">
              <a:solidFill>
                <a:prstClr val="white"/>
              </a:solidFill>
            </a:endParaRPr>
          </a:p>
        </p:txBody>
      </p:sp>
      <p:sp>
        <p:nvSpPr>
          <p:cNvPr id="13" name="Freeform 12"/>
          <p:cNvSpPr/>
          <p:nvPr/>
        </p:nvSpPr>
        <p:spPr>
          <a:xfrm>
            <a:off x="5506796" y="6068683"/>
            <a:ext cx="424907" cy="308322"/>
          </a:xfrm>
          <a:custGeom>
            <a:avLst/>
            <a:gdLst>
              <a:gd name="connsiteX0" fmla="*/ 370518 w 424907"/>
              <a:gd name="connsiteY0" fmla="*/ 5788 h 308322"/>
              <a:gd name="connsiteX1" fmla="*/ 278739 w 424907"/>
              <a:gd name="connsiteY1" fmla="*/ 5788 h 308322"/>
              <a:gd name="connsiteX2" fmla="*/ 254944 w 424907"/>
              <a:gd name="connsiteY2" fmla="*/ 12587 h 308322"/>
              <a:gd name="connsiteX3" fmla="*/ 231149 w 424907"/>
              <a:gd name="connsiteY3" fmla="*/ 15986 h 308322"/>
              <a:gd name="connsiteX4" fmla="*/ 200556 w 424907"/>
              <a:gd name="connsiteY4" fmla="*/ 32982 h 308322"/>
              <a:gd name="connsiteX5" fmla="*/ 193757 w 424907"/>
              <a:gd name="connsiteY5" fmla="*/ 43180 h 308322"/>
              <a:gd name="connsiteX6" fmla="*/ 176761 w 424907"/>
              <a:gd name="connsiteY6" fmla="*/ 63576 h 308322"/>
              <a:gd name="connsiteX7" fmla="*/ 159765 w 424907"/>
              <a:gd name="connsiteY7" fmla="*/ 94169 h 308322"/>
              <a:gd name="connsiteX8" fmla="*/ 149567 w 424907"/>
              <a:gd name="connsiteY8" fmla="*/ 97568 h 308322"/>
              <a:gd name="connsiteX9" fmla="*/ 142768 w 424907"/>
              <a:gd name="connsiteY9" fmla="*/ 107766 h 308322"/>
              <a:gd name="connsiteX10" fmla="*/ 129171 w 424907"/>
              <a:gd name="connsiteY10" fmla="*/ 131561 h 308322"/>
              <a:gd name="connsiteX11" fmla="*/ 118974 w 424907"/>
              <a:gd name="connsiteY11" fmla="*/ 151956 h 308322"/>
              <a:gd name="connsiteX12" fmla="*/ 108776 w 424907"/>
              <a:gd name="connsiteY12" fmla="*/ 172352 h 308322"/>
              <a:gd name="connsiteX13" fmla="*/ 98578 w 424907"/>
              <a:gd name="connsiteY13" fmla="*/ 202945 h 308322"/>
              <a:gd name="connsiteX14" fmla="*/ 88380 w 424907"/>
              <a:gd name="connsiteY14" fmla="*/ 209744 h 308322"/>
              <a:gd name="connsiteX15" fmla="*/ 81582 w 424907"/>
              <a:gd name="connsiteY15" fmla="*/ 199546 h 308322"/>
              <a:gd name="connsiteX16" fmla="*/ 71384 w 424907"/>
              <a:gd name="connsiteY16" fmla="*/ 179150 h 308322"/>
              <a:gd name="connsiteX17" fmla="*/ 61186 w 424907"/>
              <a:gd name="connsiteY17" fmla="*/ 172352 h 308322"/>
              <a:gd name="connsiteX18" fmla="*/ 37391 w 424907"/>
              <a:gd name="connsiteY18" fmla="*/ 148557 h 308322"/>
              <a:gd name="connsiteX19" fmla="*/ 20395 w 424907"/>
              <a:gd name="connsiteY19" fmla="*/ 151956 h 308322"/>
              <a:gd name="connsiteX20" fmla="*/ 0 w 424907"/>
              <a:gd name="connsiteY20" fmla="*/ 165553 h 308322"/>
              <a:gd name="connsiteX21" fmla="*/ 13597 w 424907"/>
              <a:gd name="connsiteY21" fmla="*/ 196147 h 308322"/>
              <a:gd name="connsiteX22" fmla="*/ 20395 w 424907"/>
              <a:gd name="connsiteY22" fmla="*/ 209744 h 308322"/>
              <a:gd name="connsiteX23" fmla="*/ 47589 w 424907"/>
              <a:gd name="connsiteY23" fmla="*/ 240337 h 308322"/>
              <a:gd name="connsiteX24" fmla="*/ 71384 w 424907"/>
              <a:gd name="connsiteY24" fmla="*/ 253934 h 308322"/>
              <a:gd name="connsiteX25" fmla="*/ 81582 w 424907"/>
              <a:gd name="connsiteY25" fmla="*/ 264132 h 308322"/>
              <a:gd name="connsiteX26" fmla="*/ 91779 w 424907"/>
              <a:gd name="connsiteY26" fmla="*/ 267531 h 308322"/>
              <a:gd name="connsiteX27" fmla="*/ 105376 w 424907"/>
              <a:gd name="connsiteY27" fmla="*/ 274330 h 308322"/>
              <a:gd name="connsiteX28" fmla="*/ 125772 w 424907"/>
              <a:gd name="connsiteY28" fmla="*/ 284527 h 308322"/>
              <a:gd name="connsiteX29" fmla="*/ 156365 w 424907"/>
              <a:gd name="connsiteY29" fmla="*/ 298124 h 308322"/>
              <a:gd name="connsiteX30" fmla="*/ 190358 w 424907"/>
              <a:gd name="connsiteY30" fmla="*/ 308322 h 308322"/>
              <a:gd name="connsiteX31" fmla="*/ 295735 w 424907"/>
              <a:gd name="connsiteY31" fmla="*/ 304923 h 308322"/>
              <a:gd name="connsiteX32" fmla="*/ 319530 w 424907"/>
              <a:gd name="connsiteY32" fmla="*/ 287927 h 308322"/>
              <a:gd name="connsiteX33" fmla="*/ 346724 w 424907"/>
              <a:gd name="connsiteY33" fmla="*/ 264132 h 308322"/>
              <a:gd name="connsiteX34" fmla="*/ 363720 w 424907"/>
              <a:gd name="connsiteY34" fmla="*/ 236938 h 308322"/>
              <a:gd name="connsiteX35" fmla="*/ 373918 w 424907"/>
              <a:gd name="connsiteY35" fmla="*/ 233539 h 308322"/>
              <a:gd name="connsiteX36" fmla="*/ 384116 w 424907"/>
              <a:gd name="connsiteY36" fmla="*/ 219942 h 308322"/>
              <a:gd name="connsiteX37" fmla="*/ 387515 w 424907"/>
              <a:gd name="connsiteY37" fmla="*/ 209744 h 308322"/>
              <a:gd name="connsiteX38" fmla="*/ 397713 w 424907"/>
              <a:gd name="connsiteY38" fmla="*/ 199546 h 308322"/>
              <a:gd name="connsiteX39" fmla="*/ 404511 w 424907"/>
              <a:gd name="connsiteY39" fmla="*/ 182550 h 308322"/>
              <a:gd name="connsiteX40" fmla="*/ 411310 w 424907"/>
              <a:gd name="connsiteY40" fmla="*/ 162154 h 308322"/>
              <a:gd name="connsiteX41" fmla="*/ 418108 w 424907"/>
              <a:gd name="connsiteY41" fmla="*/ 148557 h 308322"/>
              <a:gd name="connsiteX42" fmla="*/ 424907 w 424907"/>
              <a:gd name="connsiteY42" fmla="*/ 111165 h 308322"/>
              <a:gd name="connsiteX43" fmla="*/ 421507 w 424907"/>
              <a:gd name="connsiteY43" fmla="*/ 80572 h 308322"/>
              <a:gd name="connsiteX44" fmla="*/ 414709 w 424907"/>
              <a:gd name="connsiteY44" fmla="*/ 66975 h 308322"/>
              <a:gd name="connsiteX45" fmla="*/ 411310 w 424907"/>
              <a:gd name="connsiteY45" fmla="*/ 56777 h 308322"/>
              <a:gd name="connsiteX46" fmla="*/ 397713 w 424907"/>
              <a:gd name="connsiteY46" fmla="*/ 46579 h 308322"/>
              <a:gd name="connsiteX47" fmla="*/ 394313 w 424907"/>
              <a:gd name="connsiteY47" fmla="*/ 36382 h 308322"/>
              <a:gd name="connsiteX48" fmla="*/ 390914 w 424907"/>
              <a:gd name="connsiteY48" fmla="*/ 22785 h 308322"/>
              <a:gd name="connsiteX49" fmla="*/ 384116 w 424907"/>
              <a:gd name="connsiteY49" fmla="*/ 12587 h 308322"/>
              <a:gd name="connsiteX50" fmla="*/ 370518 w 424907"/>
              <a:gd name="connsiteY50" fmla="*/ 5788 h 308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424907" h="308322">
                <a:moveTo>
                  <a:pt x="370518" y="5788"/>
                </a:moveTo>
                <a:cubicBezTo>
                  <a:pt x="352955" y="4655"/>
                  <a:pt x="337665" y="431"/>
                  <a:pt x="278739" y="5788"/>
                </a:cubicBezTo>
                <a:cubicBezTo>
                  <a:pt x="263260" y="7195"/>
                  <a:pt x="268351" y="9906"/>
                  <a:pt x="254944" y="12587"/>
                </a:cubicBezTo>
                <a:cubicBezTo>
                  <a:pt x="247087" y="14158"/>
                  <a:pt x="239081" y="14853"/>
                  <a:pt x="231149" y="15986"/>
                </a:cubicBezTo>
                <a:cubicBezTo>
                  <a:pt x="211444" y="22555"/>
                  <a:pt x="212298" y="18892"/>
                  <a:pt x="200556" y="32982"/>
                </a:cubicBezTo>
                <a:cubicBezTo>
                  <a:pt x="197940" y="36121"/>
                  <a:pt x="196373" y="40041"/>
                  <a:pt x="193757" y="43180"/>
                </a:cubicBezTo>
                <a:cubicBezTo>
                  <a:pt x="186131" y="52331"/>
                  <a:pt x="181585" y="52723"/>
                  <a:pt x="176761" y="63576"/>
                </a:cubicBezTo>
                <a:cubicBezTo>
                  <a:pt x="169294" y="80377"/>
                  <a:pt x="174457" y="84374"/>
                  <a:pt x="159765" y="94169"/>
                </a:cubicBezTo>
                <a:cubicBezTo>
                  <a:pt x="156784" y="96157"/>
                  <a:pt x="152966" y="96435"/>
                  <a:pt x="149567" y="97568"/>
                </a:cubicBezTo>
                <a:cubicBezTo>
                  <a:pt x="147301" y="100967"/>
                  <a:pt x="144795" y="104219"/>
                  <a:pt x="142768" y="107766"/>
                </a:cubicBezTo>
                <a:cubicBezTo>
                  <a:pt x="125517" y="137956"/>
                  <a:pt x="145736" y="106715"/>
                  <a:pt x="129171" y="131561"/>
                </a:cubicBezTo>
                <a:cubicBezTo>
                  <a:pt x="120629" y="157188"/>
                  <a:pt x="132150" y="125606"/>
                  <a:pt x="118974" y="151956"/>
                </a:cubicBezTo>
                <a:cubicBezTo>
                  <a:pt x="104898" y="180107"/>
                  <a:pt x="128261" y="143122"/>
                  <a:pt x="108776" y="172352"/>
                </a:cubicBezTo>
                <a:cubicBezTo>
                  <a:pt x="106497" y="186024"/>
                  <a:pt x="108136" y="193386"/>
                  <a:pt x="98578" y="202945"/>
                </a:cubicBezTo>
                <a:cubicBezTo>
                  <a:pt x="95689" y="205834"/>
                  <a:pt x="91779" y="207478"/>
                  <a:pt x="88380" y="209744"/>
                </a:cubicBezTo>
                <a:cubicBezTo>
                  <a:pt x="86114" y="206345"/>
                  <a:pt x="83409" y="203200"/>
                  <a:pt x="81582" y="199546"/>
                </a:cubicBezTo>
                <a:cubicBezTo>
                  <a:pt x="76055" y="188491"/>
                  <a:pt x="81122" y="188888"/>
                  <a:pt x="71384" y="179150"/>
                </a:cubicBezTo>
                <a:cubicBezTo>
                  <a:pt x="68495" y="176261"/>
                  <a:pt x="64585" y="174618"/>
                  <a:pt x="61186" y="172352"/>
                </a:cubicBezTo>
                <a:cubicBezTo>
                  <a:pt x="45601" y="148975"/>
                  <a:pt x="55341" y="154540"/>
                  <a:pt x="37391" y="148557"/>
                </a:cubicBezTo>
                <a:cubicBezTo>
                  <a:pt x="31726" y="149690"/>
                  <a:pt x="25655" y="149565"/>
                  <a:pt x="20395" y="151956"/>
                </a:cubicBezTo>
                <a:cubicBezTo>
                  <a:pt x="12957" y="155337"/>
                  <a:pt x="0" y="165553"/>
                  <a:pt x="0" y="165553"/>
                </a:cubicBezTo>
                <a:cubicBezTo>
                  <a:pt x="11870" y="201167"/>
                  <a:pt x="668" y="173520"/>
                  <a:pt x="13597" y="196147"/>
                </a:cubicBezTo>
                <a:cubicBezTo>
                  <a:pt x="16111" y="200547"/>
                  <a:pt x="17881" y="205344"/>
                  <a:pt x="20395" y="209744"/>
                </a:cubicBezTo>
                <a:cubicBezTo>
                  <a:pt x="26682" y="220747"/>
                  <a:pt x="38060" y="233984"/>
                  <a:pt x="47589" y="240337"/>
                </a:cubicBezTo>
                <a:cubicBezTo>
                  <a:pt x="62003" y="249947"/>
                  <a:pt x="54133" y="245309"/>
                  <a:pt x="71384" y="253934"/>
                </a:cubicBezTo>
                <a:cubicBezTo>
                  <a:pt x="74783" y="257333"/>
                  <a:pt x="77582" y="261465"/>
                  <a:pt x="81582" y="264132"/>
                </a:cubicBezTo>
                <a:cubicBezTo>
                  <a:pt x="84563" y="266119"/>
                  <a:pt x="88486" y="266120"/>
                  <a:pt x="91779" y="267531"/>
                </a:cubicBezTo>
                <a:cubicBezTo>
                  <a:pt x="96437" y="269527"/>
                  <a:pt x="100976" y="271816"/>
                  <a:pt x="105376" y="274330"/>
                </a:cubicBezTo>
                <a:cubicBezTo>
                  <a:pt x="123823" y="284871"/>
                  <a:pt x="107078" y="278296"/>
                  <a:pt x="125772" y="284527"/>
                </a:cubicBezTo>
                <a:cubicBezTo>
                  <a:pt x="145393" y="297608"/>
                  <a:pt x="126024" y="285987"/>
                  <a:pt x="156365" y="298124"/>
                </a:cubicBezTo>
                <a:cubicBezTo>
                  <a:pt x="178726" y="307069"/>
                  <a:pt x="167378" y="303726"/>
                  <a:pt x="190358" y="308322"/>
                </a:cubicBezTo>
                <a:cubicBezTo>
                  <a:pt x="225484" y="307189"/>
                  <a:pt x="260719" y="307924"/>
                  <a:pt x="295735" y="304923"/>
                </a:cubicBezTo>
                <a:cubicBezTo>
                  <a:pt x="306708" y="303982"/>
                  <a:pt x="312316" y="294110"/>
                  <a:pt x="319530" y="287927"/>
                </a:cubicBezTo>
                <a:cubicBezTo>
                  <a:pt x="352289" y="259849"/>
                  <a:pt x="313243" y="297613"/>
                  <a:pt x="346724" y="264132"/>
                </a:cubicBezTo>
                <a:cubicBezTo>
                  <a:pt x="350982" y="255616"/>
                  <a:pt x="356154" y="243242"/>
                  <a:pt x="363720" y="236938"/>
                </a:cubicBezTo>
                <a:cubicBezTo>
                  <a:pt x="366473" y="234644"/>
                  <a:pt x="370519" y="234672"/>
                  <a:pt x="373918" y="233539"/>
                </a:cubicBezTo>
                <a:cubicBezTo>
                  <a:pt x="377317" y="229007"/>
                  <a:pt x="381305" y="224861"/>
                  <a:pt x="384116" y="219942"/>
                </a:cubicBezTo>
                <a:cubicBezTo>
                  <a:pt x="385894" y="216831"/>
                  <a:pt x="385527" y="212725"/>
                  <a:pt x="387515" y="209744"/>
                </a:cubicBezTo>
                <a:cubicBezTo>
                  <a:pt x="390182" y="205744"/>
                  <a:pt x="394314" y="202945"/>
                  <a:pt x="397713" y="199546"/>
                </a:cubicBezTo>
                <a:cubicBezTo>
                  <a:pt x="399979" y="193881"/>
                  <a:pt x="402426" y="188284"/>
                  <a:pt x="404511" y="182550"/>
                </a:cubicBezTo>
                <a:cubicBezTo>
                  <a:pt x="406960" y="175815"/>
                  <a:pt x="408105" y="168564"/>
                  <a:pt x="411310" y="162154"/>
                </a:cubicBezTo>
                <a:lnTo>
                  <a:pt x="418108" y="148557"/>
                </a:lnTo>
                <a:cubicBezTo>
                  <a:pt x="419212" y="143035"/>
                  <a:pt x="424907" y="115509"/>
                  <a:pt x="424907" y="111165"/>
                </a:cubicBezTo>
                <a:cubicBezTo>
                  <a:pt x="424907" y="100905"/>
                  <a:pt x="423814" y="90570"/>
                  <a:pt x="421507" y="80572"/>
                </a:cubicBezTo>
                <a:cubicBezTo>
                  <a:pt x="420368" y="75635"/>
                  <a:pt x="416705" y="71633"/>
                  <a:pt x="414709" y="66975"/>
                </a:cubicBezTo>
                <a:cubicBezTo>
                  <a:pt x="413298" y="63681"/>
                  <a:pt x="413604" y="59530"/>
                  <a:pt x="411310" y="56777"/>
                </a:cubicBezTo>
                <a:cubicBezTo>
                  <a:pt x="407683" y="52425"/>
                  <a:pt x="402245" y="49978"/>
                  <a:pt x="397713" y="46579"/>
                </a:cubicBezTo>
                <a:cubicBezTo>
                  <a:pt x="396580" y="43180"/>
                  <a:pt x="395297" y="39827"/>
                  <a:pt x="394313" y="36382"/>
                </a:cubicBezTo>
                <a:cubicBezTo>
                  <a:pt x="393029" y="31890"/>
                  <a:pt x="392754" y="27079"/>
                  <a:pt x="390914" y="22785"/>
                </a:cubicBezTo>
                <a:cubicBezTo>
                  <a:pt x="389305" y="19030"/>
                  <a:pt x="387580" y="14752"/>
                  <a:pt x="384116" y="12587"/>
                </a:cubicBezTo>
                <a:cubicBezTo>
                  <a:pt x="345152" y="-11766"/>
                  <a:pt x="388081" y="6921"/>
                  <a:pt x="370518" y="5788"/>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en-US" dirty="0">
              <a:solidFill>
                <a:prstClr val="white"/>
              </a:solidFill>
            </a:endParaRPr>
          </a:p>
        </p:txBody>
      </p:sp>
      <p:sp>
        <p:nvSpPr>
          <p:cNvPr id="14" name="Freeform 13"/>
          <p:cNvSpPr/>
          <p:nvPr/>
        </p:nvSpPr>
        <p:spPr>
          <a:xfrm>
            <a:off x="3858156" y="5652964"/>
            <a:ext cx="1322576" cy="700246"/>
          </a:xfrm>
          <a:custGeom>
            <a:avLst/>
            <a:gdLst>
              <a:gd name="connsiteX0" fmla="*/ 1318912 w 1322576"/>
              <a:gd name="connsiteY0" fmla="*/ 159765 h 700246"/>
              <a:gd name="connsiteX1" fmla="*/ 1295117 w 1322576"/>
              <a:gd name="connsiteY1" fmla="*/ 132571 h 700246"/>
              <a:gd name="connsiteX2" fmla="*/ 1281520 w 1322576"/>
              <a:gd name="connsiteY2" fmla="*/ 88380 h 700246"/>
              <a:gd name="connsiteX3" fmla="*/ 1271322 w 1322576"/>
              <a:gd name="connsiteY3" fmla="*/ 84981 h 700246"/>
              <a:gd name="connsiteX4" fmla="*/ 1264524 w 1322576"/>
              <a:gd name="connsiteY4" fmla="*/ 74783 h 700246"/>
              <a:gd name="connsiteX5" fmla="*/ 1261124 w 1322576"/>
              <a:gd name="connsiteY5" fmla="*/ 64585 h 700246"/>
              <a:gd name="connsiteX6" fmla="*/ 1250927 w 1322576"/>
              <a:gd name="connsiteY6" fmla="*/ 54388 h 700246"/>
              <a:gd name="connsiteX7" fmla="*/ 1240729 w 1322576"/>
              <a:gd name="connsiteY7" fmla="*/ 47589 h 700246"/>
              <a:gd name="connsiteX8" fmla="*/ 1216934 w 1322576"/>
              <a:gd name="connsiteY8" fmla="*/ 40791 h 700246"/>
              <a:gd name="connsiteX9" fmla="*/ 1196538 w 1322576"/>
              <a:gd name="connsiteY9" fmla="*/ 33992 h 700246"/>
              <a:gd name="connsiteX10" fmla="*/ 1138751 w 1322576"/>
              <a:gd name="connsiteY10" fmla="*/ 27194 h 700246"/>
              <a:gd name="connsiteX11" fmla="*/ 1125154 w 1322576"/>
              <a:gd name="connsiteY11" fmla="*/ 20395 h 700246"/>
              <a:gd name="connsiteX12" fmla="*/ 1087762 w 1322576"/>
              <a:gd name="connsiteY12" fmla="*/ 10197 h 700246"/>
              <a:gd name="connsiteX13" fmla="*/ 1067367 w 1322576"/>
              <a:gd name="connsiteY13" fmla="*/ 0 h 700246"/>
              <a:gd name="connsiteX14" fmla="*/ 1033374 w 1322576"/>
              <a:gd name="connsiteY14" fmla="*/ 6798 h 700246"/>
              <a:gd name="connsiteX15" fmla="*/ 1012979 w 1322576"/>
              <a:gd name="connsiteY15" fmla="*/ 13597 h 700246"/>
              <a:gd name="connsiteX16" fmla="*/ 985785 w 1322576"/>
              <a:gd name="connsiteY16" fmla="*/ 23794 h 700246"/>
              <a:gd name="connsiteX17" fmla="*/ 978986 w 1322576"/>
              <a:gd name="connsiteY17" fmla="*/ 33992 h 700246"/>
              <a:gd name="connsiteX18" fmla="*/ 958590 w 1322576"/>
              <a:gd name="connsiteY18" fmla="*/ 47589 h 700246"/>
              <a:gd name="connsiteX19" fmla="*/ 948393 w 1322576"/>
              <a:gd name="connsiteY19" fmla="*/ 54388 h 700246"/>
              <a:gd name="connsiteX20" fmla="*/ 934796 w 1322576"/>
              <a:gd name="connsiteY20" fmla="*/ 57787 h 700246"/>
              <a:gd name="connsiteX21" fmla="*/ 924598 w 1322576"/>
              <a:gd name="connsiteY21" fmla="*/ 61186 h 700246"/>
              <a:gd name="connsiteX22" fmla="*/ 897404 w 1322576"/>
              <a:gd name="connsiteY22" fmla="*/ 64585 h 700246"/>
              <a:gd name="connsiteX23" fmla="*/ 883807 w 1322576"/>
              <a:gd name="connsiteY23" fmla="*/ 67985 h 700246"/>
              <a:gd name="connsiteX24" fmla="*/ 863411 w 1322576"/>
              <a:gd name="connsiteY24" fmla="*/ 74783 h 700246"/>
              <a:gd name="connsiteX25" fmla="*/ 839616 w 1322576"/>
              <a:gd name="connsiteY25" fmla="*/ 81582 h 700246"/>
              <a:gd name="connsiteX26" fmla="*/ 809023 w 1322576"/>
              <a:gd name="connsiteY26" fmla="*/ 88380 h 700246"/>
              <a:gd name="connsiteX27" fmla="*/ 795426 w 1322576"/>
              <a:gd name="connsiteY27" fmla="*/ 91779 h 700246"/>
              <a:gd name="connsiteX28" fmla="*/ 751236 w 1322576"/>
              <a:gd name="connsiteY28" fmla="*/ 98578 h 700246"/>
              <a:gd name="connsiteX29" fmla="*/ 741038 w 1322576"/>
              <a:gd name="connsiteY29" fmla="*/ 101977 h 700246"/>
              <a:gd name="connsiteX30" fmla="*/ 720643 w 1322576"/>
              <a:gd name="connsiteY30" fmla="*/ 105377 h 700246"/>
              <a:gd name="connsiteX31" fmla="*/ 696848 w 1322576"/>
              <a:gd name="connsiteY31" fmla="*/ 112175 h 700246"/>
              <a:gd name="connsiteX32" fmla="*/ 673053 w 1322576"/>
              <a:gd name="connsiteY32" fmla="*/ 129171 h 700246"/>
              <a:gd name="connsiteX33" fmla="*/ 649258 w 1322576"/>
              <a:gd name="connsiteY33" fmla="*/ 135970 h 700246"/>
              <a:gd name="connsiteX34" fmla="*/ 628863 w 1322576"/>
              <a:gd name="connsiteY34" fmla="*/ 142768 h 700246"/>
              <a:gd name="connsiteX35" fmla="*/ 618665 w 1322576"/>
              <a:gd name="connsiteY35" fmla="*/ 149567 h 700246"/>
              <a:gd name="connsiteX36" fmla="*/ 608467 w 1322576"/>
              <a:gd name="connsiteY36" fmla="*/ 152966 h 700246"/>
              <a:gd name="connsiteX37" fmla="*/ 588072 w 1322576"/>
              <a:gd name="connsiteY37" fmla="*/ 166563 h 700246"/>
              <a:gd name="connsiteX38" fmla="*/ 577874 w 1322576"/>
              <a:gd name="connsiteY38" fmla="*/ 176761 h 700246"/>
              <a:gd name="connsiteX39" fmla="*/ 564277 w 1322576"/>
              <a:gd name="connsiteY39" fmla="*/ 183559 h 700246"/>
              <a:gd name="connsiteX40" fmla="*/ 557478 w 1322576"/>
              <a:gd name="connsiteY40" fmla="*/ 193757 h 700246"/>
              <a:gd name="connsiteX41" fmla="*/ 547280 w 1322576"/>
              <a:gd name="connsiteY41" fmla="*/ 200556 h 700246"/>
              <a:gd name="connsiteX42" fmla="*/ 526885 w 1322576"/>
              <a:gd name="connsiteY42" fmla="*/ 241347 h 700246"/>
              <a:gd name="connsiteX43" fmla="*/ 520086 w 1322576"/>
              <a:gd name="connsiteY43" fmla="*/ 251545 h 700246"/>
              <a:gd name="connsiteX44" fmla="*/ 513288 w 1322576"/>
              <a:gd name="connsiteY44" fmla="*/ 261742 h 700246"/>
              <a:gd name="connsiteX45" fmla="*/ 489493 w 1322576"/>
              <a:gd name="connsiteY45" fmla="*/ 278739 h 700246"/>
              <a:gd name="connsiteX46" fmla="*/ 472497 w 1322576"/>
              <a:gd name="connsiteY46" fmla="*/ 292336 h 700246"/>
              <a:gd name="connsiteX47" fmla="*/ 462299 w 1322576"/>
              <a:gd name="connsiteY47" fmla="*/ 305933 h 700246"/>
              <a:gd name="connsiteX48" fmla="*/ 452101 w 1322576"/>
              <a:gd name="connsiteY48" fmla="*/ 316130 h 700246"/>
              <a:gd name="connsiteX49" fmla="*/ 435105 w 1322576"/>
              <a:gd name="connsiteY49" fmla="*/ 346724 h 700246"/>
              <a:gd name="connsiteX50" fmla="*/ 424907 w 1322576"/>
              <a:gd name="connsiteY50" fmla="*/ 350123 h 700246"/>
              <a:gd name="connsiteX51" fmla="*/ 418109 w 1322576"/>
              <a:gd name="connsiteY51" fmla="*/ 360321 h 700246"/>
              <a:gd name="connsiteX52" fmla="*/ 397713 w 1322576"/>
              <a:gd name="connsiteY52" fmla="*/ 373918 h 700246"/>
              <a:gd name="connsiteX53" fmla="*/ 387515 w 1322576"/>
              <a:gd name="connsiteY53" fmla="*/ 380716 h 700246"/>
              <a:gd name="connsiteX54" fmla="*/ 367120 w 1322576"/>
              <a:gd name="connsiteY54" fmla="*/ 401112 h 700246"/>
              <a:gd name="connsiteX55" fmla="*/ 346724 w 1322576"/>
              <a:gd name="connsiteY55" fmla="*/ 407910 h 700246"/>
              <a:gd name="connsiteX56" fmla="*/ 322930 w 1322576"/>
              <a:gd name="connsiteY56" fmla="*/ 414709 h 700246"/>
              <a:gd name="connsiteX57" fmla="*/ 299135 w 1322576"/>
              <a:gd name="connsiteY57" fmla="*/ 418108 h 700246"/>
              <a:gd name="connsiteX58" fmla="*/ 268541 w 1322576"/>
              <a:gd name="connsiteY58" fmla="*/ 441903 h 700246"/>
              <a:gd name="connsiteX59" fmla="*/ 258344 w 1322576"/>
              <a:gd name="connsiteY59" fmla="*/ 452101 h 700246"/>
              <a:gd name="connsiteX60" fmla="*/ 248146 w 1322576"/>
              <a:gd name="connsiteY60" fmla="*/ 445302 h 700246"/>
              <a:gd name="connsiteX61" fmla="*/ 237948 w 1322576"/>
              <a:gd name="connsiteY61" fmla="*/ 448701 h 700246"/>
              <a:gd name="connsiteX62" fmla="*/ 220952 w 1322576"/>
              <a:gd name="connsiteY62" fmla="*/ 452101 h 700246"/>
              <a:gd name="connsiteX63" fmla="*/ 197157 w 1322576"/>
              <a:gd name="connsiteY63" fmla="*/ 465698 h 700246"/>
              <a:gd name="connsiteX64" fmla="*/ 176761 w 1322576"/>
              <a:gd name="connsiteY64" fmla="*/ 479295 h 700246"/>
              <a:gd name="connsiteX65" fmla="*/ 166564 w 1322576"/>
              <a:gd name="connsiteY65" fmla="*/ 486093 h 700246"/>
              <a:gd name="connsiteX66" fmla="*/ 146168 w 1322576"/>
              <a:gd name="connsiteY66" fmla="*/ 506489 h 700246"/>
              <a:gd name="connsiteX67" fmla="*/ 139370 w 1322576"/>
              <a:gd name="connsiteY67" fmla="*/ 516687 h 700246"/>
              <a:gd name="connsiteX68" fmla="*/ 118974 w 1322576"/>
              <a:gd name="connsiteY68" fmla="*/ 526884 h 700246"/>
              <a:gd name="connsiteX69" fmla="*/ 88381 w 1322576"/>
              <a:gd name="connsiteY69" fmla="*/ 550679 h 700246"/>
              <a:gd name="connsiteX70" fmla="*/ 78183 w 1322576"/>
              <a:gd name="connsiteY70" fmla="*/ 554078 h 700246"/>
              <a:gd name="connsiteX71" fmla="*/ 57787 w 1322576"/>
              <a:gd name="connsiteY71" fmla="*/ 567675 h 700246"/>
              <a:gd name="connsiteX72" fmla="*/ 47590 w 1322576"/>
              <a:gd name="connsiteY72" fmla="*/ 574474 h 700246"/>
              <a:gd name="connsiteX73" fmla="*/ 40791 w 1322576"/>
              <a:gd name="connsiteY73" fmla="*/ 584672 h 700246"/>
              <a:gd name="connsiteX74" fmla="*/ 37392 w 1322576"/>
              <a:gd name="connsiteY74" fmla="*/ 594869 h 700246"/>
              <a:gd name="connsiteX75" fmla="*/ 16996 w 1322576"/>
              <a:gd name="connsiteY75" fmla="*/ 605067 h 700246"/>
              <a:gd name="connsiteX76" fmla="*/ 6799 w 1322576"/>
              <a:gd name="connsiteY76" fmla="*/ 625463 h 700246"/>
              <a:gd name="connsiteX77" fmla="*/ 0 w 1322576"/>
              <a:gd name="connsiteY77" fmla="*/ 635661 h 700246"/>
              <a:gd name="connsiteX78" fmla="*/ 3399 w 1322576"/>
              <a:gd name="connsiteY78" fmla="*/ 679851 h 700246"/>
              <a:gd name="connsiteX79" fmla="*/ 6799 w 1322576"/>
              <a:gd name="connsiteY79" fmla="*/ 690049 h 700246"/>
              <a:gd name="connsiteX80" fmla="*/ 16996 w 1322576"/>
              <a:gd name="connsiteY80" fmla="*/ 700246 h 700246"/>
              <a:gd name="connsiteX81" fmla="*/ 91780 w 1322576"/>
              <a:gd name="connsiteY81" fmla="*/ 696847 h 700246"/>
              <a:gd name="connsiteX82" fmla="*/ 125773 w 1322576"/>
              <a:gd name="connsiteY82" fmla="*/ 683250 h 700246"/>
              <a:gd name="connsiteX83" fmla="*/ 142769 w 1322576"/>
              <a:gd name="connsiteY83" fmla="*/ 679851 h 700246"/>
              <a:gd name="connsiteX84" fmla="*/ 152967 w 1322576"/>
              <a:gd name="connsiteY84" fmla="*/ 676452 h 700246"/>
              <a:gd name="connsiteX85" fmla="*/ 186959 w 1322576"/>
              <a:gd name="connsiteY85" fmla="*/ 669653 h 700246"/>
              <a:gd name="connsiteX86" fmla="*/ 203956 w 1322576"/>
              <a:gd name="connsiteY86" fmla="*/ 662855 h 700246"/>
              <a:gd name="connsiteX87" fmla="*/ 217553 w 1322576"/>
              <a:gd name="connsiteY87" fmla="*/ 659455 h 700246"/>
              <a:gd name="connsiteX88" fmla="*/ 231150 w 1322576"/>
              <a:gd name="connsiteY88" fmla="*/ 652657 h 700246"/>
              <a:gd name="connsiteX89" fmla="*/ 241347 w 1322576"/>
              <a:gd name="connsiteY89" fmla="*/ 649258 h 700246"/>
              <a:gd name="connsiteX90" fmla="*/ 251545 w 1322576"/>
              <a:gd name="connsiteY90" fmla="*/ 639060 h 700246"/>
              <a:gd name="connsiteX91" fmla="*/ 268541 w 1322576"/>
              <a:gd name="connsiteY91" fmla="*/ 635661 h 700246"/>
              <a:gd name="connsiteX92" fmla="*/ 278739 w 1322576"/>
              <a:gd name="connsiteY92" fmla="*/ 632261 h 700246"/>
              <a:gd name="connsiteX93" fmla="*/ 299135 w 1322576"/>
              <a:gd name="connsiteY93" fmla="*/ 615265 h 700246"/>
              <a:gd name="connsiteX94" fmla="*/ 309332 w 1322576"/>
              <a:gd name="connsiteY94" fmla="*/ 611866 h 700246"/>
              <a:gd name="connsiteX95" fmla="*/ 373918 w 1322576"/>
              <a:gd name="connsiteY95" fmla="*/ 605067 h 700246"/>
              <a:gd name="connsiteX96" fmla="*/ 397713 w 1322576"/>
              <a:gd name="connsiteY96" fmla="*/ 598269 h 700246"/>
              <a:gd name="connsiteX97" fmla="*/ 407911 w 1322576"/>
              <a:gd name="connsiteY97" fmla="*/ 591470 h 700246"/>
              <a:gd name="connsiteX98" fmla="*/ 438504 w 1322576"/>
              <a:gd name="connsiteY98" fmla="*/ 581272 h 700246"/>
              <a:gd name="connsiteX99" fmla="*/ 455501 w 1322576"/>
              <a:gd name="connsiteY99" fmla="*/ 574474 h 700246"/>
              <a:gd name="connsiteX100" fmla="*/ 479295 w 1322576"/>
              <a:gd name="connsiteY100" fmla="*/ 564276 h 700246"/>
              <a:gd name="connsiteX101" fmla="*/ 503090 w 1322576"/>
              <a:gd name="connsiteY101" fmla="*/ 550679 h 700246"/>
              <a:gd name="connsiteX102" fmla="*/ 540482 w 1322576"/>
              <a:gd name="connsiteY102" fmla="*/ 533683 h 700246"/>
              <a:gd name="connsiteX103" fmla="*/ 574474 w 1322576"/>
              <a:gd name="connsiteY103" fmla="*/ 523485 h 700246"/>
              <a:gd name="connsiteX104" fmla="*/ 588072 w 1322576"/>
              <a:gd name="connsiteY104" fmla="*/ 516687 h 700246"/>
              <a:gd name="connsiteX105" fmla="*/ 605068 w 1322576"/>
              <a:gd name="connsiteY105" fmla="*/ 513287 h 700246"/>
              <a:gd name="connsiteX106" fmla="*/ 615266 w 1322576"/>
              <a:gd name="connsiteY106" fmla="*/ 506489 h 700246"/>
              <a:gd name="connsiteX107" fmla="*/ 693448 w 1322576"/>
              <a:gd name="connsiteY107" fmla="*/ 496291 h 700246"/>
              <a:gd name="connsiteX108" fmla="*/ 707045 w 1322576"/>
              <a:gd name="connsiteY108" fmla="*/ 492892 h 700246"/>
              <a:gd name="connsiteX109" fmla="*/ 724042 w 1322576"/>
              <a:gd name="connsiteY109" fmla="*/ 489493 h 700246"/>
              <a:gd name="connsiteX110" fmla="*/ 744437 w 1322576"/>
              <a:gd name="connsiteY110" fmla="*/ 482694 h 700246"/>
              <a:gd name="connsiteX111" fmla="*/ 754635 w 1322576"/>
              <a:gd name="connsiteY111" fmla="*/ 479295 h 700246"/>
              <a:gd name="connsiteX112" fmla="*/ 768232 w 1322576"/>
              <a:gd name="connsiteY112" fmla="*/ 475895 h 700246"/>
              <a:gd name="connsiteX113" fmla="*/ 798825 w 1322576"/>
              <a:gd name="connsiteY113" fmla="*/ 472496 h 700246"/>
              <a:gd name="connsiteX114" fmla="*/ 822620 w 1322576"/>
              <a:gd name="connsiteY114" fmla="*/ 465698 h 700246"/>
              <a:gd name="connsiteX115" fmla="*/ 849814 w 1322576"/>
              <a:gd name="connsiteY115" fmla="*/ 462298 h 700246"/>
              <a:gd name="connsiteX116" fmla="*/ 975587 w 1322576"/>
              <a:gd name="connsiteY116" fmla="*/ 455500 h 700246"/>
              <a:gd name="connsiteX117" fmla="*/ 999382 w 1322576"/>
              <a:gd name="connsiteY117" fmla="*/ 452101 h 700246"/>
              <a:gd name="connsiteX118" fmla="*/ 1077564 w 1322576"/>
              <a:gd name="connsiteY118" fmla="*/ 445302 h 700246"/>
              <a:gd name="connsiteX119" fmla="*/ 1104758 w 1322576"/>
              <a:gd name="connsiteY119" fmla="*/ 438504 h 700246"/>
              <a:gd name="connsiteX120" fmla="*/ 1114956 w 1322576"/>
              <a:gd name="connsiteY120" fmla="*/ 435104 h 700246"/>
              <a:gd name="connsiteX121" fmla="*/ 1125154 w 1322576"/>
              <a:gd name="connsiteY121" fmla="*/ 428306 h 700246"/>
              <a:gd name="connsiteX122" fmla="*/ 1152348 w 1322576"/>
              <a:gd name="connsiteY122" fmla="*/ 418108 h 700246"/>
              <a:gd name="connsiteX123" fmla="*/ 1172744 w 1322576"/>
              <a:gd name="connsiteY123" fmla="*/ 404511 h 700246"/>
              <a:gd name="connsiteX124" fmla="*/ 1182941 w 1322576"/>
              <a:gd name="connsiteY124" fmla="*/ 397713 h 700246"/>
              <a:gd name="connsiteX125" fmla="*/ 1189740 w 1322576"/>
              <a:gd name="connsiteY125" fmla="*/ 387515 h 700246"/>
              <a:gd name="connsiteX126" fmla="*/ 1199938 w 1322576"/>
              <a:gd name="connsiteY126" fmla="*/ 380716 h 700246"/>
              <a:gd name="connsiteX127" fmla="*/ 1213535 w 1322576"/>
              <a:gd name="connsiteY127" fmla="*/ 360321 h 700246"/>
              <a:gd name="connsiteX128" fmla="*/ 1220333 w 1322576"/>
              <a:gd name="connsiteY128" fmla="*/ 350123 h 700246"/>
              <a:gd name="connsiteX129" fmla="*/ 1223732 w 1322576"/>
              <a:gd name="connsiteY129" fmla="*/ 339925 h 700246"/>
              <a:gd name="connsiteX130" fmla="*/ 1233930 w 1322576"/>
              <a:gd name="connsiteY130" fmla="*/ 333127 h 700246"/>
              <a:gd name="connsiteX131" fmla="*/ 1237330 w 1322576"/>
              <a:gd name="connsiteY131" fmla="*/ 322929 h 700246"/>
              <a:gd name="connsiteX132" fmla="*/ 1257725 w 1322576"/>
              <a:gd name="connsiteY132" fmla="*/ 299134 h 700246"/>
              <a:gd name="connsiteX133" fmla="*/ 1267923 w 1322576"/>
              <a:gd name="connsiteY133" fmla="*/ 278739 h 700246"/>
              <a:gd name="connsiteX134" fmla="*/ 1278121 w 1322576"/>
              <a:gd name="connsiteY134" fmla="*/ 258343 h 700246"/>
              <a:gd name="connsiteX135" fmla="*/ 1284919 w 1322576"/>
              <a:gd name="connsiteY135" fmla="*/ 227750 h 700246"/>
              <a:gd name="connsiteX136" fmla="*/ 1288318 w 1322576"/>
              <a:gd name="connsiteY136" fmla="*/ 214153 h 700246"/>
              <a:gd name="connsiteX137" fmla="*/ 1295117 w 1322576"/>
              <a:gd name="connsiteY137" fmla="*/ 203955 h 700246"/>
              <a:gd name="connsiteX138" fmla="*/ 1301915 w 1322576"/>
              <a:gd name="connsiteY138" fmla="*/ 183559 h 700246"/>
              <a:gd name="connsiteX139" fmla="*/ 1305315 w 1322576"/>
              <a:gd name="connsiteY139" fmla="*/ 173362 h 700246"/>
              <a:gd name="connsiteX140" fmla="*/ 1318912 w 1322576"/>
              <a:gd name="connsiteY140" fmla="*/ 149567 h 700246"/>
              <a:gd name="connsiteX141" fmla="*/ 1315512 w 1322576"/>
              <a:gd name="connsiteY141" fmla="*/ 149567 h 700246"/>
              <a:gd name="connsiteX142" fmla="*/ 1318912 w 1322576"/>
              <a:gd name="connsiteY142" fmla="*/ 159765 h 700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22576" h="700246">
                <a:moveTo>
                  <a:pt x="1318912" y="159765"/>
                </a:moveTo>
                <a:cubicBezTo>
                  <a:pt x="1315513" y="156932"/>
                  <a:pt x="1296650" y="139725"/>
                  <a:pt x="1295117" y="132571"/>
                </a:cubicBezTo>
                <a:cubicBezTo>
                  <a:pt x="1288145" y="100034"/>
                  <a:pt x="1303177" y="99208"/>
                  <a:pt x="1281520" y="88380"/>
                </a:cubicBezTo>
                <a:cubicBezTo>
                  <a:pt x="1278315" y="86778"/>
                  <a:pt x="1274721" y="86114"/>
                  <a:pt x="1271322" y="84981"/>
                </a:cubicBezTo>
                <a:cubicBezTo>
                  <a:pt x="1269056" y="81582"/>
                  <a:pt x="1266351" y="78437"/>
                  <a:pt x="1264524" y="74783"/>
                </a:cubicBezTo>
                <a:cubicBezTo>
                  <a:pt x="1262922" y="71578"/>
                  <a:pt x="1263112" y="67566"/>
                  <a:pt x="1261124" y="64585"/>
                </a:cubicBezTo>
                <a:cubicBezTo>
                  <a:pt x="1258458" y="60585"/>
                  <a:pt x="1254620" y="57465"/>
                  <a:pt x="1250927" y="54388"/>
                </a:cubicBezTo>
                <a:cubicBezTo>
                  <a:pt x="1247788" y="51772"/>
                  <a:pt x="1244383" y="49416"/>
                  <a:pt x="1240729" y="47589"/>
                </a:cubicBezTo>
                <a:cubicBezTo>
                  <a:pt x="1235018" y="44734"/>
                  <a:pt x="1222378" y="42424"/>
                  <a:pt x="1216934" y="40791"/>
                </a:cubicBezTo>
                <a:cubicBezTo>
                  <a:pt x="1210070" y="38732"/>
                  <a:pt x="1203632" y="35005"/>
                  <a:pt x="1196538" y="33992"/>
                </a:cubicBezTo>
                <a:cubicBezTo>
                  <a:pt x="1161471" y="28983"/>
                  <a:pt x="1180716" y="31390"/>
                  <a:pt x="1138751" y="27194"/>
                </a:cubicBezTo>
                <a:cubicBezTo>
                  <a:pt x="1134219" y="24928"/>
                  <a:pt x="1129961" y="21997"/>
                  <a:pt x="1125154" y="20395"/>
                </a:cubicBezTo>
                <a:cubicBezTo>
                  <a:pt x="1112379" y="16137"/>
                  <a:pt x="1099687" y="18146"/>
                  <a:pt x="1087762" y="10197"/>
                </a:cubicBezTo>
                <a:cubicBezTo>
                  <a:pt x="1074583" y="1412"/>
                  <a:pt x="1081440" y="4691"/>
                  <a:pt x="1067367" y="0"/>
                </a:cubicBezTo>
                <a:cubicBezTo>
                  <a:pt x="1053589" y="2296"/>
                  <a:pt x="1046048" y="2996"/>
                  <a:pt x="1033374" y="6798"/>
                </a:cubicBezTo>
                <a:cubicBezTo>
                  <a:pt x="1026510" y="8857"/>
                  <a:pt x="1019931" y="11859"/>
                  <a:pt x="1012979" y="13597"/>
                </a:cubicBezTo>
                <a:cubicBezTo>
                  <a:pt x="994466" y="18225"/>
                  <a:pt x="1003561" y="14907"/>
                  <a:pt x="985785" y="23794"/>
                </a:cubicBezTo>
                <a:cubicBezTo>
                  <a:pt x="983519" y="27193"/>
                  <a:pt x="982061" y="31302"/>
                  <a:pt x="978986" y="33992"/>
                </a:cubicBezTo>
                <a:cubicBezTo>
                  <a:pt x="972837" y="39373"/>
                  <a:pt x="965389" y="43056"/>
                  <a:pt x="958590" y="47589"/>
                </a:cubicBezTo>
                <a:cubicBezTo>
                  <a:pt x="955191" y="49855"/>
                  <a:pt x="952356" y="53397"/>
                  <a:pt x="948393" y="54388"/>
                </a:cubicBezTo>
                <a:cubicBezTo>
                  <a:pt x="943861" y="55521"/>
                  <a:pt x="939288" y="56504"/>
                  <a:pt x="934796" y="57787"/>
                </a:cubicBezTo>
                <a:cubicBezTo>
                  <a:pt x="931351" y="58771"/>
                  <a:pt x="928123" y="60545"/>
                  <a:pt x="924598" y="61186"/>
                </a:cubicBezTo>
                <a:cubicBezTo>
                  <a:pt x="915610" y="62820"/>
                  <a:pt x="906469" y="63452"/>
                  <a:pt x="897404" y="64585"/>
                </a:cubicBezTo>
                <a:cubicBezTo>
                  <a:pt x="892872" y="65718"/>
                  <a:pt x="888282" y="66643"/>
                  <a:pt x="883807" y="67985"/>
                </a:cubicBezTo>
                <a:cubicBezTo>
                  <a:pt x="876943" y="70044"/>
                  <a:pt x="870363" y="73045"/>
                  <a:pt x="863411" y="74783"/>
                </a:cubicBezTo>
                <a:cubicBezTo>
                  <a:pt x="820906" y="85408"/>
                  <a:pt x="873752" y="71828"/>
                  <a:pt x="839616" y="81582"/>
                </a:cubicBezTo>
                <a:cubicBezTo>
                  <a:pt x="825118" y="85725"/>
                  <a:pt x="824783" y="84878"/>
                  <a:pt x="809023" y="88380"/>
                </a:cubicBezTo>
                <a:cubicBezTo>
                  <a:pt x="804462" y="89393"/>
                  <a:pt x="800022" y="90943"/>
                  <a:pt x="795426" y="91779"/>
                </a:cubicBezTo>
                <a:cubicBezTo>
                  <a:pt x="780536" y="94486"/>
                  <a:pt x="766005" y="95296"/>
                  <a:pt x="751236" y="98578"/>
                </a:cubicBezTo>
                <a:cubicBezTo>
                  <a:pt x="747738" y="99355"/>
                  <a:pt x="744536" y="101200"/>
                  <a:pt x="741038" y="101977"/>
                </a:cubicBezTo>
                <a:cubicBezTo>
                  <a:pt x="734310" y="103472"/>
                  <a:pt x="727401" y="104025"/>
                  <a:pt x="720643" y="105377"/>
                </a:cubicBezTo>
                <a:cubicBezTo>
                  <a:pt x="709966" y="107512"/>
                  <a:pt x="706572" y="108934"/>
                  <a:pt x="696848" y="112175"/>
                </a:cubicBezTo>
                <a:cubicBezTo>
                  <a:pt x="693763" y="114489"/>
                  <a:pt x="678028" y="126683"/>
                  <a:pt x="673053" y="129171"/>
                </a:cubicBezTo>
                <a:cubicBezTo>
                  <a:pt x="667335" y="132030"/>
                  <a:pt x="654712" y="134334"/>
                  <a:pt x="649258" y="135970"/>
                </a:cubicBezTo>
                <a:cubicBezTo>
                  <a:pt x="642394" y="138029"/>
                  <a:pt x="628863" y="142768"/>
                  <a:pt x="628863" y="142768"/>
                </a:cubicBezTo>
                <a:cubicBezTo>
                  <a:pt x="625464" y="145034"/>
                  <a:pt x="622319" y="147740"/>
                  <a:pt x="618665" y="149567"/>
                </a:cubicBezTo>
                <a:cubicBezTo>
                  <a:pt x="615460" y="151169"/>
                  <a:pt x="611448" y="150978"/>
                  <a:pt x="608467" y="152966"/>
                </a:cubicBezTo>
                <a:cubicBezTo>
                  <a:pt x="583003" y="169942"/>
                  <a:pt x="612319" y="158481"/>
                  <a:pt x="588072" y="166563"/>
                </a:cubicBezTo>
                <a:cubicBezTo>
                  <a:pt x="584673" y="169962"/>
                  <a:pt x="581786" y="173967"/>
                  <a:pt x="577874" y="176761"/>
                </a:cubicBezTo>
                <a:cubicBezTo>
                  <a:pt x="573751" y="179706"/>
                  <a:pt x="568170" y="180315"/>
                  <a:pt x="564277" y="183559"/>
                </a:cubicBezTo>
                <a:cubicBezTo>
                  <a:pt x="561138" y="186174"/>
                  <a:pt x="560367" y="190868"/>
                  <a:pt x="557478" y="193757"/>
                </a:cubicBezTo>
                <a:cubicBezTo>
                  <a:pt x="554589" y="196646"/>
                  <a:pt x="550679" y="198290"/>
                  <a:pt x="547280" y="200556"/>
                </a:cubicBezTo>
                <a:cubicBezTo>
                  <a:pt x="537899" y="228702"/>
                  <a:pt x="544457" y="214990"/>
                  <a:pt x="526885" y="241347"/>
                </a:cubicBezTo>
                <a:lnTo>
                  <a:pt x="520086" y="251545"/>
                </a:lnTo>
                <a:cubicBezTo>
                  <a:pt x="517820" y="254944"/>
                  <a:pt x="516556" y="259291"/>
                  <a:pt x="513288" y="261742"/>
                </a:cubicBezTo>
                <a:cubicBezTo>
                  <a:pt x="496423" y="274391"/>
                  <a:pt x="504405" y="268797"/>
                  <a:pt x="489493" y="278739"/>
                </a:cubicBezTo>
                <a:cubicBezTo>
                  <a:pt x="468675" y="309966"/>
                  <a:pt x="497125" y="271813"/>
                  <a:pt x="472497" y="292336"/>
                </a:cubicBezTo>
                <a:cubicBezTo>
                  <a:pt x="468145" y="295963"/>
                  <a:pt x="465986" y="301632"/>
                  <a:pt x="462299" y="305933"/>
                </a:cubicBezTo>
                <a:cubicBezTo>
                  <a:pt x="459170" y="309583"/>
                  <a:pt x="455500" y="312731"/>
                  <a:pt x="452101" y="316130"/>
                </a:cubicBezTo>
                <a:cubicBezTo>
                  <a:pt x="449108" y="325109"/>
                  <a:pt x="443872" y="343802"/>
                  <a:pt x="435105" y="346724"/>
                </a:cubicBezTo>
                <a:lnTo>
                  <a:pt x="424907" y="350123"/>
                </a:lnTo>
                <a:cubicBezTo>
                  <a:pt x="422641" y="353522"/>
                  <a:pt x="421184" y="357631"/>
                  <a:pt x="418109" y="360321"/>
                </a:cubicBezTo>
                <a:cubicBezTo>
                  <a:pt x="411960" y="365702"/>
                  <a:pt x="404512" y="369386"/>
                  <a:pt x="397713" y="373918"/>
                </a:cubicBezTo>
                <a:cubicBezTo>
                  <a:pt x="394314" y="376184"/>
                  <a:pt x="390404" y="377827"/>
                  <a:pt x="387515" y="380716"/>
                </a:cubicBezTo>
                <a:cubicBezTo>
                  <a:pt x="380717" y="387515"/>
                  <a:pt x="376241" y="398072"/>
                  <a:pt x="367120" y="401112"/>
                </a:cubicBezTo>
                <a:lnTo>
                  <a:pt x="346724" y="407910"/>
                </a:lnTo>
                <a:cubicBezTo>
                  <a:pt x="337978" y="410826"/>
                  <a:pt x="332333" y="413000"/>
                  <a:pt x="322930" y="414709"/>
                </a:cubicBezTo>
                <a:cubicBezTo>
                  <a:pt x="315047" y="416142"/>
                  <a:pt x="307067" y="416975"/>
                  <a:pt x="299135" y="418108"/>
                </a:cubicBezTo>
                <a:cubicBezTo>
                  <a:pt x="279816" y="424547"/>
                  <a:pt x="291470" y="418974"/>
                  <a:pt x="268541" y="441903"/>
                </a:cubicBezTo>
                <a:lnTo>
                  <a:pt x="258344" y="452101"/>
                </a:lnTo>
                <a:cubicBezTo>
                  <a:pt x="254945" y="449835"/>
                  <a:pt x="252176" y="445974"/>
                  <a:pt x="248146" y="445302"/>
                </a:cubicBezTo>
                <a:cubicBezTo>
                  <a:pt x="244612" y="444713"/>
                  <a:pt x="241424" y="447832"/>
                  <a:pt x="237948" y="448701"/>
                </a:cubicBezTo>
                <a:cubicBezTo>
                  <a:pt x="232343" y="450102"/>
                  <a:pt x="226617" y="450968"/>
                  <a:pt x="220952" y="452101"/>
                </a:cubicBezTo>
                <a:cubicBezTo>
                  <a:pt x="185660" y="475627"/>
                  <a:pt x="240304" y="439809"/>
                  <a:pt x="197157" y="465698"/>
                </a:cubicBezTo>
                <a:cubicBezTo>
                  <a:pt x="190151" y="469902"/>
                  <a:pt x="183560" y="474763"/>
                  <a:pt x="176761" y="479295"/>
                </a:cubicBezTo>
                <a:cubicBezTo>
                  <a:pt x="173362" y="481561"/>
                  <a:pt x="169453" y="483204"/>
                  <a:pt x="166564" y="486093"/>
                </a:cubicBezTo>
                <a:cubicBezTo>
                  <a:pt x="159765" y="492892"/>
                  <a:pt x="151501" y="498489"/>
                  <a:pt x="146168" y="506489"/>
                </a:cubicBezTo>
                <a:cubicBezTo>
                  <a:pt x="143902" y="509888"/>
                  <a:pt x="142259" y="513798"/>
                  <a:pt x="139370" y="516687"/>
                </a:cubicBezTo>
                <a:cubicBezTo>
                  <a:pt x="132781" y="523276"/>
                  <a:pt x="127267" y="524120"/>
                  <a:pt x="118974" y="526884"/>
                </a:cubicBezTo>
                <a:cubicBezTo>
                  <a:pt x="110176" y="535682"/>
                  <a:pt x="100577" y="546614"/>
                  <a:pt x="88381" y="550679"/>
                </a:cubicBezTo>
                <a:lnTo>
                  <a:pt x="78183" y="554078"/>
                </a:lnTo>
                <a:lnTo>
                  <a:pt x="57787" y="567675"/>
                </a:lnTo>
                <a:lnTo>
                  <a:pt x="47590" y="574474"/>
                </a:lnTo>
                <a:cubicBezTo>
                  <a:pt x="45324" y="577873"/>
                  <a:pt x="42618" y="581018"/>
                  <a:pt x="40791" y="584672"/>
                </a:cubicBezTo>
                <a:cubicBezTo>
                  <a:pt x="39189" y="587877"/>
                  <a:pt x="39630" y="592071"/>
                  <a:pt x="37392" y="594869"/>
                </a:cubicBezTo>
                <a:cubicBezTo>
                  <a:pt x="32599" y="600861"/>
                  <a:pt x="23715" y="602828"/>
                  <a:pt x="16996" y="605067"/>
                </a:cubicBezTo>
                <a:cubicBezTo>
                  <a:pt x="-2492" y="634302"/>
                  <a:pt x="20877" y="597307"/>
                  <a:pt x="6799" y="625463"/>
                </a:cubicBezTo>
                <a:cubicBezTo>
                  <a:pt x="4972" y="629117"/>
                  <a:pt x="2266" y="632262"/>
                  <a:pt x="0" y="635661"/>
                </a:cubicBezTo>
                <a:cubicBezTo>
                  <a:pt x="1133" y="650391"/>
                  <a:pt x="1566" y="665192"/>
                  <a:pt x="3399" y="679851"/>
                </a:cubicBezTo>
                <a:cubicBezTo>
                  <a:pt x="3843" y="683407"/>
                  <a:pt x="4811" y="687068"/>
                  <a:pt x="6799" y="690049"/>
                </a:cubicBezTo>
                <a:cubicBezTo>
                  <a:pt x="9465" y="694049"/>
                  <a:pt x="13597" y="696847"/>
                  <a:pt x="16996" y="700246"/>
                </a:cubicBezTo>
                <a:cubicBezTo>
                  <a:pt x="41924" y="699113"/>
                  <a:pt x="66900" y="698761"/>
                  <a:pt x="91780" y="696847"/>
                </a:cubicBezTo>
                <a:cubicBezTo>
                  <a:pt x="107276" y="695655"/>
                  <a:pt x="110106" y="688947"/>
                  <a:pt x="125773" y="683250"/>
                </a:cubicBezTo>
                <a:cubicBezTo>
                  <a:pt x="131203" y="681276"/>
                  <a:pt x="137164" y="681252"/>
                  <a:pt x="142769" y="679851"/>
                </a:cubicBezTo>
                <a:cubicBezTo>
                  <a:pt x="146245" y="678982"/>
                  <a:pt x="149476" y="677258"/>
                  <a:pt x="152967" y="676452"/>
                </a:cubicBezTo>
                <a:cubicBezTo>
                  <a:pt x="164226" y="673854"/>
                  <a:pt x="176230" y="673944"/>
                  <a:pt x="186959" y="669653"/>
                </a:cubicBezTo>
                <a:cubicBezTo>
                  <a:pt x="192625" y="667387"/>
                  <a:pt x="198167" y="664785"/>
                  <a:pt x="203956" y="662855"/>
                </a:cubicBezTo>
                <a:cubicBezTo>
                  <a:pt x="208388" y="661378"/>
                  <a:pt x="213179" y="661095"/>
                  <a:pt x="217553" y="659455"/>
                </a:cubicBezTo>
                <a:cubicBezTo>
                  <a:pt x="222298" y="657676"/>
                  <a:pt x="226492" y="654653"/>
                  <a:pt x="231150" y="652657"/>
                </a:cubicBezTo>
                <a:cubicBezTo>
                  <a:pt x="234443" y="651246"/>
                  <a:pt x="237948" y="650391"/>
                  <a:pt x="241347" y="649258"/>
                </a:cubicBezTo>
                <a:cubicBezTo>
                  <a:pt x="244746" y="645859"/>
                  <a:pt x="247245" y="641210"/>
                  <a:pt x="251545" y="639060"/>
                </a:cubicBezTo>
                <a:cubicBezTo>
                  <a:pt x="256713" y="636476"/>
                  <a:pt x="262936" y="637062"/>
                  <a:pt x="268541" y="635661"/>
                </a:cubicBezTo>
                <a:cubicBezTo>
                  <a:pt x="272017" y="634792"/>
                  <a:pt x="275534" y="633863"/>
                  <a:pt x="278739" y="632261"/>
                </a:cubicBezTo>
                <a:cubicBezTo>
                  <a:pt x="300985" y="621138"/>
                  <a:pt x="276578" y="630304"/>
                  <a:pt x="299135" y="615265"/>
                </a:cubicBezTo>
                <a:cubicBezTo>
                  <a:pt x="302116" y="613278"/>
                  <a:pt x="305887" y="612850"/>
                  <a:pt x="309332" y="611866"/>
                </a:cubicBezTo>
                <a:cubicBezTo>
                  <a:pt x="334547" y="604661"/>
                  <a:pt x="336163" y="607584"/>
                  <a:pt x="373918" y="605067"/>
                </a:cubicBezTo>
                <a:cubicBezTo>
                  <a:pt x="378273" y="603978"/>
                  <a:pt x="392837" y="600707"/>
                  <a:pt x="397713" y="598269"/>
                </a:cubicBezTo>
                <a:cubicBezTo>
                  <a:pt x="401367" y="596442"/>
                  <a:pt x="404178" y="593129"/>
                  <a:pt x="407911" y="591470"/>
                </a:cubicBezTo>
                <a:cubicBezTo>
                  <a:pt x="423117" y="584712"/>
                  <a:pt x="425802" y="586352"/>
                  <a:pt x="438504" y="581272"/>
                </a:cubicBezTo>
                <a:cubicBezTo>
                  <a:pt x="444170" y="579006"/>
                  <a:pt x="449925" y="576952"/>
                  <a:pt x="455501" y="574474"/>
                </a:cubicBezTo>
                <a:cubicBezTo>
                  <a:pt x="480711" y="563270"/>
                  <a:pt x="458345" y="571259"/>
                  <a:pt x="479295" y="564276"/>
                </a:cubicBezTo>
                <a:cubicBezTo>
                  <a:pt x="523894" y="530826"/>
                  <a:pt x="469723" y="569216"/>
                  <a:pt x="503090" y="550679"/>
                </a:cubicBezTo>
                <a:cubicBezTo>
                  <a:pt x="536170" y="532302"/>
                  <a:pt x="509904" y="539798"/>
                  <a:pt x="540482" y="533683"/>
                </a:cubicBezTo>
                <a:cubicBezTo>
                  <a:pt x="572685" y="517580"/>
                  <a:pt x="532159" y="536178"/>
                  <a:pt x="574474" y="523485"/>
                </a:cubicBezTo>
                <a:cubicBezTo>
                  <a:pt x="579328" y="522029"/>
                  <a:pt x="583265" y="518289"/>
                  <a:pt x="588072" y="516687"/>
                </a:cubicBezTo>
                <a:cubicBezTo>
                  <a:pt x="593553" y="514860"/>
                  <a:pt x="599403" y="514420"/>
                  <a:pt x="605068" y="513287"/>
                </a:cubicBezTo>
                <a:cubicBezTo>
                  <a:pt x="608467" y="511021"/>
                  <a:pt x="611612" y="508316"/>
                  <a:pt x="615266" y="506489"/>
                </a:cubicBezTo>
                <a:cubicBezTo>
                  <a:pt x="643139" y="492552"/>
                  <a:pt x="653247" y="498524"/>
                  <a:pt x="693448" y="496291"/>
                </a:cubicBezTo>
                <a:cubicBezTo>
                  <a:pt x="697980" y="495158"/>
                  <a:pt x="702484" y="493905"/>
                  <a:pt x="707045" y="492892"/>
                </a:cubicBezTo>
                <a:cubicBezTo>
                  <a:pt x="712685" y="491639"/>
                  <a:pt x="718468" y="491013"/>
                  <a:pt x="724042" y="489493"/>
                </a:cubicBezTo>
                <a:cubicBezTo>
                  <a:pt x="730956" y="487607"/>
                  <a:pt x="737639" y="484960"/>
                  <a:pt x="744437" y="482694"/>
                </a:cubicBezTo>
                <a:cubicBezTo>
                  <a:pt x="747836" y="481561"/>
                  <a:pt x="751159" y="480164"/>
                  <a:pt x="754635" y="479295"/>
                </a:cubicBezTo>
                <a:cubicBezTo>
                  <a:pt x="759167" y="478162"/>
                  <a:pt x="763614" y="476605"/>
                  <a:pt x="768232" y="475895"/>
                </a:cubicBezTo>
                <a:cubicBezTo>
                  <a:pt x="778373" y="474335"/>
                  <a:pt x="788627" y="473629"/>
                  <a:pt x="798825" y="472496"/>
                </a:cubicBezTo>
                <a:cubicBezTo>
                  <a:pt x="806908" y="469802"/>
                  <a:pt x="814083" y="467121"/>
                  <a:pt x="822620" y="465698"/>
                </a:cubicBezTo>
                <a:cubicBezTo>
                  <a:pt x="831631" y="464196"/>
                  <a:pt x="840729" y="463254"/>
                  <a:pt x="849814" y="462298"/>
                </a:cubicBezTo>
                <a:cubicBezTo>
                  <a:pt x="902211" y="456782"/>
                  <a:pt x="908518" y="458079"/>
                  <a:pt x="975587" y="455500"/>
                </a:cubicBezTo>
                <a:cubicBezTo>
                  <a:pt x="983519" y="454367"/>
                  <a:pt x="991398" y="452766"/>
                  <a:pt x="999382" y="452101"/>
                </a:cubicBezTo>
                <a:cubicBezTo>
                  <a:pt x="1036009" y="449049"/>
                  <a:pt x="1048151" y="451604"/>
                  <a:pt x="1077564" y="445302"/>
                </a:cubicBezTo>
                <a:cubicBezTo>
                  <a:pt x="1086700" y="443344"/>
                  <a:pt x="1095894" y="441459"/>
                  <a:pt x="1104758" y="438504"/>
                </a:cubicBezTo>
                <a:cubicBezTo>
                  <a:pt x="1108157" y="437371"/>
                  <a:pt x="1111751" y="436706"/>
                  <a:pt x="1114956" y="435104"/>
                </a:cubicBezTo>
                <a:cubicBezTo>
                  <a:pt x="1118610" y="433277"/>
                  <a:pt x="1121500" y="430133"/>
                  <a:pt x="1125154" y="428306"/>
                </a:cubicBezTo>
                <a:cubicBezTo>
                  <a:pt x="1161544" y="410113"/>
                  <a:pt x="1097280" y="448146"/>
                  <a:pt x="1152348" y="418108"/>
                </a:cubicBezTo>
                <a:cubicBezTo>
                  <a:pt x="1159521" y="414195"/>
                  <a:pt x="1165945" y="409043"/>
                  <a:pt x="1172744" y="404511"/>
                </a:cubicBezTo>
                <a:lnTo>
                  <a:pt x="1182941" y="397713"/>
                </a:lnTo>
                <a:cubicBezTo>
                  <a:pt x="1185207" y="394314"/>
                  <a:pt x="1186851" y="390404"/>
                  <a:pt x="1189740" y="387515"/>
                </a:cubicBezTo>
                <a:cubicBezTo>
                  <a:pt x="1192629" y="384626"/>
                  <a:pt x="1197248" y="383791"/>
                  <a:pt x="1199938" y="380716"/>
                </a:cubicBezTo>
                <a:cubicBezTo>
                  <a:pt x="1205318" y="374567"/>
                  <a:pt x="1209003" y="367119"/>
                  <a:pt x="1213535" y="360321"/>
                </a:cubicBezTo>
                <a:cubicBezTo>
                  <a:pt x="1215801" y="356922"/>
                  <a:pt x="1219041" y="353999"/>
                  <a:pt x="1220333" y="350123"/>
                </a:cubicBezTo>
                <a:cubicBezTo>
                  <a:pt x="1221466" y="346724"/>
                  <a:pt x="1221494" y="342723"/>
                  <a:pt x="1223732" y="339925"/>
                </a:cubicBezTo>
                <a:cubicBezTo>
                  <a:pt x="1226284" y="336735"/>
                  <a:pt x="1230531" y="335393"/>
                  <a:pt x="1233930" y="333127"/>
                </a:cubicBezTo>
                <a:cubicBezTo>
                  <a:pt x="1235063" y="329728"/>
                  <a:pt x="1235728" y="326134"/>
                  <a:pt x="1237330" y="322929"/>
                </a:cubicBezTo>
                <a:cubicBezTo>
                  <a:pt x="1242508" y="312573"/>
                  <a:pt x="1249359" y="307500"/>
                  <a:pt x="1257725" y="299134"/>
                </a:cubicBezTo>
                <a:cubicBezTo>
                  <a:pt x="1266269" y="273501"/>
                  <a:pt x="1254743" y="305097"/>
                  <a:pt x="1267923" y="278739"/>
                </a:cubicBezTo>
                <a:cubicBezTo>
                  <a:pt x="1282000" y="250587"/>
                  <a:pt x="1258633" y="287574"/>
                  <a:pt x="1278121" y="258343"/>
                </a:cubicBezTo>
                <a:cubicBezTo>
                  <a:pt x="1286410" y="225183"/>
                  <a:pt x="1276289" y="266589"/>
                  <a:pt x="1284919" y="227750"/>
                </a:cubicBezTo>
                <a:cubicBezTo>
                  <a:pt x="1285932" y="223189"/>
                  <a:pt x="1286478" y="218447"/>
                  <a:pt x="1288318" y="214153"/>
                </a:cubicBezTo>
                <a:cubicBezTo>
                  <a:pt x="1289927" y="210398"/>
                  <a:pt x="1292851" y="207354"/>
                  <a:pt x="1295117" y="203955"/>
                </a:cubicBezTo>
                <a:lnTo>
                  <a:pt x="1301915" y="183559"/>
                </a:lnTo>
                <a:cubicBezTo>
                  <a:pt x="1303048" y="180160"/>
                  <a:pt x="1303713" y="176567"/>
                  <a:pt x="1305315" y="173362"/>
                </a:cubicBezTo>
                <a:cubicBezTo>
                  <a:pt x="1313940" y="156111"/>
                  <a:pt x="1309302" y="163981"/>
                  <a:pt x="1318912" y="149567"/>
                </a:cubicBezTo>
                <a:cubicBezTo>
                  <a:pt x="1326171" y="127788"/>
                  <a:pt x="1321370" y="145173"/>
                  <a:pt x="1315512" y="149567"/>
                </a:cubicBezTo>
                <a:cubicBezTo>
                  <a:pt x="1313699" y="150927"/>
                  <a:pt x="1322311" y="162598"/>
                  <a:pt x="1318912" y="159765"/>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en-US" dirty="0">
              <a:solidFill>
                <a:prstClr val="white"/>
              </a:solidFill>
            </a:endParaRPr>
          </a:p>
        </p:txBody>
      </p:sp>
      <p:sp>
        <p:nvSpPr>
          <p:cNvPr id="15" name="Freeform 14"/>
          <p:cNvSpPr/>
          <p:nvPr/>
        </p:nvSpPr>
        <p:spPr>
          <a:xfrm>
            <a:off x="3307477" y="5745075"/>
            <a:ext cx="218278" cy="227419"/>
          </a:xfrm>
          <a:custGeom>
            <a:avLst/>
            <a:gdLst>
              <a:gd name="connsiteX0" fmla="*/ 217552 w 218278"/>
              <a:gd name="connsiteY0" fmla="*/ 3068 h 227419"/>
              <a:gd name="connsiteX1" fmla="*/ 186959 w 218278"/>
              <a:gd name="connsiteY1" fmla="*/ 6467 h 227419"/>
              <a:gd name="connsiteX2" fmla="*/ 152966 w 218278"/>
              <a:gd name="connsiteY2" fmla="*/ 16665 h 227419"/>
              <a:gd name="connsiteX3" fmla="*/ 139369 w 218278"/>
              <a:gd name="connsiteY3" fmla="*/ 20064 h 227419"/>
              <a:gd name="connsiteX4" fmla="*/ 118974 w 218278"/>
              <a:gd name="connsiteY4" fmla="*/ 30262 h 227419"/>
              <a:gd name="connsiteX5" fmla="*/ 108776 w 218278"/>
              <a:gd name="connsiteY5" fmla="*/ 37060 h 227419"/>
              <a:gd name="connsiteX6" fmla="*/ 84981 w 218278"/>
              <a:gd name="connsiteY6" fmla="*/ 50657 h 227419"/>
              <a:gd name="connsiteX7" fmla="*/ 71384 w 218278"/>
              <a:gd name="connsiteY7" fmla="*/ 71053 h 227419"/>
              <a:gd name="connsiteX8" fmla="*/ 64585 w 218278"/>
              <a:gd name="connsiteY8" fmla="*/ 81251 h 227419"/>
              <a:gd name="connsiteX9" fmla="*/ 44190 w 218278"/>
              <a:gd name="connsiteY9" fmla="*/ 101646 h 227419"/>
              <a:gd name="connsiteX10" fmla="*/ 33992 w 218278"/>
              <a:gd name="connsiteY10" fmla="*/ 122042 h 227419"/>
              <a:gd name="connsiteX11" fmla="*/ 23794 w 218278"/>
              <a:gd name="connsiteY11" fmla="*/ 128840 h 227419"/>
              <a:gd name="connsiteX12" fmla="*/ 6798 w 218278"/>
              <a:gd name="connsiteY12" fmla="*/ 179829 h 227419"/>
              <a:gd name="connsiteX13" fmla="*/ 3399 w 218278"/>
              <a:gd name="connsiteY13" fmla="*/ 190027 h 227419"/>
              <a:gd name="connsiteX14" fmla="*/ 0 w 218278"/>
              <a:gd name="connsiteY14" fmla="*/ 200225 h 227419"/>
              <a:gd name="connsiteX15" fmla="*/ 3399 w 218278"/>
              <a:gd name="connsiteY15" fmla="*/ 213822 h 227419"/>
              <a:gd name="connsiteX16" fmla="*/ 23794 w 218278"/>
              <a:gd name="connsiteY16" fmla="*/ 227419 h 227419"/>
              <a:gd name="connsiteX17" fmla="*/ 50988 w 218278"/>
              <a:gd name="connsiteY17" fmla="*/ 220620 h 227419"/>
              <a:gd name="connsiteX18" fmla="*/ 57787 w 218278"/>
              <a:gd name="connsiteY18" fmla="*/ 210422 h 227419"/>
              <a:gd name="connsiteX19" fmla="*/ 67985 w 218278"/>
              <a:gd name="connsiteY19" fmla="*/ 200225 h 227419"/>
              <a:gd name="connsiteX20" fmla="*/ 81582 w 218278"/>
              <a:gd name="connsiteY20" fmla="*/ 169631 h 227419"/>
              <a:gd name="connsiteX21" fmla="*/ 91780 w 218278"/>
              <a:gd name="connsiteY21" fmla="*/ 149236 h 227419"/>
              <a:gd name="connsiteX22" fmla="*/ 101977 w 218278"/>
              <a:gd name="connsiteY22" fmla="*/ 139038 h 227419"/>
              <a:gd name="connsiteX23" fmla="*/ 118974 w 218278"/>
              <a:gd name="connsiteY23" fmla="*/ 118642 h 227419"/>
              <a:gd name="connsiteX24" fmla="*/ 129171 w 218278"/>
              <a:gd name="connsiteY24" fmla="*/ 108445 h 227419"/>
              <a:gd name="connsiteX25" fmla="*/ 135970 w 218278"/>
              <a:gd name="connsiteY25" fmla="*/ 98247 h 227419"/>
              <a:gd name="connsiteX26" fmla="*/ 146168 w 218278"/>
              <a:gd name="connsiteY26" fmla="*/ 94848 h 227419"/>
              <a:gd name="connsiteX27" fmla="*/ 166563 w 218278"/>
              <a:gd name="connsiteY27" fmla="*/ 77851 h 227419"/>
              <a:gd name="connsiteX28" fmla="*/ 176761 w 218278"/>
              <a:gd name="connsiteY28" fmla="*/ 74452 h 227419"/>
              <a:gd name="connsiteX29" fmla="*/ 197156 w 218278"/>
              <a:gd name="connsiteY29" fmla="*/ 57456 h 227419"/>
              <a:gd name="connsiteX30" fmla="*/ 207354 w 218278"/>
              <a:gd name="connsiteY30" fmla="*/ 54057 h 227419"/>
              <a:gd name="connsiteX31" fmla="*/ 217552 w 218278"/>
              <a:gd name="connsiteY31" fmla="*/ 3068 h 227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18278" h="227419">
                <a:moveTo>
                  <a:pt x="217552" y="3068"/>
                </a:moveTo>
                <a:cubicBezTo>
                  <a:pt x="214153" y="-4864"/>
                  <a:pt x="197100" y="4907"/>
                  <a:pt x="186959" y="6467"/>
                </a:cubicBezTo>
                <a:cubicBezTo>
                  <a:pt x="172925" y="8626"/>
                  <a:pt x="167800" y="12957"/>
                  <a:pt x="152966" y="16665"/>
                </a:cubicBezTo>
                <a:lnTo>
                  <a:pt x="139369" y="20064"/>
                </a:lnTo>
                <a:cubicBezTo>
                  <a:pt x="110150" y="39544"/>
                  <a:pt x="147113" y="16193"/>
                  <a:pt x="118974" y="30262"/>
                </a:cubicBezTo>
                <a:cubicBezTo>
                  <a:pt x="115320" y="32089"/>
                  <a:pt x="112323" y="35033"/>
                  <a:pt x="108776" y="37060"/>
                </a:cubicBezTo>
                <a:cubicBezTo>
                  <a:pt x="78586" y="54311"/>
                  <a:pt x="109827" y="34095"/>
                  <a:pt x="84981" y="50657"/>
                </a:cubicBezTo>
                <a:cubicBezTo>
                  <a:pt x="79008" y="68578"/>
                  <a:pt x="85530" y="54078"/>
                  <a:pt x="71384" y="71053"/>
                </a:cubicBezTo>
                <a:cubicBezTo>
                  <a:pt x="68768" y="74192"/>
                  <a:pt x="67299" y="78197"/>
                  <a:pt x="64585" y="81251"/>
                </a:cubicBezTo>
                <a:cubicBezTo>
                  <a:pt x="58198" y="88437"/>
                  <a:pt x="44190" y="101646"/>
                  <a:pt x="44190" y="101646"/>
                </a:cubicBezTo>
                <a:cubicBezTo>
                  <a:pt x="41425" y="109941"/>
                  <a:pt x="40582" y="115452"/>
                  <a:pt x="33992" y="122042"/>
                </a:cubicBezTo>
                <a:cubicBezTo>
                  <a:pt x="31103" y="124931"/>
                  <a:pt x="27193" y="126574"/>
                  <a:pt x="23794" y="128840"/>
                </a:cubicBezTo>
                <a:lnTo>
                  <a:pt x="6798" y="179829"/>
                </a:lnTo>
                <a:lnTo>
                  <a:pt x="3399" y="190027"/>
                </a:lnTo>
                <a:lnTo>
                  <a:pt x="0" y="200225"/>
                </a:lnTo>
                <a:cubicBezTo>
                  <a:pt x="1133" y="204757"/>
                  <a:pt x="323" y="210306"/>
                  <a:pt x="3399" y="213822"/>
                </a:cubicBezTo>
                <a:cubicBezTo>
                  <a:pt x="8779" y="219971"/>
                  <a:pt x="23794" y="227419"/>
                  <a:pt x="23794" y="227419"/>
                </a:cubicBezTo>
                <a:cubicBezTo>
                  <a:pt x="24638" y="227250"/>
                  <a:pt x="47505" y="223407"/>
                  <a:pt x="50988" y="220620"/>
                </a:cubicBezTo>
                <a:cubicBezTo>
                  <a:pt x="54178" y="218068"/>
                  <a:pt x="55171" y="213561"/>
                  <a:pt x="57787" y="210422"/>
                </a:cubicBezTo>
                <a:cubicBezTo>
                  <a:pt x="60865" y="206729"/>
                  <a:pt x="64586" y="203624"/>
                  <a:pt x="67985" y="200225"/>
                </a:cubicBezTo>
                <a:cubicBezTo>
                  <a:pt x="76075" y="175953"/>
                  <a:pt x="70808" y="185792"/>
                  <a:pt x="81582" y="169631"/>
                </a:cubicBezTo>
                <a:cubicBezTo>
                  <a:pt x="84989" y="159409"/>
                  <a:pt x="84457" y="158023"/>
                  <a:pt x="91780" y="149236"/>
                </a:cubicBezTo>
                <a:cubicBezTo>
                  <a:pt x="94857" y="145543"/>
                  <a:pt x="99183" y="142950"/>
                  <a:pt x="101977" y="139038"/>
                </a:cubicBezTo>
                <a:cubicBezTo>
                  <a:pt x="124991" y="106818"/>
                  <a:pt x="92960" y="140321"/>
                  <a:pt x="118974" y="118642"/>
                </a:cubicBezTo>
                <a:cubicBezTo>
                  <a:pt x="122667" y="115565"/>
                  <a:pt x="126094" y="112138"/>
                  <a:pt x="129171" y="108445"/>
                </a:cubicBezTo>
                <a:cubicBezTo>
                  <a:pt x="131787" y="105306"/>
                  <a:pt x="132780" y="100799"/>
                  <a:pt x="135970" y="98247"/>
                </a:cubicBezTo>
                <a:cubicBezTo>
                  <a:pt x="138768" y="96009"/>
                  <a:pt x="142769" y="95981"/>
                  <a:pt x="146168" y="94848"/>
                </a:cubicBezTo>
                <a:cubicBezTo>
                  <a:pt x="153685" y="87330"/>
                  <a:pt x="157098" y="82584"/>
                  <a:pt x="166563" y="77851"/>
                </a:cubicBezTo>
                <a:cubicBezTo>
                  <a:pt x="169768" y="76249"/>
                  <a:pt x="173362" y="75585"/>
                  <a:pt x="176761" y="74452"/>
                </a:cubicBezTo>
                <a:cubicBezTo>
                  <a:pt x="184278" y="66935"/>
                  <a:pt x="187692" y="62188"/>
                  <a:pt x="197156" y="57456"/>
                </a:cubicBezTo>
                <a:cubicBezTo>
                  <a:pt x="200361" y="55854"/>
                  <a:pt x="203955" y="55190"/>
                  <a:pt x="207354" y="54057"/>
                </a:cubicBezTo>
                <a:cubicBezTo>
                  <a:pt x="211554" y="41455"/>
                  <a:pt x="220951" y="11000"/>
                  <a:pt x="217552" y="3068"/>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en-US" dirty="0">
              <a:solidFill>
                <a:prstClr val="white"/>
              </a:solidFill>
            </a:endParaRPr>
          </a:p>
        </p:txBody>
      </p:sp>
      <p:sp>
        <p:nvSpPr>
          <p:cNvPr id="16" name="Freeform 15"/>
          <p:cNvSpPr/>
          <p:nvPr/>
        </p:nvSpPr>
        <p:spPr>
          <a:xfrm>
            <a:off x="3463725" y="5839831"/>
            <a:ext cx="171232" cy="183652"/>
          </a:xfrm>
          <a:custGeom>
            <a:avLst/>
            <a:gdLst>
              <a:gd name="connsiteX0" fmla="*/ 170080 w 171232"/>
              <a:gd name="connsiteY0" fmla="*/ 34084 h 183652"/>
              <a:gd name="connsiteX1" fmla="*/ 163282 w 171232"/>
              <a:gd name="connsiteY1" fmla="*/ 92 h 183652"/>
              <a:gd name="connsiteX2" fmla="*/ 142886 w 171232"/>
              <a:gd name="connsiteY2" fmla="*/ 3491 h 183652"/>
              <a:gd name="connsiteX3" fmla="*/ 122491 w 171232"/>
              <a:gd name="connsiteY3" fmla="*/ 10289 h 183652"/>
              <a:gd name="connsiteX4" fmla="*/ 115692 w 171232"/>
              <a:gd name="connsiteY4" fmla="*/ 20487 h 183652"/>
              <a:gd name="connsiteX5" fmla="*/ 108894 w 171232"/>
              <a:gd name="connsiteY5" fmla="*/ 40883 h 183652"/>
              <a:gd name="connsiteX6" fmla="*/ 98696 w 171232"/>
              <a:gd name="connsiteY6" fmla="*/ 51081 h 183652"/>
              <a:gd name="connsiteX7" fmla="*/ 85099 w 171232"/>
              <a:gd name="connsiteY7" fmla="*/ 71476 h 183652"/>
              <a:gd name="connsiteX8" fmla="*/ 64703 w 171232"/>
              <a:gd name="connsiteY8" fmla="*/ 88472 h 183652"/>
              <a:gd name="connsiteX9" fmla="*/ 34110 w 171232"/>
              <a:gd name="connsiteY9" fmla="*/ 112267 h 183652"/>
              <a:gd name="connsiteX10" fmla="*/ 17114 w 171232"/>
              <a:gd name="connsiteY10" fmla="*/ 142860 h 183652"/>
              <a:gd name="connsiteX11" fmla="*/ 6916 w 171232"/>
              <a:gd name="connsiteY11" fmla="*/ 149659 h 183652"/>
              <a:gd name="connsiteX12" fmla="*/ 117 w 171232"/>
              <a:gd name="connsiteY12" fmla="*/ 159857 h 183652"/>
              <a:gd name="connsiteX13" fmla="*/ 10315 w 171232"/>
              <a:gd name="connsiteY13" fmla="*/ 163256 h 183652"/>
              <a:gd name="connsiteX14" fmla="*/ 20513 w 171232"/>
              <a:gd name="connsiteY14" fmla="*/ 170055 h 183652"/>
              <a:gd name="connsiteX15" fmla="*/ 40908 w 171232"/>
              <a:gd name="connsiteY15" fmla="*/ 176853 h 183652"/>
              <a:gd name="connsiteX16" fmla="*/ 51106 w 171232"/>
              <a:gd name="connsiteY16" fmla="*/ 180252 h 183652"/>
              <a:gd name="connsiteX17" fmla="*/ 61304 w 171232"/>
              <a:gd name="connsiteY17" fmla="*/ 183652 h 183652"/>
              <a:gd name="connsiteX18" fmla="*/ 64703 w 171232"/>
              <a:gd name="connsiteY18" fmla="*/ 173454 h 183652"/>
              <a:gd name="connsiteX19" fmla="*/ 71502 w 171232"/>
              <a:gd name="connsiteY19" fmla="*/ 146260 h 183652"/>
              <a:gd name="connsiteX20" fmla="*/ 88498 w 171232"/>
              <a:gd name="connsiteY20" fmla="*/ 125864 h 183652"/>
              <a:gd name="connsiteX21" fmla="*/ 95297 w 171232"/>
              <a:gd name="connsiteY21" fmla="*/ 115666 h 183652"/>
              <a:gd name="connsiteX22" fmla="*/ 98696 w 171232"/>
              <a:gd name="connsiteY22" fmla="*/ 105469 h 183652"/>
              <a:gd name="connsiteX23" fmla="*/ 125890 w 171232"/>
              <a:gd name="connsiteY23" fmla="*/ 74875 h 183652"/>
              <a:gd name="connsiteX24" fmla="*/ 136088 w 171232"/>
              <a:gd name="connsiteY24" fmla="*/ 71476 h 183652"/>
              <a:gd name="connsiteX25" fmla="*/ 153084 w 171232"/>
              <a:gd name="connsiteY25" fmla="*/ 57879 h 183652"/>
              <a:gd name="connsiteX26" fmla="*/ 159882 w 171232"/>
              <a:gd name="connsiteY26" fmla="*/ 47681 h 183652"/>
              <a:gd name="connsiteX27" fmla="*/ 170080 w 171232"/>
              <a:gd name="connsiteY27" fmla="*/ 34084 h 183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71232" h="183652">
                <a:moveTo>
                  <a:pt x="170080" y="34084"/>
                </a:moveTo>
                <a:cubicBezTo>
                  <a:pt x="170647" y="26153"/>
                  <a:pt x="174680" y="-1807"/>
                  <a:pt x="163282" y="92"/>
                </a:cubicBezTo>
                <a:cubicBezTo>
                  <a:pt x="156483" y="1225"/>
                  <a:pt x="149573" y="1819"/>
                  <a:pt x="142886" y="3491"/>
                </a:cubicBezTo>
                <a:cubicBezTo>
                  <a:pt x="135934" y="5229"/>
                  <a:pt x="122491" y="10289"/>
                  <a:pt x="122491" y="10289"/>
                </a:cubicBezTo>
                <a:cubicBezTo>
                  <a:pt x="120225" y="13688"/>
                  <a:pt x="117351" y="16754"/>
                  <a:pt x="115692" y="20487"/>
                </a:cubicBezTo>
                <a:cubicBezTo>
                  <a:pt x="112782" y="27036"/>
                  <a:pt x="113961" y="35816"/>
                  <a:pt x="108894" y="40883"/>
                </a:cubicBezTo>
                <a:cubicBezTo>
                  <a:pt x="105495" y="44282"/>
                  <a:pt x="101647" y="47286"/>
                  <a:pt x="98696" y="51081"/>
                </a:cubicBezTo>
                <a:cubicBezTo>
                  <a:pt x="93680" y="57530"/>
                  <a:pt x="91897" y="66944"/>
                  <a:pt x="85099" y="71476"/>
                </a:cubicBezTo>
                <a:cubicBezTo>
                  <a:pt x="48654" y="95774"/>
                  <a:pt x="103967" y="57934"/>
                  <a:pt x="64703" y="88472"/>
                </a:cubicBezTo>
                <a:cubicBezTo>
                  <a:pt x="28115" y="116928"/>
                  <a:pt x="57259" y="89118"/>
                  <a:pt x="34110" y="112267"/>
                </a:cubicBezTo>
                <a:cubicBezTo>
                  <a:pt x="30568" y="122894"/>
                  <a:pt x="27134" y="136180"/>
                  <a:pt x="17114" y="142860"/>
                </a:cubicBezTo>
                <a:lnTo>
                  <a:pt x="6916" y="149659"/>
                </a:lnTo>
                <a:cubicBezTo>
                  <a:pt x="4650" y="153058"/>
                  <a:pt x="-874" y="155893"/>
                  <a:pt x="117" y="159857"/>
                </a:cubicBezTo>
                <a:cubicBezTo>
                  <a:pt x="986" y="163333"/>
                  <a:pt x="7110" y="161654"/>
                  <a:pt x="10315" y="163256"/>
                </a:cubicBezTo>
                <a:cubicBezTo>
                  <a:pt x="13969" y="165083"/>
                  <a:pt x="16780" y="168396"/>
                  <a:pt x="20513" y="170055"/>
                </a:cubicBezTo>
                <a:cubicBezTo>
                  <a:pt x="27061" y="172965"/>
                  <a:pt x="34110" y="174587"/>
                  <a:pt x="40908" y="176853"/>
                </a:cubicBezTo>
                <a:lnTo>
                  <a:pt x="51106" y="180252"/>
                </a:lnTo>
                <a:lnTo>
                  <a:pt x="61304" y="183652"/>
                </a:lnTo>
                <a:cubicBezTo>
                  <a:pt x="62437" y="180253"/>
                  <a:pt x="63834" y="176930"/>
                  <a:pt x="64703" y="173454"/>
                </a:cubicBezTo>
                <a:cubicBezTo>
                  <a:pt x="66642" y="165699"/>
                  <a:pt x="67618" y="154029"/>
                  <a:pt x="71502" y="146260"/>
                </a:cubicBezTo>
                <a:cubicBezTo>
                  <a:pt x="77832" y="133599"/>
                  <a:pt x="79099" y="137142"/>
                  <a:pt x="88498" y="125864"/>
                </a:cubicBezTo>
                <a:cubicBezTo>
                  <a:pt x="91114" y="122725"/>
                  <a:pt x="93031" y="119065"/>
                  <a:pt x="95297" y="115666"/>
                </a:cubicBezTo>
                <a:cubicBezTo>
                  <a:pt x="96430" y="112267"/>
                  <a:pt x="97094" y="108674"/>
                  <a:pt x="98696" y="105469"/>
                </a:cubicBezTo>
                <a:cubicBezTo>
                  <a:pt x="103231" y="96399"/>
                  <a:pt x="120482" y="76677"/>
                  <a:pt x="125890" y="74875"/>
                </a:cubicBezTo>
                <a:lnTo>
                  <a:pt x="136088" y="71476"/>
                </a:lnTo>
                <a:cubicBezTo>
                  <a:pt x="155570" y="42250"/>
                  <a:pt x="129629" y="76644"/>
                  <a:pt x="153084" y="57879"/>
                </a:cubicBezTo>
                <a:cubicBezTo>
                  <a:pt x="156274" y="55327"/>
                  <a:pt x="158223" y="51414"/>
                  <a:pt x="159882" y="47681"/>
                </a:cubicBezTo>
                <a:cubicBezTo>
                  <a:pt x="167398" y="30771"/>
                  <a:pt x="169513" y="42015"/>
                  <a:pt x="170080" y="34084"/>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en-US" dirty="0">
              <a:solidFill>
                <a:prstClr val="white"/>
              </a:solidFill>
            </a:endParaRPr>
          </a:p>
        </p:txBody>
      </p:sp>
      <p:sp>
        <p:nvSpPr>
          <p:cNvPr id="17" name="Freeform 16"/>
          <p:cNvSpPr/>
          <p:nvPr/>
        </p:nvSpPr>
        <p:spPr>
          <a:xfrm>
            <a:off x="3684724" y="5890663"/>
            <a:ext cx="108846" cy="81831"/>
          </a:xfrm>
          <a:custGeom>
            <a:avLst/>
            <a:gdLst>
              <a:gd name="connsiteX0" fmla="*/ 81652 w 108846"/>
              <a:gd name="connsiteY0" fmla="*/ 249 h 81831"/>
              <a:gd name="connsiteX1" fmla="*/ 64656 w 108846"/>
              <a:gd name="connsiteY1" fmla="*/ 3648 h 81831"/>
              <a:gd name="connsiteX2" fmla="*/ 44260 w 108846"/>
              <a:gd name="connsiteY2" fmla="*/ 10446 h 81831"/>
              <a:gd name="connsiteX3" fmla="*/ 34063 w 108846"/>
              <a:gd name="connsiteY3" fmla="*/ 17245 h 81831"/>
              <a:gd name="connsiteX4" fmla="*/ 13667 w 108846"/>
              <a:gd name="connsiteY4" fmla="*/ 24043 h 81831"/>
              <a:gd name="connsiteX5" fmla="*/ 3469 w 108846"/>
              <a:gd name="connsiteY5" fmla="*/ 30842 h 81831"/>
              <a:gd name="connsiteX6" fmla="*/ 6869 w 108846"/>
              <a:gd name="connsiteY6" fmla="*/ 71633 h 81831"/>
              <a:gd name="connsiteX7" fmla="*/ 30663 w 108846"/>
              <a:gd name="connsiteY7" fmla="*/ 81831 h 81831"/>
              <a:gd name="connsiteX8" fmla="*/ 88451 w 108846"/>
              <a:gd name="connsiteY8" fmla="*/ 75032 h 81831"/>
              <a:gd name="connsiteX9" fmla="*/ 98648 w 108846"/>
              <a:gd name="connsiteY9" fmla="*/ 71633 h 81831"/>
              <a:gd name="connsiteX10" fmla="*/ 105447 w 108846"/>
              <a:gd name="connsiteY10" fmla="*/ 61435 h 81831"/>
              <a:gd name="connsiteX11" fmla="*/ 108846 w 108846"/>
              <a:gd name="connsiteY11" fmla="*/ 51237 h 81831"/>
              <a:gd name="connsiteX12" fmla="*/ 105447 w 108846"/>
              <a:gd name="connsiteY12" fmla="*/ 30842 h 81831"/>
              <a:gd name="connsiteX13" fmla="*/ 95249 w 108846"/>
              <a:gd name="connsiteY13" fmla="*/ 24043 h 81831"/>
              <a:gd name="connsiteX14" fmla="*/ 74854 w 108846"/>
              <a:gd name="connsiteY14" fmla="*/ 17245 h 81831"/>
              <a:gd name="connsiteX15" fmla="*/ 51059 w 108846"/>
              <a:gd name="connsiteY15" fmla="*/ 10446 h 81831"/>
              <a:gd name="connsiteX16" fmla="*/ 81652 w 108846"/>
              <a:gd name="connsiteY16" fmla="*/ 249 h 818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8846" h="81831">
                <a:moveTo>
                  <a:pt x="81652" y="249"/>
                </a:moveTo>
                <a:cubicBezTo>
                  <a:pt x="83918" y="-884"/>
                  <a:pt x="70230" y="2128"/>
                  <a:pt x="64656" y="3648"/>
                </a:cubicBezTo>
                <a:cubicBezTo>
                  <a:pt x="57742" y="5533"/>
                  <a:pt x="44260" y="10446"/>
                  <a:pt x="44260" y="10446"/>
                </a:cubicBezTo>
                <a:cubicBezTo>
                  <a:pt x="40861" y="12712"/>
                  <a:pt x="37796" y="15586"/>
                  <a:pt x="34063" y="17245"/>
                </a:cubicBezTo>
                <a:cubicBezTo>
                  <a:pt x="27514" y="20156"/>
                  <a:pt x="13667" y="24043"/>
                  <a:pt x="13667" y="24043"/>
                </a:cubicBezTo>
                <a:cubicBezTo>
                  <a:pt x="10268" y="26309"/>
                  <a:pt x="6021" y="27652"/>
                  <a:pt x="3469" y="30842"/>
                </a:cubicBezTo>
                <a:cubicBezTo>
                  <a:pt x="-4901" y="41305"/>
                  <a:pt x="4155" y="65663"/>
                  <a:pt x="6869" y="71633"/>
                </a:cubicBezTo>
                <a:cubicBezTo>
                  <a:pt x="9878" y="78253"/>
                  <a:pt x="25769" y="80607"/>
                  <a:pt x="30663" y="81831"/>
                </a:cubicBezTo>
                <a:cubicBezTo>
                  <a:pt x="55685" y="79745"/>
                  <a:pt x="67191" y="80347"/>
                  <a:pt x="88451" y="75032"/>
                </a:cubicBezTo>
                <a:cubicBezTo>
                  <a:pt x="91927" y="74163"/>
                  <a:pt x="95249" y="72766"/>
                  <a:pt x="98648" y="71633"/>
                </a:cubicBezTo>
                <a:cubicBezTo>
                  <a:pt x="100914" y="68234"/>
                  <a:pt x="103620" y="65089"/>
                  <a:pt x="105447" y="61435"/>
                </a:cubicBezTo>
                <a:cubicBezTo>
                  <a:pt x="107049" y="58230"/>
                  <a:pt x="108846" y="54820"/>
                  <a:pt x="108846" y="51237"/>
                </a:cubicBezTo>
                <a:cubicBezTo>
                  <a:pt x="108846" y="44345"/>
                  <a:pt x="108529" y="37006"/>
                  <a:pt x="105447" y="30842"/>
                </a:cubicBezTo>
                <a:cubicBezTo>
                  <a:pt x="103620" y="27188"/>
                  <a:pt x="98982" y="25702"/>
                  <a:pt x="95249" y="24043"/>
                </a:cubicBezTo>
                <a:cubicBezTo>
                  <a:pt x="88701" y="21133"/>
                  <a:pt x="81806" y="18983"/>
                  <a:pt x="74854" y="17245"/>
                </a:cubicBezTo>
                <a:cubicBezTo>
                  <a:pt x="66250" y="15094"/>
                  <a:pt x="59193" y="13700"/>
                  <a:pt x="51059" y="10446"/>
                </a:cubicBezTo>
                <a:cubicBezTo>
                  <a:pt x="48706" y="9505"/>
                  <a:pt x="79386" y="1382"/>
                  <a:pt x="81652" y="249"/>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en-US" dirty="0">
              <a:solidFill>
                <a:prstClr val="white"/>
              </a:solidFill>
            </a:endParaRPr>
          </a:p>
        </p:txBody>
      </p:sp>
      <p:sp>
        <p:nvSpPr>
          <p:cNvPr id="18" name="Freeform 17"/>
          <p:cNvSpPr/>
          <p:nvPr/>
        </p:nvSpPr>
        <p:spPr>
          <a:xfrm>
            <a:off x="3725576" y="6156054"/>
            <a:ext cx="160320" cy="61186"/>
          </a:xfrm>
          <a:custGeom>
            <a:avLst/>
            <a:gdLst>
              <a:gd name="connsiteX0" fmla="*/ 159774 w 160320"/>
              <a:gd name="connsiteY0" fmla="*/ 13597 h 61186"/>
              <a:gd name="connsiteX1" fmla="*/ 132580 w 160320"/>
              <a:gd name="connsiteY1" fmla="*/ 3399 h 61186"/>
              <a:gd name="connsiteX2" fmla="*/ 115584 w 160320"/>
              <a:gd name="connsiteY2" fmla="*/ 0 h 61186"/>
              <a:gd name="connsiteX3" fmla="*/ 47599 w 160320"/>
              <a:gd name="connsiteY3" fmla="*/ 3399 h 61186"/>
              <a:gd name="connsiteX4" fmla="*/ 30602 w 160320"/>
              <a:gd name="connsiteY4" fmla="*/ 6798 h 61186"/>
              <a:gd name="connsiteX5" fmla="*/ 3408 w 160320"/>
              <a:gd name="connsiteY5" fmla="*/ 37391 h 61186"/>
              <a:gd name="connsiteX6" fmla="*/ 20405 w 160320"/>
              <a:gd name="connsiteY6" fmla="*/ 54388 h 61186"/>
              <a:gd name="connsiteX7" fmla="*/ 30602 w 160320"/>
              <a:gd name="connsiteY7" fmla="*/ 57787 h 61186"/>
              <a:gd name="connsiteX8" fmla="*/ 40800 w 160320"/>
              <a:gd name="connsiteY8" fmla="*/ 61186 h 61186"/>
              <a:gd name="connsiteX9" fmla="*/ 115584 w 160320"/>
              <a:gd name="connsiteY9" fmla="*/ 54388 h 61186"/>
              <a:gd name="connsiteX10" fmla="*/ 132580 w 160320"/>
              <a:gd name="connsiteY10" fmla="*/ 50988 h 61186"/>
              <a:gd name="connsiteX11" fmla="*/ 152976 w 160320"/>
              <a:gd name="connsiteY11" fmla="*/ 44190 h 61186"/>
              <a:gd name="connsiteX12" fmla="*/ 159774 w 160320"/>
              <a:gd name="connsiteY12" fmla="*/ 33992 h 61186"/>
              <a:gd name="connsiteX13" fmla="*/ 139379 w 160320"/>
              <a:gd name="connsiteY13" fmla="*/ 27194 h 61186"/>
              <a:gd name="connsiteX14" fmla="*/ 132580 w 160320"/>
              <a:gd name="connsiteY14" fmla="*/ 16996 h 61186"/>
              <a:gd name="connsiteX15" fmla="*/ 159774 w 160320"/>
              <a:gd name="connsiteY15" fmla="*/ 13597 h 61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0320" h="61186">
                <a:moveTo>
                  <a:pt x="159774" y="13597"/>
                </a:moveTo>
                <a:cubicBezTo>
                  <a:pt x="159774" y="11331"/>
                  <a:pt x="139690" y="5176"/>
                  <a:pt x="132580" y="3399"/>
                </a:cubicBezTo>
                <a:cubicBezTo>
                  <a:pt x="126975" y="1998"/>
                  <a:pt x="121249" y="1133"/>
                  <a:pt x="115584" y="0"/>
                </a:cubicBezTo>
                <a:cubicBezTo>
                  <a:pt x="92922" y="1133"/>
                  <a:pt x="70217" y="1590"/>
                  <a:pt x="47599" y="3399"/>
                </a:cubicBezTo>
                <a:cubicBezTo>
                  <a:pt x="41840" y="3860"/>
                  <a:pt x="35477" y="3696"/>
                  <a:pt x="30602" y="6798"/>
                </a:cubicBezTo>
                <a:cubicBezTo>
                  <a:pt x="17126" y="15374"/>
                  <a:pt x="11373" y="25445"/>
                  <a:pt x="3408" y="37391"/>
                </a:cubicBezTo>
                <a:cubicBezTo>
                  <a:pt x="-2257" y="54388"/>
                  <a:pt x="-3390" y="46456"/>
                  <a:pt x="20405" y="54388"/>
                </a:cubicBezTo>
                <a:lnTo>
                  <a:pt x="30602" y="57787"/>
                </a:lnTo>
                <a:lnTo>
                  <a:pt x="40800" y="61186"/>
                </a:lnTo>
                <a:cubicBezTo>
                  <a:pt x="79185" y="58627"/>
                  <a:pt x="84615" y="59550"/>
                  <a:pt x="115584" y="54388"/>
                </a:cubicBezTo>
                <a:cubicBezTo>
                  <a:pt x="121283" y="53438"/>
                  <a:pt x="127006" y="52508"/>
                  <a:pt x="132580" y="50988"/>
                </a:cubicBezTo>
                <a:cubicBezTo>
                  <a:pt x="139494" y="49102"/>
                  <a:pt x="152976" y="44190"/>
                  <a:pt x="152976" y="44190"/>
                </a:cubicBezTo>
                <a:cubicBezTo>
                  <a:pt x="155242" y="40791"/>
                  <a:pt x="162326" y="37182"/>
                  <a:pt x="159774" y="33992"/>
                </a:cubicBezTo>
                <a:cubicBezTo>
                  <a:pt x="155297" y="28396"/>
                  <a:pt x="139379" y="27194"/>
                  <a:pt x="139379" y="27194"/>
                </a:cubicBezTo>
                <a:cubicBezTo>
                  <a:pt x="137113" y="23795"/>
                  <a:pt x="135770" y="19548"/>
                  <a:pt x="132580" y="16996"/>
                </a:cubicBezTo>
                <a:cubicBezTo>
                  <a:pt x="115079" y="2996"/>
                  <a:pt x="159774" y="15863"/>
                  <a:pt x="159774" y="1359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en-US" dirty="0">
              <a:solidFill>
                <a:prstClr val="white"/>
              </a:solidFill>
            </a:endParaRPr>
          </a:p>
        </p:txBody>
      </p:sp>
      <p:sp>
        <p:nvSpPr>
          <p:cNvPr id="19" name="Freeform 18"/>
          <p:cNvSpPr/>
          <p:nvPr/>
        </p:nvSpPr>
        <p:spPr>
          <a:xfrm>
            <a:off x="1611248" y="5007105"/>
            <a:ext cx="421507" cy="244746"/>
          </a:xfrm>
          <a:custGeom>
            <a:avLst/>
            <a:gdLst>
              <a:gd name="connsiteX0" fmla="*/ 421507 w 421507"/>
              <a:gd name="connsiteY0" fmla="*/ 152966 h 244746"/>
              <a:gd name="connsiteX1" fmla="*/ 418108 w 421507"/>
              <a:gd name="connsiteY1" fmla="*/ 135970 h 244746"/>
              <a:gd name="connsiteX2" fmla="*/ 411310 w 421507"/>
              <a:gd name="connsiteY2" fmla="*/ 105377 h 244746"/>
              <a:gd name="connsiteX3" fmla="*/ 404511 w 421507"/>
              <a:gd name="connsiteY3" fmla="*/ 95179 h 244746"/>
              <a:gd name="connsiteX4" fmla="*/ 401112 w 421507"/>
              <a:gd name="connsiteY4" fmla="*/ 74783 h 244746"/>
              <a:gd name="connsiteX5" fmla="*/ 397713 w 421507"/>
              <a:gd name="connsiteY5" fmla="*/ 64586 h 244746"/>
              <a:gd name="connsiteX6" fmla="*/ 394313 w 421507"/>
              <a:gd name="connsiteY6" fmla="*/ 50989 h 244746"/>
              <a:gd name="connsiteX7" fmla="*/ 390914 w 421507"/>
              <a:gd name="connsiteY7" fmla="*/ 30593 h 244746"/>
              <a:gd name="connsiteX8" fmla="*/ 373918 w 421507"/>
              <a:gd name="connsiteY8" fmla="*/ 3399 h 244746"/>
              <a:gd name="connsiteX9" fmla="*/ 363720 w 421507"/>
              <a:gd name="connsiteY9" fmla="*/ 0 h 244746"/>
              <a:gd name="connsiteX10" fmla="*/ 343324 w 421507"/>
              <a:gd name="connsiteY10" fmla="*/ 10198 h 244746"/>
              <a:gd name="connsiteX11" fmla="*/ 339925 w 421507"/>
              <a:gd name="connsiteY11" fmla="*/ 23795 h 244746"/>
              <a:gd name="connsiteX12" fmla="*/ 326328 w 421507"/>
              <a:gd name="connsiteY12" fmla="*/ 54388 h 244746"/>
              <a:gd name="connsiteX13" fmla="*/ 316130 w 421507"/>
              <a:gd name="connsiteY13" fmla="*/ 57787 h 244746"/>
              <a:gd name="connsiteX14" fmla="*/ 278739 w 421507"/>
              <a:gd name="connsiteY14" fmla="*/ 78183 h 244746"/>
              <a:gd name="connsiteX15" fmla="*/ 251545 w 421507"/>
              <a:gd name="connsiteY15" fmla="*/ 81582 h 244746"/>
              <a:gd name="connsiteX16" fmla="*/ 224351 w 421507"/>
              <a:gd name="connsiteY16" fmla="*/ 88381 h 244746"/>
              <a:gd name="connsiteX17" fmla="*/ 183559 w 421507"/>
              <a:gd name="connsiteY17" fmla="*/ 98578 h 244746"/>
              <a:gd name="connsiteX18" fmla="*/ 173362 w 421507"/>
              <a:gd name="connsiteY18" fmla="*/ 105377 h 244746"/>
              <a:gd name="connsiteX19" fmla="*/ 152966 w 421507"/>
              <a:gd name="connsiteY19" fmla="*/ 112175 h 244746"/>
              <a:gd name="connsiteX20" fmla="*/ 139369 w 421507"/>
              <a:gd name="connsiteY20" fmla="*/ 122373 h 244746"/>
              <a:gd name="connsiteX21" fmla="*/ 129171 w 421507"/>
              <a:gd name="connsiteY21" fmla="*/ 125772 h 244746"/>
              <a:gd name="connsiteX22" fmla="*/ 95179 w 421507"/>
              <a:gd name="connsiteY22" fmla="*/ 139369 h 244746"/>
              <a:gd name="connsiteX23" fmla="*/ 74783 w 421507"/>
              <a:gd name="connsiteY23" fmla="*/ 149567 h 244746"/>
              <a:gd name="connsiteX24" fmla="*/ 64585 w 421507"/>
              <a:gd name="connsiteY24" fmla="*/ 156366 h 244746"/>
              <a:gd name="connsiteX25" fmla="*/ 54388 w 421507"/>
              <a:gd name="connsiteY25" fmla="*/ 159765 h 244746"/>
              <a:gd name="connsiteX26" fmla="*/ 33992 w 421507"/>
              <a:gd name="connsiteY26" fmla="*/ 173362 h 244746"/>
              <a:gd name="connsiteX27" fmla="*/ 23794 w 421507"/>
              <a:gd name="connsiteY27" fmla="*/ 180160 h 244746"/>
              <a:gd name="connsiteX28" fmla="*/ 16996 w 421507"/>
              <a:gd name="connsiteY28" fmla="*/ 190358 h 244746"/>
              <a:gd name="connsiteX29" fmla="*/ 6798 w 421507"/>
              <a:gd name="connsiteY29" fmla="*/ 200556 h 244746"/>
              <a:gd name="connsiteX30" fmla="*/ 0 w 421507"/>
              <a:gd name="connsiteY30" fmla="*/ 220952 h 244746"/>
              <a:gd name="connsiteX31" fmla="*/ 23794 w 421507"/>
              <a:gd name="connsiteY31" fmla="*/ 234549 h 244746"/>
              <a:gd name="connsiteX32" fmla="*/ 57787 w 421507"/>
              <a:gd name="connsiteY32" fmla="*/ 244746 h 244746"/>
              <a:gd name="connsiteX33" fmla="*/ 163164 w 421507"/>
              <a:gd name="connsiteY33" fmla="*/ 241347 h 244746"/>
              <a:gd name="connsiteX34" fmla="*/ 183559 w 421507"/>
              <a:gd name="connsiteY34" fmla="*/ 234549 h 244746"/>
              <a:gd name="connsiteX35" fmla="*/ 214153 w 421507"/>
              <a:gd name="connsiteY35" fmla="*/ 227750 h 244746"/>
              <a:gd name="connsiteX36" fmla="*/ 231149 w 421507"/>
              <a:gd name="connsiteY36" fmla="*/ 224351 h 244746"/>
              <a:gd name="connsiteX37" fmla="*/ 278739 w 421507"/>
              <a:gd name="connsiteY37" fmla="*/ 207354 h 244746"/>
              <a:gd name="connsiteX38" fmla="*/ 299134 w 421507"/>
              <a:gd name="connsiteY38" fmla="*/ 200556 h 244746"/>
              <a:gd name="connsiteX39" fmla="*/ 319530 w 421507"/>
              <a:gd name="connsiteY39" fmla="*/ 190358 h 244746"/>
              <a:gd name="connsiteX40" fmla="*/ 329727 w 421507"/>
              <a:gd name="connsiteY40" fmla="*/ 183560 h 244746"/>
              <a:gd name="connsiteX41" fmla="*/ 356922 w 421507"/>
              <a:gd name="connsiteY41" fmla="*/ 176761 h 244746"/>
              <a:gd name="connsiteX42" fmla="*/ 377317 w 421507"/>
              <a:gd name="connsiteY42" fmla="*/ 169963 h 244746"/>
              <a:gd name="connsiteX43" fmla="*/ 390914 w 421507"/>
              <a:gd name="connsiteY43" fmla="*/ 166563 h 244746"/>
              <a:gd name="connsiteX44" fmla="*/ 411310 w 421507"/>
              <a:gd name="connsiteY44" fmla="*/ 159765 h 244746"/>
              <a:gd name="connsiteX45" fmla="*/ 421507 w 421507"/>
              <a:gd name="connsiteY45" fmla="*/ 152966 h 244746"/>
              <a:gd name="connsiteX46" fmla="*/ 421507 w 421507"/>
              <a:gd name="connsiteY46" fmla="*/ 152966 h 244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21507" h="244746">
                <a:moveTo>
                  <a:pt x="421507" y="152966"/>
                </a:moveTo>
                <a:cubicBezTo>
                  <a:pt x="420940" y="150133"/>
                  <a:pt x="419141" y="141654"/>
                  <a:pt x="418108" y="135970"/>
                </a:cubicBezTo>
                <a:cubicBezTo>
                  <a:pt x="416617" y="127766"/>
                  <a:pt x="415590" y="113938"/>
                  <a:pt x="411310" y="105377"/>
                </a:cubicBezTo>
                <a:cubicBezTo>
                  <a:pt x="409483" y="101723"/>
                  <a:pt x="406777" y="98578"/>
                  <a:pt x="404511" y="95179"/>
                </a:cubicBezTo>
                <a:cubicBezTo>
                  <a:pt x="403378" y="88380"/>
                  <a:pt x="402607" y="81511"/>
                  <a:pt x="401112" y="74783"/>
                </a:cubicBezTo>
                <a:cubicBezTo>
                  <a:pt x="400335" y="71285"/>
                  <a:pt x="398697" y="68031"/>
                  <a:pt x="397713" y="64586"/>
                </a:cubicBezTo>
                <a:cubicBezTo>
                  <a:pt x="396429" y="60094"/>
                  <a:pt x="395229" y="55570"/>
                  <a:pt x="394313" y="50989"/>
                </a:cubicBezTo>
                <a:cubicBezTo>
                  <a:pt x="392961" y="44230"/>
                  <a:pt x="392586" y="37280"/>
                  <a:pt x="390914" y="30593"/>
                </a:cubicBezTo>
                <a:cubicBezTo>
                  <a:pt x="386486" y="12878"/>
                  <a:pt x="387991" y="10435"/>
                  <a:pt x="373918" y="3399"/>
                </a:cubicBezTo>
                <a:cubicBezTo>
                  <a:pt x="370713" y="1797"/>
                  <a:pt x="367119" y="1133"/>
                  <a:pt x="363720" y="0"/>
                </a:cubicBezTo>
                <a:cubicBezTo>
                  <a:pt x="357902" y="1939"/>
                  <a:pt x="347090" y="4549"/>
                  <a:pt x="343324" y="10198"/>
                </a:cubicBezTo>
                <a:cubicBezTo>
                  <a:pt x="340733" y="14085"/>
                  <a:pt x="341402" y="19363"/>
                  <a:pt x="339925" y="23795"/>
                </a:cubicBezTo>
                <a:cubicBezTo>
                  <a:pt x="339150" y="26120"/>
                  <a:pt x="329291" y="51425"/>
                  <a:pt x="326328" y="54388"/>
                </a:cubicBezTo>
                <a:cubicBezTo>
                  <a:pt x="323794" y="56922"/>
                  <a:pt x="319529" y="56654"/>
                  <a:pt x="316130" y="57787"/>
                </a:cubicBezTo>
                <a:cubicBezTo>
                  <a:pt x="303439" y="66248"/>
                  <a:pt x="293776" y="74713"/>
                  <a:pt x="278739" y="78183"/>
                </a:cubicBezTo>
                <a:cubicBezTo>
                  <a:pt x="269838" y="80237"/>
                  <a:pt x="260610" y="80449"/>
                  <a:pt x="251545" y="81582"/>
                </a:cubicBezTo>
                <a:cubicBezTo>
                  <a:pt x="231292" y="88332"/>
                  <a:pt x="252236" y="81820"/>
                  <a:pt x="224351" y="88381"/>
                </a:cubicBezTo>
                <a:cubicBezTo>
                  <a:pt x="210708" y="91591"/>
                  <a:pt x="183559" y="98578"/>
                  <a:pt x="183559" y="98578"/>
                </a:cubicBezTo>
                <a:cubicBezTo>
                  <a:pt x="180160" y="100844"/>
                  <a:pt x="177095" y="103718"/>
                  <a:pt x="173362" y="105377"/>
                </a:cubicBezTo>
                <a:cubicBezTo>
                  <a:pt x="166813" y="108288"/>
                  <a:pt x="152966" y="112175"/>
                  <a:pt x="152966" y="112175"/>
                </a:cubicBezTo>
                <a:cubicBezTo>
                  <a:pt x="148434" y="115574"/>
                  <a:pt x="144288" y="119562"/>
                  <a:pt x="139369" y="122373"/>
                </a:cubicBezTo>
                <a:cubicBezTo>
                  <a:pt x="136258" y="124151"/>
                  <a:pt x="132515" y="124486"/>
                  <a:pt x="129171" y="125772"/>
                </a:cubicBezTo>
                <a:cubicBezTo>
                  <a:pt x="117781" y="130153"/>
                  <a:pt x="105333" y="132599"/>
                  <a:pt x="95179" y="139369"/>
                </a:cubicBezTo>
                <a:cubicBezTo>
                  <a:pt x="82000" y="148156"/>
                  <a:pt x="88857" y="144876"/>
                  <a:pt x="74783" y="149567"/>
                </a:cubicBezTo>
                <a:cubicBezTo>
                  <a:pt x="71384" y="151833"/>
                  <a:pt x="68239" y="154539"/>
                  <a:pt x="64585" y="156366"/>
                </a:cubicBezTo>
                <a:cubicBezTo>
                  <a:pt x="61380" y="157968"/>
                  <a:pt x="57520" y="158025"/>
                  <a:pt x="54388" y="159765"/>
                </a:cubicBezTo>
                <a:cubicBezTo>
                  <a:pt x="47245" y="163733"/>
                  <a:pt x="40791" y="168830"/>
                  <a:pt x="33992" y="173362"/>
                </a:cubicBezTo>
                <a:lnTo>
                  <a:pt x="23794" y="180160"/>
                </a:lnTo>
                <a:cubicBezTo>
                  <a:pt x="21528" y="183559"/>
                  <a:pt x="19611" y="187219"/>
                  <a:pt x="16996" y="190358"/>
                </a:cubicBezTo>
                <a:cubicBezTo>
                  <a:pt x="13918" y="194051"/>
                  <a:pt x="9133" y="196354"/>
                  <a:pt x="6798" y="200556"/>
                </a:cubicBezTo>
                <a:cubicBezTo>
                  <a:pt x="3318" y="206821"/>
                  <a:pt x="0" y="220952"/>
                  <a:pt x="0" y="220952"/>
                </a:cubicBezTo>
                <a:cubicBezTo>
                  <a:pt x="9196" y="227083"/>
                  <a:pt x="13015" y="230237"/>
                  <a:pt x="23794" y="234549"/>
                </a:cubicBezTo>
                <a:cubicBezTo>
                  <a:pt x="37584" y="240065"/>
                  <a:pt x="44433" y="241408"/>
                  <a:pt x="57787" y="244746"/>
                </a:cubicBezTo>
                <a:cubicBezTo>
                  <a:pt x="92913" y="243613"/>
                  <a:pt x="128135" y="244187"/>
                  <a:pt x="163164" y="241347"/>
                </a:cubicBezTo>
                <a:cubicBezTo>
                  <a:pt x="170307" y="240768"/>
                  <a:pt x="176491" y="235727"/>
                  <a:pt x="183559" y="234549"/>
                </a:cubicBezTo>
                <a:cubicBezTo>
                  <a:pt x="239698" y="225191"/>
                  <a:pt x="180672" y="236120"/>
                  <a:pt x="214153" y="227750"/>
                </a:cubicBezTo>
                <a:cubicBezTo>
                  <a:pt x="219758" y="226349"/>
                  <a:pt x="225594" y="225938"/>
                  <a:pt x="231149" y="224351"/>
                </a:cubicBezTo>
                <a:cubicBezTo>
                  <a:pt x="267480" y="213971"/>
                  <a:pt x="251791" y="217153"/>
                  <a:pt x="278739" y="207354"/>
                </a:cubicBezTo>
                <a:cubicBezTo>
                  <a:pt x="285474" y="204905"/>
                  <a:pt x="299134" y="200556"/>
                  <a:pt x="299134" y="200556"/>
                </a:cubicBezTo>
                <a:cubicBezTo>
                  <a:pt x="328356" y="181074"/>
                  <a:pt x="291386" y="204429"/>
                  <a:pt x="319530" y="190358"/>
                </a:cubicBezTo>
                <a:cubicBezTo>
                  <a:pt x="323184" y="188531"/>
                  <a:pt x="326073" y="185387"/>
                  <a:pt x="329727" y="183560"/>
                </a:cubicBezTo>
                <a:cubicBezTo>
                  <a:pt x="337983" y="179432"/>
                  <a:pt x="348381" y="179090"/>
                  <a:pt x="356922" y="176761"/>
                </a:cubicBezTo>
                <a:cubicBezTo>
                  <a:pt x="363836" y="174876"/>
                  <a:pt x="370365" y="171701"/>
                  <a:pt x="377317" y="169963"/>
                </a:cubicBezTo>
                <a:cubicBezTo>
                  <a:pt x="381849" y="168830"/>
                  <a:pt x="386439" y="167905"/>
                  <a:pt x="390914" y="166563"/>
                </a:cubicBezTo>
                <a:cubicBezTo>
                  <a:pt x="397778" y="164504"/>
                  <a:pt x="411310" y="159765"/>
                  <a:pt x="411310" y="159765"/>
                </a:cubicBezTo>
                <a:cubicBezTo>
                  <a:pt x="414709" y="157499"/>
                  <a:pt x="421507" y="157051"/>
                  <a:pt x="421507" y="152966"/>
                </a:cubicBezTo>
                <a:lnTo>
                  <a:pt x="421507" y="152966"/>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en-US" dirty="0">
              <a:solidFill>
                <a:prstClr val="white"/>
              </a:solidFill>
            </a:endParaRPr>
          </a:p>
        </p:txBody>
      </p:sp>
      <p:sp>
        <p:nvSpPr>
          <p:cNvPr id="20" name="Freeform 19"/>
          <p:cNvSpPr/>
          <p:nvPr/>
        </p:nvSpPr>
        <p:spPr>
          <a:xfrm>
            <a:off x="1019221" y="4588968"/>
            <a:ext cx="116186" cy="78211"/>
          </a:xfrm>
          <a:custGeom>
            <a:avLst/>
            <a:gdLst>
              <a:gd name="connsiteX0" fmla="*/ 109332 w 116186"/>
              <a:gd name="connsiteY0" fmla="*/ 28 h 78211"/>
              <a:gd name="connsiteX1" fmla="*/ 92336 w 116186"/>
              <a:gd name="connsiteY1" fmla="*/ 10226 h 78211"/>
              <a:gd name="connsiteX2" fmla="*/ 71940 w 116186"/>
              <a:gd name="connsiteY2" fmla="*/ 17025 h 78211"/>
              <a:gd name="connsiteX3" fmla="*/ 65142 w 116186"/>
              <a:gd name="connsiteY3" fmla="*/ 27222 h 78211"/>
              <a:gd name="connsiteX4" fmla="*/ 44746 w 116186"/>
              <a:gd name="connsiteY4" fmla="*/ 34021 h 78211"/>
              <a:gd name="connsiteX5" fmla="*/ 14153 w 116186"/>
              <a:gd name="connsiteY5" fmla="*/ 47618 h 78211"/>
              <a:gd name="connsiteX6" fmla="*/ 3955 w 116186"/>
              <a:gd name="connsiteY6" fmla="*/ 51017 h 78211"/>
              <a:gd name="connsiteX7" fmla="*/ 556 w 116186"/>
              <a:gd name="connsiteY7" fmla="*/ 61215 h 78211"/>
              <a:gd name="connsiteX8" fmla="*/ 31149 w 116186"/>
              <a:gd name="connsiteY8" fmla="*/ 78211 h 78211"/>
              <a:gd name="connsiteX9" fmla="*/ 61743 w 116186"/>
              <a:gd name="connsiteY9" fmla="*/ 71413 h 78211"/>
              <a:gd name="connsiteX10" fmla="*/ 82138 w 116186"/>
              <a:gd name="connsiteY10" fmla="*/ 57816 h 78211"/>
              <a:gd name="connsiteX11" fmla="*/ 102534 w 116186"/>
              <a:gd name="connsiteY11" fmla="*/ 40819 h 78211"/>
              <a:gd name="connsiteX12" fmla="*/ 112731 w 116186"/>
              <a:gd name="connsiteY12" fmla="*/ 37420 h 78211"/>
              <a:gd name="connsiteX13" fmla="*/ 112731 w 116186"/>
              <a:gd name="connsiteY13" fmla="*/ 13625 h 78211"/>
              <a:gd name="connsiteX14" fmla="*/ 109332 w 116186"/>
              <a:gd name="connsiteY14" fmla="*/ 28 h 782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16186" h="78211">
                <a:moveTo>
                  <a:pt x="109332" y="28"/>
                </a:moveTo>
                <a:cubicBezTo>
                  <a:pt x="105933" y="-538"/>
                  <a:pt x="98351" y="7492"/>
                  <a:pt x="92336" y="10226"/>
                </a:cubicBezTo>
                <a:cubicBezTo>
                  <a:pt x="85812" y="13192"/>
                  <a:pt x="71940" y="17025"/>
                  <a:pt x="71940" y="17025"/>
                </a:cubicBezTo>
                <a:cubicBezTo>
                  <a:pt x="69674" y="20424"/>
                  <a:pt x="68606" y="25057"/>
                  <a:pt x="65142" y="27222"/>
                </a:cubicBezTo>
                <a:cubicBezTo>
                  <a:pt x="59065" y="31020"/>
                  <a:pt x="44746" y="34021"/>
                  <a:pt x="44746" y="34021"/>
                </a:cubicBezTo>
                <a:cubicBezTo>
                  <a:pt x="28587" y="44794"/>
                  <a:pt x="38423" y="39528"/>
                  <a:pt x="14153" y="47618"/>
                </a:cubicBezTo>
                <a:lnTo>
                  <a:pt x="3955" y="51017"/>
                </a:lnTo>
                <a:cubicBezTo>
                  <a:pt x="2822" y="54416"/>
                  <a:pt x="-1527" y="58299"/>
                  <a:pt x="556" y="61215"/>
                </a:cubicBezTo>
                <a:cubicBezTo>
                  <a:pt x="7862" y="71443"/>
                  <a:pt x="20247" y="74577"/>
                  <a:pt x="31149" y="78211"/>
                </a:cubicBezTo>
                <a:cubicBezTo>
                  <a:pt x="36681" y="77289"/>
                  <a:pt x="54571" y="75397"/>
                  <a:pt x="61743" y="71413"/>
                </a:cubicBezTo>
                <a:cubicBezTo>
                  <a:pt x="68885" y="67445"/>
                  <a:pt x="76360" y="63594"/>
                  <a:pt x="82138" y="57816"/>
                </a:cubicBezTo>
                <a:cubicBezTo>
                  <a:pt x="89656" y="50298"/>
                  <a:pt x="93069" y="45552"/>
                  <a:pt x="102534" y="40819"/>
                </a:cubicBezTo>
                <a:cubicBezTo>
                  <a:pt x="105739" y="39217"/>
                  <a:pt x="109332" y="38553"/>
                  <a:pt x="112731" y="37420"/>
                </a:cubicBezTo>
                <a:cubicBezTo>
                  <a:pt x="114457" y="30518"/>
                  <a:pt x="119559" y="20453"/>
                  <a:pt x="112731" y="13625"/>
                </a:cubicBezTo>
                <a:cubicBezTo>
                  <a:pt x="110198" y="11092"/>
                  <a:pt x="112731" y="594"/>
                  <a:pt x="109332" y="28"/>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en-US" dirty="0">
              <a:solidFill>
                <a:prstClr val="white"/>
              </a:solidFill>
            </a:endParaRPr>
          </a:p>
        </p:txBody>
      </p:sp>
      <p:sp>
        <p:nvSpPr>
          <p:cNvPr id="21" name="Freeform 20"/>
          <p:cNvSpPr/>
          <p:nvPr/>
        </p:nvSpPr>
        <p:spPr>
          <a:xfrm>
            <a:off x="258226" y="4354448"/>
            <a:ext cx="98696" cy="166563"/>
          </a:xfrm>
          <a:custGeom>
            <a:avLst/>
            <a:gdLst>
              <a:gd name="connsiteX0" fmla="*/ 98696 w 98696"/>
              <a:gd name="connsiteY0" fmla="*/ 0 h 166563"/>
              <a:gd name="connsiteX1" fmla="*/ 91897 w 98696"/>
              <a:gd name="connsiteY1" fmla="*/ 33992 h 166563"/>
              <a:gd name="connsiteX2" fmla="*/ 85099 w 98696"/>
              <a:gd name="connsiteY2" fmla="*/ 44190 h 166563"/>
              <a:gd name="connsiteX3" fmla="*/ 81700 w 98696"/>
              <a:gd name="connsiteY3" fmla="*/ 54388 h 166563"/>
              <a:gd name="connsiteX4" fmla="*/ 71502 w 98696"/>
              <a:gd name="connsiteY4" fmla="*/ 61186 h 166563"/>
              <a:gd name="connsiteX5" fmla="*/ 68103 w 98696"/>
              <a:gd name="connsiteY5" fmla="*/ 71384 h 166563"/>
              <a:gd name="connsiteX6" fmla="*/ 68103 w 98696"/>
              <a:gd name="connsiteY6" fmla="*/ 112175 h 166563"/>
              <a:gd name="connsiteX7" fmla="*/ 57905 w 98696"/>
              <a:gd name="connsiteY7" fmla="*/ 118974 h 166563"/>
              <a:gd name="connsiteX8" fmla="*/ 37509 w 98696"/>
              <a:gd name="connsiteY8" fmla="*/ 125772 h 166563"/>
              <a:gd name="connsiteX9" fmla="*/ 27312 w 98696"/>
              <a:gd name="connsiteY9" fmla="*/ 129171 h 166563"/>
              <a:gd name="connsiteX10" fmla="*/ 17114 w 98696"/>
              <a:gd name="connsiteY10" fmla="*/ 132571 h 166563"/>
              <a:gd name="connsiteX11" fmla="*/ 6916 w 98696"/>
              <a:gd name="connsiteY11" fmla="*/ 139369 h 166563"/>
              <a:gd name="connsiteX12" fmla="*/ 117 w 98696"/>
              <a:gd name="connsiteY12" fmla="*/ 149567 h 166563"/>
              <a:gd name="connsiteX13" fmla="*/ 10315 w 98696"/>
              <a:gd name="connsiteY13" fmla="*/ 152966 h 166563"/>
              <a:gd name="connsiteX14" fmla="*/ 30711 w 98696"/>
              <a:gd name="connsiteY14" fmla="*/ 166563 h 166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8696" h="166563">
                <a:moveTo>
                  <a:pt x="98696" y="0"/>
                </a:moveTo>
                <a:cubicBezTo>
                  <a:pt x="97442" y="8778"/>
                  <a:pt x="96645" y="24496"/>
                  <a:pt x="91897" y="33992"/>
                </a:cubicBezTo>
                <a:cubicBezTo>
                  <a:pt x="90070" y="37646"/>
                  <a:pt x="86926" y="40536"/>
                  <a:pt x="85099" y="44190"/>
                </a:cubicBezTo>
                <a:cubicBezTo>
                  <a:pt x="83497" y="47395"/>
                  <a:pt x="83938" y="51590"/>
                  <a:pt x="81700" y="54388"/>
                </a:cubicBezTo>
                <a:cubicBezTo>
                  <a:pt x="79148" y="57578"/>
                  <a:pt x="74901" y="58920"/>
                  <a:pt x="71502" y="61186"/>
                </a:cubicBezTo>
                <a:cubicBezTo>
                  <a:pt x="70369" y="64585"/>
                  <a:pt x="68103" y="67801"/>
                  <a:pt x="68103" y="71384"/>
                </a:cubicBezTo>
                <a:cubicBezTo>
                  <a:pt x="68103" y="89512"/>
                  <a:pt x="77167" y="94047"/>
                  <a:pt x="68103" y="112175"/>
                </a:cubicBezTo>
                <a:cubicBezTo>
                  <a:pt x="66276" y="115829"/>
                  <a:pt x="61638" y="117315"/>
                  <a:pt x="57905" y="118974"/>
                </a:cubicBezTo>
                <a:cubicBezTo>
                  <a:pt x="51356" y="121884"/>
                  <a:pt x="44308" y="123506"/>
                  <a:pt x="37509" y="125772"/>
                </a:cubicBezTo>
                <a:lnTo>
                  <a:pt x="27312" y="129171"/>
                </a:lnTo>
                <a:cubicBezTo>
                  <a:pt x="23913" y="130304"/>
                  <a:pt x="20096" y="130583"/>
                  <a:pt x="17114" y="132571"/>
                </a:cubicBezTo>
                <a:lnTo>
                  <a:pt x="6916" y="139369"/>
                </a:lnTo>
                <a:cubicBezTo>
                  <a:pt x="4650" y="142768"/>
                  <a:pt x="-874" y="145603"/>
                  <a:pt x="117" y="149567"/>
                </a:cubicBezTo>
                <a:cubicBezTo>
                  <a:pt x="986" y="153043"/>
                  <a:pt x="7183" y="151226"/>
                  <a:pt x="10315" y="152966"/>
                </a:cubicBezTo>
                <a:cubicBezTo>
                  <a:pt x="17458" y="156934"/>
                  <a:pt x="30711" y="166563"/>
                  <a:pt x="30711" y="166563"/>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en-US" dirty="0">
              <a:solidFill>
                <a:prstClr val="white"/>
              </a:solidFill>
            </a:endParaRPr>
          </a:p>
        </p:txBody>
      </p:sp>
      <p:sp>
        <p:nvSpPr>
          <p:cNvPr id="22" name="Freeform 21"/>
          <p:cNvSpPr/>
          <p:nvPr/>
        </p:nvSpPr>
        <p:spPr>
          <a:xfrm>
            <a:off x="7717294" y="5649329"/>
            <a:ext cx="1137423" cy="1034104"/>
          </a:xfrm>
          <a:custGeom>
            <a:avLst/>
            <a:gdLst>
              <a:gd name="connsiteX0" fmla="*/ 329426 w 1137423"/>
              <a:gd name="connsiteY0" fmla="*/ 156280 h 1034104"/>
              <a:gd name="connsiteX1" fmla="*/ 346051 w 1137423"/>
              <a:gd name="connsiteY1" fmla="*/ 159605 h 1034104"/>
              <a:gd name="connsiteX2" fmla="*/ 352702 w 1137423"/>
              <a:gd name="connsiteY2" fmla="*/ 166255 h 1034104"/>
              <a:gd name="connsiteX3" fmla="*/ 362677 w 1137423"/>
              <a:gd name="connsiteY3" fmla="*/ 172905 h 1034104"/>
              <a:gd name="connsiteX4" fmla="*/ 382627 w 1137423"/>
              <a:gd name="connsiteY4" fmla="*/ 179555 h 1034104"/>
              <a:gd name="connsiteX5" fmla="*/ 409228 w 1137423"/>
              <a:gd name="connsiteY5" fmla="*/ 186206 h 1034104"/>
              <a:gd name="connsiteX6" fmla="*/ 419203 w 1137423"/>
              <a:gd name="connsiteY6" fmla="*/ 192856 h 1034104"/>
              <a:gd name="connsiteX7" fmla="*/ 425854 w 1137423"/>
              <a:gd name="connsiteY7" fmla="*/ 202831 h 1034104"/>
              <a:gd name="connsiteX8" fmla="*/ 435829 w 1137423"/>
              <a:gd name="connsiteY8" fmla="*/ 209481 h 1034104"/>
              <a:gd name="connsiteX9" fmla="*/ 439154 w 1137423"/>
              <a:gd name="connsiteY9" fmla="*/ 219456 h 1034104"/>
              <a:gd name="connsiteX10" fmla="*/ 455779 w 1137423"/>
              <a:gd name="connsiteY10" fmla="*/ 249382 h 1034104"/>
              <a:gd name="connsiteX11" fmla="*/ 472405 w 1137423"/>
              <a:gd name="connsiteY11" fmla="*/ 226107 h 1034104"/>
              <a:gd name="connsiteX12" fmla="*/ 489030 w 1137423"/>
              <a:gd name="connsiteY12" fmla="*/ 202831 h 1034104"/>
              <a:gd name="connsiteX13" fmla="*/ 492355 w 1137423"/>
              <a:gd name="connsiteY13" fmla="*/ 192856 h 1034104"/>
              <a:gd name="connsiteX14" fmla="*/ 499006 w 1137423"/>
              <a:gd name="connsiteY14" fmla="*/ 186206 h 1034104"/>
              <a:gd name="connsiteX15" fmla="*/ 508981 w 1137423"/>
              <a:gd name="connsiteY15" fmla="*/ 166255 h 1034104"/>
              <a:gd name="connsiteX16" fmla="*/ 515631 w 1137423"/>
              <a:gd name="connsiteY16" fmla="*/ 136329 h 1034104"/>
              <a:gd name="connsiteX17" fmla="*/ 522281 w 1137423"/>
              <a:gd name="connsiteY17" fmla="*/ 126354 h 1034104"/>
              <a:gd name="connsiteX18" fmla="*/ 532257 w 1137423"/>
              <a:gd name="connsiteY18" fmla="*/ 106403 h 1034104"/>
              <a:gd name="connsiteX19" fmla="*/ 545557 w 1137423"/>
              <a:gd name="connsiteY19" fmla="*/ 89778 h 1034104"/>
              <a:gd name="connsiteX20" fmla="*/ 548882 w 1137423"/>
              <a:gd name="connsiteY20" fmla="*/ 79803 h 1034104"/>
              <a:gd name="connsiteX21" fmla="*/ 555532 w 1137423"/>
              <a:gd name="connsiteY21" fmla="*/ 73152 h 1034104"/>
              <a:gd name="connsiteX22" fmla="*/ 562182 w 1137423"/>
              <a:gd name="connsiteY22" fmla="*/ 63177 h 1034104"/>
              <a:gd name="connsiteX23" fmla="*/ 565507 w 1137423"/>
              <a:gd name="connsiteY23" fmla="*/ 53202 h 1034104"/>
              <a:gd name="connsiteX24" fmla="*/ 582133 w 1137423"/>
              <a:gd name="connsiteY24" fmla="*/ 36576 h 1034104"/>
              <a:gd name="connsiteX25" fmla="*/ 602083 w 1137423"/>
              <a:gd name="connsiteY25" fmla="*/ 16626 h 1034104"/>
              <a:gd name="connsiteX26" fmla="*/ 618709 w 1137423"/>
              <a:gd name="connsiteY26" fmla="*/ 3326 h 1034104"/>
              <a:gd name="connsiteX27" fmla="*/ 628684 w 1137423"/>
              <a:gd name="connsiteY27" fmla="*/ 0 h 1034104"/>
              <a:gd name="connsiteX28" fmla="*/ 675235 w 1137423"/>
              <a:gd name="connsiteY28" fmla="*/ 6651 h 1034104"/>
              <a:gd name="connsiteX29" fmla="*/ 685211 w 1137423"/>
              <a:gd name="connsiteY29" fmla="*/ 13301 h 1034104"/>
              <a:gd name="connsiteX30" fmla="*/ 681886 w 1137423"/>
              <a:gd name="connsiteY30" fmla="*/ 23276 h 1034104"/>
              <a:gd name="connsiteX31" fmla="*/ 665260 w 1137423"/>
              <a:gd name="connsiteY31" fmla="*/ 36576 h 1034104"/>
              <a:gd name="connsiteX32" fmla="*/ 658610 w 1137423"/>
              <a:gd name="connsiteY32" fmla="*/ 43227 h 1034104"/>
              <a:gd name="connsiteX33" fmla="*/ 638659 w 1137423"/>
              <a:gd name="connsiteY33" fmla="*/ 69827 h 1034104"/>
              <a:gd name="connsiteX34" fmla="*/ 615384 w 1137423"/>
              <a:gd name="connsiteY34" fmla="*/ 99753 h 1034104"/>
              <a:gd name="connsiteX35" fmla="*/ 602083 w 1137423"/>
              <a:gd name="connsiteY35" fmla="*/ 116379 h 1034104"/>
              <a:gd name="connsiteX36" fmla="*/ 595433 w 1137423"/>
              <a:gd name="connsiteY36" fmla="*/ 126354 h 1034104"/>
              <a:gd name="connsiteX37" fmla="*/ 585458 w 1137423"/>
              <a:gd name="connsiteY37" fmla="*/ 133004 h 1034104"/>
              <a:gd name="connsiteX38" fmla="*/ 568833 w 1137423"/>
              <a:gd name="connsiteY38" fmla="*/ 149630 h 1034104"/>
              <a:gd name="connsiteX39" fmla="*/ 562182 w 1137423"/>
              <a:gd name="connsiteY39" fmla="*/ 156280 h 1034104"/>
              <a:gd name="connsiteX40" fmla="*/ 555532 w 1137423"/>
              <a:gd name="connsiteY40" fmla="*/ 166255 h 1034104"/>
              <a:gd name="connsiteX41" fmla="*/ 548882 w 1137423"/>
              <a:gd name="connsiteY41" fmla="*/ 179555 h 1034104"/>
              <a:gd name="connsiteX42" fmla="*/ 542232 w 1137423"/>
              <a:gd name="connsiteY42" fmla="*/ 186206 h 1034104"/>
              <a:gd name="connsiteX43" fmla="*/ 528931 w 1137423"/>
              <a:gd name="connsiteY43" fmla="*/ 212806 h 1034104"/>
              <a:gd name="connsiteX44" fmla="*/ 512306 w 1137423"/>
              <a:gd name="connsiteY44" fmla="*/ 236082 h 1034104"/>
              <a:gd name="connsiteX45" fmla="*/ 499006 w 1137423"/>
              <a:gd name="connsiteY45" fmla="*/ 256032 h 1034104"/>
              <a:gd name="connsiteX46" fmla="*/ 495681 w 1137423"/>
              <a:gd name="connsiteY46" fmla="*/ 266008 h 1034104"/>
              <a:gd name="connsiteX47" fmla="*/ 489030 w 1137423"/>
              <a:gd name="connsiteY47" fmla="*/ 272658 h 1034104"/>
              <a:gd name="connsiteX48" fmla="*/ 482380 w 1137423"/>
              <a:gd name="connsiteY48" fmla="*/ 292608 h 1034104"/>
              <a:gd name="connsiteX49" fmla="*/ 479055 w 1137423"/>
              <a:gd name="connsiteY49" fmla="*/ 302584 h 1034104"/>
              <a:gd name="connsiteX50" fmla="*/ 489030 w 1137423"/>
              <a:gd name="connsiteY50" fmla="*/ 325859 h 1034104"/>
              <a:gd name="connsiteX51" fmla="*/ 492355 w 1137423"/>
              <a:gd name="connsiteY51" fmla="*/ 335835 h 1034104"/>
              <a:gd name="connsiteX52" fmla="*/ 502331 w 1137423"/>
              <a:gd name="connsiteY52" fmla="*/ 339160 h 1034104"/>
              <a:gd name="connsiteX53" fmla="*/ 515631 w 1137423"/>
              <a:gd name="connsiteY53" fmla="*/ 355785 h 1034104"/>
              <a:gd name="connsiteX54" fmla="*/ 518956 w 1137423"/>
              <a:gd name="connsiteY54" fmla="*/ 365760 h 1034104"/>
              <a:gd name="connsiteX55" fmla="*/ 535582 w 1137423"/>
              <a:gd name="connsiteY55" fmla="*/ 375736 h 1034104"/>
              <a:gd name="connsiteX56" fmla="*/ 545557 w 1137423"/>
              <a:gd name="connsiteY56" fmla="*/ 382386 h 1034104"/>
              <a:gd name="connsiteX57" fmla="*/ 595433 w 1137423"/>
              <a:gd name="connsiteY57" fmla="*/ 375736 h 1034104"/>
              <a:gd name="connsiteX58" fmla="*/ 615384 w 1137423"/>
              <a:gd name="connsiteY58" fmla="*/ 369086 h 1034104"/>
              <a:gd name="connsiteX59" fmla="*/ 625359 w 1137423"/>
              <a:gd name="connsiteY59" fmla="*/ 365760 h 1034104"/>
              <a:gd name="connsiteX60" fmla="*/ 655285 w 1137423"/>
              <a:gd name="connsiteY60" fmla="*/ 359110 h 1034104"/>
              <a:gd name="connsiteX61" fmla="*/ 665260 w 1137423"/>
              <a:gd name="connsiteY61" fmla="*/ 355785 h 1034104"/>
              <a:gd name="connsiteX62" fmla="*/ 675235 w 1137423"/>
              <a:gd name="connsiteY62" fmla="*/ 349135 h 1034104"/>
              <a:gd name="connsiteX63" fmla="*/ 685211 w 1137423"/>
              <a:gd name="connsiteY63" fmla="*/ 345810 h 1034104"/>
              <a:gd name="connsiteX64" fmla="*/ 711811 w 1137423"/>
              <a:gd name="connsiteY64" fmla="*/ 339160 h 1034104"/>
              <a:gd name="connsiteX65" fmla="*/ 748387 w 1137423"/>
              <a:gd name="connsiteY65" fmla="*/ 335835 h 1034104"/>
              <a:gd name="connsiteX66" fmla="*/ 808239 w 1137423"/>
              <a:gd name="connsiteY66" fmla="*/ 329184 h 1034104"/>
              <a:gd name="connsiteX67" fmla="*/ 828190 w 1137423"/>
              <a:gd name="connsiteY67" fmla="*/ 322534 h 1034104"/>
              <a:gd name="connsiteX68" fmla="*/ 851465 w 1137423"/>
              <a:gd name="connsiteY68" fmla="*/ 315884 h 1034104"/>
              <a:gd name="connsiteX69" fmla="*/ 861441 w 1137423"/>
              <a:gd name="connsiteY69" fmla="*/ 309234 h 1034104"/>
              <a:gd name="connsiteX70" fmla="*/ 907992 w 1137423"/>
              <a:gd name="connsiteY70" fmla="*/ 295934 h 1034104"/>
              <a:gd name="connsiteX71" fmla="*/ 921292 w 1137423"/>
              <a:gd name="connsiteY71" fmla="*/ 292608 h 1034104"/>
              <a:gd name="connsiteX72" fmla="*/ 954543 w 1137423"/>
              <a:gd name="connsiteY72" fmla="*/ 282633 h 1034104"/>
              <a:gd name="connsiteX73" fmla="*/ 964518 w 1137423"/>
              <a:gd name="connsiteY73" fmla="*/ 279308 h 1034104"/>
              <a:gd name="connsiteX74" fmla="*/ 977819 w 1137423"/>
              <a:gd name="connsiteY74" fmla="*/ 275983 h 1034104"/>
              <a:gd name="connsiteX75" fmla="*/ 997769 w 1137423"/>
              <a:gd name="connsiteY75" fmla="*/ 269333 h 1034104"/>
              <a:gd name="connsiteX76" fmla="*/ 1007745 w 1137423"/>
              <a:gd name="connsiteY76" fmla="*/ 266008 h 1034104"/>
              <a:gd name="connsiteX77" fmla="*/ 1080897 w 1137423"/>
              <a:gd name="connsiteY77" fmla="*/ 259358 h 1034104"/>
              <a:gd name="connsiteX78" fmla="*/ 1090872 w 1137423"/>
              <a:gd name="connsiteY78" fmla="*/ 256032 h 1034104"/>
              <a:gd name="connsiteX79" fmla="*/ 1104172 w 1137423"/>
              <a:gd name="connsiteY79" fmla="*/ 259358 h 1034104"/>
              <a:gd name="connsiteX80" fmla="*/ 1107497 w 1137423"/>
              <a:gd name="connsiteY80" fmla="*/ 269333 h 1034104"/>
              <a:gd name="connsiteX81" fmla="*/ 1110822 w 1137423"/>
              <a:gd name="connsiteY81" fmla="*/ 289283 h 1034104"/>
              <a:gd name="connsiteX82" fmla="*/ 1127448 w 1137423"/>
              <a:gd name="connsiteY82" fmla="*/ 305909 h 1034104"/>
              <a:gd name="connsiteX83" fmla="*/ 1137423 w 1137423"/>
              <a:gd name="connsiteY83" fmla="*/ 309234 h 1034104"/>
              <a:gd name="connsiteX84" fmla="*/ 1134098 w 1137423"/>
              <a:gd name="connsiteY84" fmla="*/ 339160 h 1034104"/>
              <a:gd name="connsiteX85" fmla="*/ 1124123 w 1137423"/>
              <a:gd name="connsiteY85" fmla="*/ 349135 h 1034104"/>
              <a:gd name="connsiteX86" fmla="*/ 1107497 w 1137423"/>
              <a:gd name="connsiteY86" fmla="*/ 352460 h 1034104"/>
              <a:gd name="connsiteX87" fmla="*/ 1070921 w 1137423"/>
              <a:gd name="connsiteY87" fmla="*/ 359110 h 1034104"/>
              <a:gd name="connsiteX88" fmla="*/ 1027695 w 1137423"/>
              <a:gd name="connsiteY88" fmla="*/ 355785 h 1034104"/>
              <a:gd name="connsiteX89" fmla="*/ 991119 w 1137423"/>
              <a:gd name="connsiteY89" fmla="*/ 352460 h 1034104"/>
              <a:gd name="connsiteX90" fmla="*/ 917967 w 1137423"/>
              <a:gd name="connsiteY90" fmla="*/ 355785 h 1034104"/>
              <a:gd name="connsiteX91" fmla="*/ 898017 w 1137423"/>
              <a:gd name="connsiteY91" fmla="*/ 359110 h 1034104"/>
              <a:gd name="connsiteX92" fmla="*/ 878066 w 1137423"/>
              <a:gd name="connsiteY92" fmla="*/ 365760 h 1034104"/>
              <a:gd name="connsiteX93" fmla="*/ 868091 w 1137423"/>
              <a:gd name="connsiteY93" fmla="*/ 372411 h 1034104"/>
              <a:gd name="connsiteX94" fmla="*/ 844815 w 1137423"/>
              <a:gd name="connsiteY94" fmla="*/ 379061 h 1034104"/>
              <a:gd name="connsiteX95" fmla="*/ 824865 w 1137423"/>
              <a:gd name="connsiteY95" fmla="*/ 385711 h 1034104"/>
              <a:gd name="connsiteX96" fmla="*/ 761688 w 1137423"/>
              <a:gd name="connsiteY96" fmla="*/ 392361 h 1034104"/>
              <a:gd name="connsiteX97" fmla="*/ 741737 w 1137423"/>
              <a:gd name="connsiteY97" fmla="*/ 402336 h 1034104"/>
              <a:gd name="connsiteX98" fmla="*/ 721787 w 1137423"/>
              <a:gd name="connsiteY98" fmla="*/ 408987 h 1034104"/>
              <a:gd name="connsiteX99" fmla="*/ 711811 w 1137423"/>
              <a:gd name="connsiteY99" fmla="*/ 412312 h 1034104"/>
              <a:gd name="connsiteX100" fmla="*/ 695186 w 1137423"/>
              <a:gd name="connsiteY100" fmla="*/ 415637 h 1034104"/>
              <a:gd name="connsiteX101" fmla="*/ 658610 w 1137423"/>
              <a:gd name="connsiteY101" fmla="*/ 422287 h 1034104"/>
              <a:gd name="connsiteX102" fmla="*/ 638659 w 1137423"/>
              <a:gd name="connsiteY102" fmla="*/ 432262 h 1034104"/>
              <a:gd name="connsiteX103" fmla="*/ 628684 w 1137423"/>
              <a:gd name="connsiteY103" fmla="*/ 435587 h 1034104"/>
              <a:gd name="connsiteX104" fmla="*/ 618709 w 1137423"/>
              <a:gd name="connsiteY104" fmla="*/ 442238 h 1034104"/>
              <a:gd name="connsiteX105" fmla="*/ 608734 w 1137423"/>
              <a:gd name="connsiteY105" fmla="*/ 445563 h 1034104"/>
              <a:gd name="connsiteX106" fmla="*/ 602083 w 1137423"/>
              <a:gd name="connsiteY106" fmla="*/ 452213 h 1034104"/>
              <a:gd name="connsiteX107" fmla="*/ 522281 w 1137423"/>
              <a:gd name="connsiteY107" fmla="*/ 455538 h 1034104"/>
              <a:gd name="connsiteX108" fmla="*/ 525606 w 1137423"/>
              <a:gd name="connsiteY108" fmla="*/ 465513 h 1034104"/>
              <a:gd name="connsiteX109" fmla="*/ 532257 w 1137423"/>
              <a:gd name="connsiteY109" fmla="*/ 472163 h 1034104"/>
              <a:gd name="connsiteX110" fmla="*/ 542232 w 1137423"/>
              <a:gd name="connsiteY110" fmla="*/ 505414 h 1034104"/>
              <a:gd name="connsiteX111" fmla="*/ 555532 w 1137423"/>
              <a:gd name="connsiteY111" fmla="*/ 525365 h 1034104"/>
              <a:gd name="connsiteX112" fmla="*/ 572158 w 1137423"/>
              <a:gd name="connsiteY112" fmla="*/ 541990 h 1034104"/>
              <a:gd name="connsiteX113" fmla="*/ 578808 w 1137423"/>
              <a:gd name="connsiteY113" fmla="*/ 551966 h 1034104"/>
              <a:gd name="connsiteX114" fmla="*/ 588783 w 1137423"/>
              <a:gd name="connsiteY114" fmla="*/ 561941 h 1034104"/>
              <a:gd name="connsiteX115" fmla="*/ 598758 w 1137423"/>
              <a:gd name="connsiteY115" fmla="*/ 581891 h 1034104"/>
              <a:gd name="connsiteX116" fmla="*/ 605409 w 1137423"/>
              <a:gd name="connsiteY116" fmla="*/ 588542 h 1034104"/>
              <a:gd name="connsiteX117" fmla="*/ 622034 w 1137423"/>
              <a:gd name="connsiteY117" fmla="*/ 618467 h 1034104"/>
              <a:gd name="connsiteX118" fmla="*/ 628684 w 1137423"/>
              <a:gd name="connsiteY118" fmla="*/ 628443 h 1034104"/>
              <a:gd name="connsiteX119" fmla="*/ 632009 w 1137423"/>
              <a:gd name="connsiteY119" fmla="*/ 638418 h 1034104"/>
              <a:gd name="connsiteX120" fmla="*/ 641985 w 1137423"/>
              <a:gd name="connsiteY120" fmla="*/ 641743 h 1034104"/>
              <a:gd name="connsiteX121" fmla="*/ 648635 w 1137423"/>
              <a:gd name="connsiteY121" fmla="*/ 651718 h 1034104"/>
              <a:gd name="connsiteX122" fmla="*/ 658610 w 1137423"/>
              <a:gd name="connsiteY122" fmla="*/ 658368 h 1034104"/>
              <a:gd name="connsiteX123" fmla="*/ 681886 w 1137423"/>
              <a:gd name="connsiteY123" fmla="*/ 671669 h 1034104"/>
              <a:gd name="connsiteX124" fmla="*/ 705161 w 1137423"/>
              <a:gd name="connsiteY124" fmla="*/ 694944 h 1034104"/>
              <a:gd name="connsiteX125" fmla="*/ 708486 w 1137423"/>
              <a:gd name="connsiteY125" fmla="*/ 704920 h 1034104"/>
              <a:gd name="connsiteX126" fmla="*/ 725112 w 1137423"/>
              <a:gd name="connsiteY126" fmla="*/ 718220 h 1034104"/>
              <a:gd name="connsiteX127" fmla="*/ 751713 w 1137423"/>
              <a:gd name="connsiteY127" fmla="*/ 738171 h 1034104"/>
              <a:gd name="connsiteX128" fmla="*/ 758363 w 1137423"/>
              <a:gd name="connsiteY128" fmla="*/ 748146 h 1034104"/>
              <a:gd name="connsiteX129" fmla="*/ 768338 w 1137423"/>
              <a:gd name="connsiteY129" fmla="*/ 754796 h 1034104"/>
              <a:gd name="connsiteX130" fmla="*/ 774988 w 1137423"/>
              <a:gd name="connsiteY130" fmla="*/ 774747 h 1034104"/>
              <a:gd name="connsiteX131" fmla="*/ 771663 w 1137423"/>
              <a:gd name="connsiteY131" fmla="*/ 794697 h 1034104"/>
              <a:gd name="connsiteX132" fmla="*/ 758363 w 1137423"/>
              <a:gd name="connsiteY132" fmla="*/ 791372 h 1034104"/>
              <a:gd name="connsiteX133" fmla="*/ 728437 w 1137423"/>
              <a:gd name="connsiteY133" fmla="*/ 771422 h 1034104"/>
              <a:gd name="connsiteX134" fmla="*/ 718462 w 1137423"/>
              <a:gd name="connsiteY134" fmla="*/ 764771 h 1034104"/>
              <a:gd name="connsiteX135" fmla="*/ 711811 w 1137423"/>
              <a:gd name="connsiteY135" fmla="*/ 758121 h 1034104"/>
              <a:gd name="connsiteX136" fmla="*/ 698511 w 1137423"/>
              <a:gd name="connsiteY136" fmla="*/ 751471 h 1034104"/>
              <a:gd name="connsiteX137" fmla="*/ 678561 w 1137423"/>
              <a:gd name="connsiteY137" fmla="*/ 731520 h 1034104"/>
              <a:gd name="connsiteX138" fmla="*/ 658610 w 1137423"/>
              <a:gd name="connsiteY138" fmla="*/ 718220 h 1034104"/>
              <a:gd name="connsiteX139" fmla="*/ 645310 w 1137423"/>
              <a:gd name="connsiteY139" fmla="*/ 698270 h 1034104"/>
              <a:gd name="connsiteX140" fmla="*/ 638659 w 1137423"/>
              <a:gd name="connsiteY140" fmla="*/ 691619 h 1034104"/>
              <a:gd name="connsiteX141" fmla="*/ 625359 w 1137423"/>
              <a:gd name="connsiteY141" fmla="*/ 671669 h 1034104"/>
              <a:gd name="connsiteX142" fmla="*/ 622034 w 1137423"/>
              <a:gd name="connsiteY142" fmla="*/ 658368 h 1034104"/>
              <a:gd name="connsiteX143" fmla="*/ 602083 w 1137423"/>
              <a:gd name="connsiteY143" fmla="*/ 648393 h 1034104"/>
              <a:gd name="connsiteX144" fmla="*/ 592108 w 1137423"/>
              <a:gd name="connsiteY144" fmla="*/ 641743 h 1034104"/>
              <a:gd name="connsiteX145" fmla="*/ 588783 w 1137423"/>
              <a:gd name="connsiteY145" fmla="*/ 631768 h 1034104"/>
              <a:gd name="connsiteX146" fmla="*/ 582133 w 1137423"/>
              <a:gd name="connsiteY146" fmla="*/ 621792 h 1034104"/>
              <a:gd name="connsiteX147" fmla="*/ 572158 w 1137423"/>
              <a:gd name="connsiteY147" fmla="*/ 598517 h 1034104"/>
              <a:gd name="connsiteX148" fmla="*/ 558857 w 1137423"/>
              <a:gd name="connsiteY148" fmla="*/ 585216 h 1034104"/>
              <a:gd name="connsiteX149" fmla="*/ 545557 w 1137423"/>
              <a:gd name="connsiteY149" fmla="*/ 565266 h 1034104"/>
              <a:gd name="connsiteX150" fmla="*/ 538907 w 1137423"/>
              <a:gd name="connsiteY150" fmla="*/ 555291 h 1034104"/>
              <a:gd name="connsiteX151" fmla="*/ 525606 w 1137423"/>
              <a:gd name="connsiteY151" fmla="*/ 541990 h 1034104"/>
              <a:gd name="connsiteX152" fmla="*/ 518956 w 1137423"/>
              <a:gd name="connsiteY152" fmla="*/ 532015 h 1034104"/>
              <a:gd name="connsiteX153" fmla="*/ 515631 w 1137423"/>
              <a:gd name="connsiteY153" fmla="*/ 522040 h 1034104"/>
              <a:gd name="connsiteX154" fmla="*/ 505656 w 1137423"/>
              <a:gd name="connsiteY154" fmla="*/ 518715 h 1034104"/>
              <a:gd name="connsiteX155" fmla="*/ 492355 w 1137423"/>
              <a:gd name="connsiteY155" fmla="*/ 488789 h 1034104"/>
              <a:gd name="connsiteX156" fmla="*/ 482380 w 1137423"/>
              <a:gd name="connsiteY156" fmla="*/ 452213 h 1034104"/>
              <a:gd name="connsiteX157" fmla="*/ 472405 w 1137423"/>
              <a:gd name="connsiteY157" fmla="*/ 445563 h 1034104"/>
              <a:gd name="connsiteX158" fmla="*/ 469080 w 1137423"/>
              <a:gd name="connsiteY158" fmla="*/ 455538 h 1034104"/>
              <a:gd name="connsiteX159" fmla="*/ 462430 w 1137423"/>
              <a:gd name="connsiteY159" fmla="*/ 465513 h 1034104"/>
              <a:gd name="connsiteX160" fmla="*/ 459105 w 1137423"/>
              <a:gd name="connsiteY160" fmla="*/ 482139 h 1034104"/>
              <a:gd name="connsiteX161" fmla="*/ 455779 w 1137423"/>
              <a:gd name="connsiteY161" fmla="*/ 508739 h 1034104"/>
              <a:gd name="connsiteX162" fmla="*/ 452454 w 1137423"/>
              <a:gd name="connsiteY162" fmla="*/ 522040 h 1034104"/>
              <a:gd name="connsiteX163" fmla="*/ 432504 w 1137423"/>
              <a:gd name="connsiteY163" fmla="*/ 575241 h 1034104"/>
              <a:gd name="connsiteX164" fmla="*/ 415878 w 1137423"/>
              <a:gd name="connsiteY164" fmla="*/ 591867 h 1034104"/>
              <a:gd name="connsiteX165" fmla="*/ 405903 w 1137423"/>
              <a:gd name="connsiteY165" fmla="*/ 595192 h 1034104"/>
              <a:gd name="connsiteX166" fmla="*/ 395928 w 1137423"/>
              <a:gd name="connsiteY166" fmla="*/ 605167 h 1034104"/>
              <a:gd name="connsiteX167" fmla="*/ 385953 w 1137423"/>
              <a:gd name="connsiteY167" fmla="*/ 608492 h 1034104"/>
              <a:gd name="connsiteX168" fmla="*/ 369327 w 1137423"/>
              <a:gd name="connsiteY168" fmla="*/ 625118 h 1034104"/>
              <a:gd name="connsiteX169" fmla="*/ 359352 w 1137423"/>
              <a:gd name="connsiteY169" fmla="*/ 635093 h 1034104"/>
              <a:gd name="connsiteX170" fmla="*/ 339401 w 1137423"/>
              <a:gd name="connsiteY170" fmla="*/ 661694 h 1034104"/>
              <a:gd name="connsiteX171" fmla="*/ 336076 w 1137423"/>
              <a:gd name="connsiteY171" fmla="*/ 671669 h 1034104"/>
              <a:gd name="connsiteX172" fmla="*/ 322776 w 1137423"/>
              <a:gd name="connsiteY172" fmla="*/ 691619 h 1034104"/>
              <a:gd name="connsiteX173" fmla="*/ 319451 w 1137423"/>
              <a:gd name="connsiteY173" fmla="*/ 701595 h 1034104"/>
              <a:gd name="connsiteX174" fmla="*/ 299500 w 1137423"/>
              <a:gd name="connsiteY174" fmla="*/ 718220 h 1034104"/>
              <a:gd name="connsiteX175" fmla="*/ 292850 w 1137423"/>
              <a:gd name="connsiteY175" fmla="*/ 728195 h 1034104"/>
              <a:gd name="connsiteX176" fmla="*/ 282875 w 1137423"/>
              <a:gd name="connsiteY176" fmla="*/ 734846 h 1034104"/>
              <a:gd name="connsiteX177" fmla="*/ 269574 w 1137423"/>
              <a:gd name="connsiteY177" fmla="*/ 754796 h 1034104"/>
              <a:gd name="connsiteX178" fmla="*/ 262924 w 1137423"/>
              <a:gd name="connsiteY178" fmla="*/ 764771 h 1034104"/>
              <a:gd name="connsiteX179" fmla="*/ 256274 w 1137423"/>
              <a:gd name="connsiteY179" fmla="*/ 771422 h 1034104"/>
              <a:gd name="connsiteX180" fmla="*/ 246299 w 1137423"/>
              <a:gd name="connsiteY180" fmla="*/ 791372 h 1034104"/>
              <a:gd name="connsiteX181" fmla="*/ 229673 w 1137423"/>
              <a:gd name="connsiteY181" fmla="*/ 807998 h 1034104"/>
              <a:gd name="connsiteX182" fmla="*/ 223023 w 1137423"/>
              <a:gd name="connsiteY182" fmla="*/ 817973 h 1034104"/>
              <a:gd name="connsiteX183" fmla="*/ 196422 w 1137423"/>
              <a:gd name="connsiteY183" fmla="*/ 841248 h 1034104"/>
              <a:gd name="connsiteX184" fmla="*/ 189772 w 1137423"/>
              <a:gd name="connsiteY184" fmla="*/ 851224 h 1034104"/>
              <a:gd name="connsiteX185" fmla="*/ 186447 w 1137423"/>
              <a:gd name="connsiteY185" fmla="*/ 861199 h 1034104"/>
              <a:gd name="connsiteX186" fmla="*/ 176472 w 1137423"/>
              <a:gd name="connsiteY186" fmla="*/ 871174 h 1034104"/>
              <a:gd name="connsiteX187" fmla="*/ 166497 w 1137423"/>
              <a:gd name="connsiteY187" fmla="*/ 891125 h 1034104"/>
              <a:gd name="connsiteX188" fmla="*/ 156521 w 1137423"/>
              <a:gd name="connsiteY188" fmla="*/ 911075 h 1034104"/>
              <a:gd name="connsiteX189" fmla="*/ 149871 w 1137423"/>
              <a:gd name="connsiteY189" fmla="*/ 917726 h 1034104"/>
              <a:gd name="connsiteX190" fmla="*/ 143221 w 1137423"/>
              <a:gd name="connsiteY190" fmla="*/ 927701 h 1034104"/>
              <a:gd name="connsiteX191" fmla="*/ 133246 w 1137423"/>
              <a:gd name="connsiteY191" fmla="*/ 934351 h 1034104"/>
              <a:gd name="connsiteX192" fmla="*/ 123270 w 1137423"/>
              <a:gd name="connsiteY192" fmla="*/ 944326 h 1034104"/>
              <a:gd name="connsiteX193" fmla="*/ 113295 w 1137423"/>
              <a:gd name="connsiteY193" fmla="*/ 950976 h 1034104"/>
              <a:gd name="connsiteX194" fmla="*/ 106645 w 1137423"/>
              <a:gd name="connsiteY194" fmla="*/ 957627 h 1034104"/>
              <a:gd name="connsiteX195" fmla="*/ 86694 w 1137423"/>
              <a:gd name="connsiteY195" fmla="*/ 970927 h 1034104"/>
              <a:gd name="connsiteX196" fmla="*/ 73394 w 1137423"/>
              <a:gd name="connsiteY196" fmla="*/ 990878 h 1034104"/>
              <a:gd name="connsiteX197" fmla="*/ 50118 w 1137423"/>
              <a:gd name="connsiteY197" fmla="*/ 1010828 h 1034104"/>
              <a:gd name="connsiteX198" fmla="*/ 33493 w 1137423"/>
              <a:gd name="connsiteY198" fmla="*/ 1024128 h 1034104"/>
              <a:gd name="connsiteX199" fmla="*/ 16867 w 1137423"/>
              <a:gd name="connsiteY199" fmla="*/ 1034104 h 1034104"/>
              <a:gd name="connsiteX200" fmla="*/ 3567 w 1137423"/>
              <a:gd name="connsiteY200" fmla="*/ 1030779 h 1034104"/>
              <a:gd name="connsiteX201" fmla="*/ 13542 w 1137423"/>
              <a:gd name="connsiteY201" fmla="*/ 987552 h 1034104"/>
              <a:gd name="connsiteX202" fmla="*/ 26843 w 1137423"/>
              <a:gd name="connsiteY202" fmla="*/ 957627 h 1034104"/>
              <a:gd name="connsiteX203" fmla="*/ 33493 w 1137423"/>
              <a:gd name="connsiteY203" fmla="*/ 950976 h 1034104"/>
              <a:gd name="connsiteX204" fmla="*/ 46793 w 1137423"/>
              <a:gd name="connsiteY204" fmla="*/ 937676 h 1034104"/>
              <a:gd name="connsiteX205" fmla="*/ 63419 w 1137423"/>
              <a:gd name="connsiteY205" fmla="*/ 924376 h 1034104"/>
              <a:gd name="connsiteX206" fmla="*/ 76719 w 1137423"/>
              <a:gd name="connsiteY206" fmla="*/ 907750 h 1034104"/>
              <a:gd name="connsiteX207" fmla="*/ 80044 w 1137423"/>
              <a:gd name="connsiteY207" fmla="*/ 897775 h 1034104"/>
              <a:gd name="connsiteX208" fmla="*/ 93345 w 1137423"/>
              <a:gd name="connsiteY208" fmla="*/ 877824 h 1034104"/>
              <a:gd name="connsiteX209" fmla="*/ 99995 w 1137423"/>
              <a:gd name="connsiteY209" fmla="*/ 867849 h 1034104"/>
              <a:gd name="connsiteX210" fmla="*/ 106645 w 1137423"/>
              <a:gd name="connsiteY210" fmla="*/ 857874 h 1034104"/>
              <a:gd name="connsiteX211" fmla="*/ 116620 w 1137423"/>
              <a:gd name="connsiteY211" fmla="*/ 851224 h 1034104"/>
              <a:gd name="connsiteX212" fmla="*/ 133246 w 1137423"/>
              <a:gd name="connsiteY212" fmla="*/ 834598 h 1034104"/>
              <a:gd name="connsiteX213" fmla="*/ 153196 w 1137423"/>
              <a:gd name="connsiteY213" fmla="*/ 821298 h 1034104"/>
              <a:gd name="connsiteX214" fmla="*/ 166497 w 1137423"/>
              <a:gd name="connsiteY214" fmla="*/ 804672 h 1034104"/>
              <a:gd name="connsiteX215" fmla="*/ 176472 w 1137423"/>
              <a:gd name="connsiteY215" fmla="*/ 801347 h 1034104"/>
              <a:gd name="connsiteX216" fmla="*/ 183122 w 1137423"/>
              <a:gd name="connsiteY216" fmla="*/ 791372 h 1034104"/>
              <a:gd name="connsiteX217" fmla="*/ 209723 w 1137423"/>
              <a:gd name="connsiteY217" fmla="*/ 768096 h 1034104"/>
              <a:gd name="connsiteX218" fmla="*/ 219698 w 1137423"/>
              <a:gd name="connsiteY218" fmla="*/ 754796 h 1034104"/>
              <a:gd name="connsiteX219" fmla="*/ 226348 w 1137423"/>
              <a:gd name="connsiteY219" fmla="*/ 744821 h 1034104"/>
              <a:gd name="connsiteX220" fmla="*/ 236323 w 1137423"/>
              <a:gd name="connsiteY220" fmla="*/ 734846 h 1034104"/>
              <a:gd name="connsiteX221" fmla="*/ 249624 w 1137423"/>
              <a:gd name="connsiteY221" fmla="*/ 714895 h 1034104"/>
              <a:gd name="connsiteX222" fmla="*/ 252949 w 1137423"/>
              <a:gd name="connsiteY222" fmla="*/ 704920 h 1034104"/>
              <a:gd name="connsiteX223" fmla="*/ 266249 w 1137423"/>
              <a:gd name="connsiteY223" fmla="*/ 684969 h 1034104"/>
              <a:gd name="connsiteX224" fmla="*/ 279550 w 1137423"/>
              <a:gd name="connsiteY224" fmla="*/ 668344 h 1034104"/>
              <a:gd name="connsiteX225" fmla="*/ 292850 w 1137423"/>
              <a:gd name="connsiteY225" fmla="*/ 651718 h 1034104"/>
              <a:gd name="connsiteX226" fmla="*/ 296175 w 1137423"/>
              <a:gd name="connsiteY226" fmla="*/ 641743 h 1034104"/>
              <a:gd name="connsiteX227" fmla="*/ 306150 w 1137423"/>
              <a:gd name="connsiteY227" fmla="*/ 635093 h 1034104"/>
              <a:gd name="connsiteX228" fmla="*/ 319451 w 1137423"/>
              <a:gd name="connsiteY228" fmla="*/ 621792 h 1034104"/>
              <a:gd name="connsiteX229" fmla="*/ 326101 w 1137423"/>
              <a:gd name="connsiteY229" fmla="*/ 611817 h 1034104"/>
              <a:gd name="connsiteX230" fmla="*/ 346051 w 1137423"/>
              <a:gd name="connsiteY230" fmla="*/ 598517 h 1034104"/>
              <a:gd name="connsiteX231" fmla="*/ 356027 w 1137423"/>
              <a:gd name="connsiteY231" fmla="*/ 591867 h 1034104"/>
              <a:gd name="connsiteX232" fmla="*/ 372652 w 1137423"/>
              <a:gd name="connsiteY232" fmla="*/ 578566 h 1034104"/>
              <a:gd name="connsiteX233" fmla="*/ 382627 w 1137423"/>
              <a:gd name="connsiteY233" fmla="*/ 568591 h 1034104"/>
              <a:gd name="connsiteX234" fmla="*/ 395928 w 1137423"/>
              <a:gd name="connsiteY234" fmla="*/ 565266 h 1034104"/>
              <a:gd name="connsiteX235" fmla="*/ 409228 w 1137423"/>
              <a:gd name="connsiteY235" fmla="*/ 548640 h 1034104"/>
              <a:gd name="connsiteX236" fmla="*/ 419203 w 1137423"/>
              <a:gd name="connsiteY236" fmla="*/ 541990 h 1034104"/>
              <a:gd name="connsiteX237" fmla="*/ 425854 w 1137423"/>
              <a:gd name="connsiteY237" fmla="*/ 522040 h 1034104"/>
              <a:gd name="connsiteX238" fmla="*/ 432504 w 1137423"/>
              <a:gd name="connsiteY238" fmla="*/ 512064 h 1034104"/>
              <a:gd name="connsiteX239" fmla="*/ 439154 w 1137423"/>
              <a:gd name="connsiteY239" fmla="*/ 492114 h 1034104"/>
              <a:gd name="connsiteX240" fmla="*/ 442479 w 1137423"/>
              <a:gd name="connsiteY240" fmla="*/ 482139 h 1034104"/>
              <a:gd name="connsiteX241" fmla="*/ 445804 w 1137423"/>
              <a:gd name="connsiteY241" fmla="*/ 472163 h 1034104"/>
              <a:gd name="connsiteX242" fmla="*/ 442479 w 1137423"/>
              <a:gd name="connsiteY242" fmla="*/ 379061 h 1034104"/>
              <a:gd name="connsiteX243" fmla="*/ 439154 w 1137423"/>
              <a:gd name="connsiteY243" fmla="*/ 369086 h 1034104"/>
              <a:gd name="connsiteX244" fmla="*/ 432504 w 1137423"/>
              <a:gd name="connsiteY244" fmla="*/ 362435 h 1034104"/>
              <a:gd name="connsiteX245" fmla="*/ 419203 w 1137423"/>
              <a:gd name="connsiteY245" fmla="*/ 332510 h 1034104"/>
              <a:gd name="connsiteX246" fmla="*/ 412553 w 1137423"/>
              <a:gd name="connsiteY246" fmla="*/ 309234 h 1034104"/>
              <a:gd name="connsiteX247" fmla="*/ 409228 w 1137423"/>
              <a:gd name="connsiteY247" fmla="*/ 299259 h 1034104"/>
              <a:gd name="connsiteX248" fmla="*/ 395928 w 1137423"/>
              <a:gd name="connsiteY248" fmla="*/ 279308 h 1034104"/>
              <a:gd name="connsiteX249" fmla="*/ 375977 w 1137423"/>
              <a:gd name="connsiteY249" fmla="*/ 256032 h 1034104"/>
              <a:gd name="connsiteX250" fmla="*/ 366002 w 1137423"/>
              <a:gd name="connsiteY250" fmla="*/ 249382 h 1034104"/>
              <a:gd name="connsiteX251" fmla="*/ 356027 w 1137423"/>
              <a:gd name="connsiteY251" fmla="*/ 239407 h 1034104"/>
              <a:gd name="connsiteX252" fmla="*/ 336076 w 1137423"/>
              <a:gd name="connsiteY252" fmla="*/ 232757 h 1034104"/>
              <a:gd name="connsiteX253" fmla="*/ 292850 w 1137423"/>
              <a:gd name="connsiteY253" fmla="*/ 226107 h 1034104"/>
              <a:gd name="connsiteX254" fmla="*/ 289525 w 1137423"/>
              <a:gd name="connsiteY254" fmla="*/ 216131 h 1034104"/>
              <a:gd name="connsiteX255" fmla="*/ 292850 w 1137423"/>
              <a:gd name="connsiteY255" fmla="*/ 179555 h 1034104"/>
              <a:gd name="connsiteX256" fmla="*/ 309475 w 1137423"/>
              <a:gd name="connsiteY256" fmla="*/ 166255 h 1034104"/>
              <a:gd name="connsiteX257" fmla="*/ 319451 w 1137423"/>
              <a:gd name="connsiteY257" fmla="*/ 159605 h 1034104"/>
              <a:gd name="connsiteX258" fmla="*/ 329426 w 1137423"/>
              <a:gd name="connsiteY258" fmla="*/ 156280 h 1034104"/>
              <a:gd name="connsiteX259" fmla="*/ 329426 w 1137423"/>
              <a:gd name="connsiteY259" fmla="*/ 156280 h 1034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Lst>
            <a:rect l="l" t="t" r="r" b="b"/>
            <a:pathLst>
              <a:path w="1137423" h="1034104">
                <a:moveTo>
                  <a:pt x="329426" y="156280"/>
                </a:moveTo>
                <a:cubicBezTo>
                  <a:pt x="332197" y="156834"/>
                  <a:pt x="340856" y="157379"/>
                  <a:pt x="346051" y="159605"/>
                </a:cubicBezTo>
                <a:cubicBezTo>
                  <a:pt x="348933" y="160840"/>
                  <a:pt x="350254" y="164297"/>
                  <a:pt x="352702" y="166255"/>
                </a:cubicBezTo>
                <a:cubicBezTo>
                  <a:pt x="355823" y="168751"/>
                  <a:pt x="359025" y="171282"/>
                  <a:pt x="362677" y="172905"/>
                </a:cubicBezTo>
                <a:cubicBezTo>
                  <a:pt x="369083" y="175752"/>
                  <a:pt x="375753" y="178180"/>
                  <a:pt x="382627" y="179555"/>
                </a:cubicBezTo>
                <a:cubicBezTo>
                  <a:pt x="388958" y="180821"/>
                  <a:pt x="402407" y="182795"/>
                  <a:pt x="409228" y="186206"/>
                </a:cubicBezTo>
                <a:cubicBezTo>
                  <a:pt x="412802" y="187993"/>
                  <a:pt x="415878" y="190639"/>
                  <a:pt x="419203" y="192856"/>
                </a:cubicBezTo>
                <a:cubicBezTo>
                  <a:pt x="421420" y="196181"/>
                  <a:pt x="423028" y="200005"/>
                  <a:pt x="425854" y="202831"/>
                </a:cubicBezTo>
                <a:cubicBezTo>
                  <a:pt x="428680" y="205657"/>
                  <a:pt x="433333" y="206361"/>
                  <a:pt x="435829" y="209481"/>
                </a:cubicBezTo>
                <a:cubicBezTo>
                  <a:pt x="438018" y="212218"/>
                  <a:pt x="437452" y="216392"/>
                  <a:pt x="439154" y="219456"/>
                </a:cubicBezTo>
                <a:cubicBezTo>
                  <a:pt x="458209" y="253756"/>
                  <a:pt x="448255" y="226811"/>
                  <a:pt x="455779" y="249382"/>
                </a:cubicBezTo>
                <a:cubicBezTo>
                  <a:pt x="471475" y="225841"/>
                  <a:pt x="451753" y="255022"/>
                  <a:pt x="472405" y="226107"/>
                </a:cubicBezTo>
                <a:cubicBezTo>
                  <a:pt x="496714" y="192072"/>
                  <a:pt x="456432" y="246295"/>
                  <a:pt x="489030" y="202831"/>
                </a:cubicBezTo>
                <a:cubicBezTo>
                  <a:pt x="490138" y="199506"/>
                  <a:pt x="490552" y="195861"/>
                  <a:pt x="492355" y="192856"/>
                </a:cubicBezTo>
                <a:cubicBezTo>
                  <a:pt x="493968" y="190168"/>
                  <a:pt x="497048" y="188654"/>
                  <a:pt x="499006" y="186206"/>
                </a:cubicBezTo>
                <a:cubicBezTo>
                  <a:pt x="506371" y="176999"/>
                  <a:pt x="505470" y="176789"/>
                  <a:pt x="508981" y="166255"/>
                </a:cubicBezTo>
                <a:cubicBezTo>
                  <a:pt x="510258" y="158592"/>
                  <a:pt x="511538" y="144515"/>
                  <a:pt x="515631" y="136329"/>
                </a:cubicBezTo>
                <a:cubicBezTo>
                  <a:pt x="517418" y="132755"/>
                  <a:pt x="520494" y="129928"/>
                  <a:pt x="522281" y="126354"/>
                </a:cubicBezTo>
                <a:cubicBezTo>
                  <a:pt x="536046" y="98824"/>
                  <a:pt x="513198" y="134990"/>
                  <a:pt x="532257" y="106403"/>
                </a:cubicBezTo>
                <a:cubicBezTo>
                  <a:pt x="540614" y="81331"/>
                  <a:pt x="528369" y="111263"/>
                  <a:pt x="545557" y="89778"/>
                </a:cubicBezTo>
                <a:cubicBezTo>
                  <a:pt x="547746" y="87041"/>
                  <a:pt x="547079" y="82808"/>
                  <a:pt x="548882" y="79803"/>
                </a:cubicBezTo>
                <a:cubicBezTo>
                  <a:pt x="550495" y="77115"/>
                  <a:pt x="553574" y="75600"/>
                  <a:pt x="555532" y="73152"/>
                </a:cubicBezTo>
                <a:cubicBezTo>
                  <a:pt x="558028" y="70031"/>
                  <a:pt x="560395" y="66751"/>
                  <a:pt x="562182" y="63177"/>
                </a:cubicBezTo>
                <a:cubicBezTo>
                  <a:pt x="563749" y="60042"/>
                  <a:pt x="563404" y="56006"/>
                  <a:pt x="565507" y="53202"/>
                </a:cubicBezTo>
                <a:cubicBezTo>
                  <a:pt x="570210" y="46932"/>
                  <a:pt x="576591" y="42118"/>
                  <a:pt x="582133" y="36576"/>
                </a:cubicBezTo>
                <a:lnTo>
                  <a:pt x="602083" y="16626"/>
                </a:lnTo>
                <a:cubicBezTo>
                  <a:pt x="608268" y="10442"/>
                  <a:pt x="610322" y="7520"/>
                  <a:pt x="618709" y="3326"/>
                </a:cubicBezTo>
                <a:cubicBezTo>
                  <a:pt x="621844" y="1758"/>
                  <a:pt x="625359" y="1109"/>
                  <a:pt x="628684" y="0"/>
                </a:cubicBezTo>
                <a:cubicBezTo>
                  <a:pt x="638029" y="850"/>
                  <a:pt x="662441" y="254"/>
                  <a:pt x="675235" y="6651"/>
                </a:cubicBezTo>
                <a:cubicBezTo>
                  <a:pt x="678810" y="8438"/>
                  <a:pt x="681886" y="11084"/>
                  <a:pt x="685211" y="13301"/>
                </a:cubicBezTo>
                <a:cubicBezTo>
                  <a:pt x="684103" y="16626"/>
                  <a:pt x="683689" y="20271"/>
                  <a:pt x="681886" y="23276"/>
                </a:cubicBezTo>
                <a:cubicBezTo>
                  <a:pt x="678181" y="29451"/>
                  <a:pt x="670486" y="32395"/>
                  <a:pt x="665260" y="36576"/>
                </a:cubicBezTo>
                <a:cubicBezTo>
                  <a:pt x="662812" y="38535"/>
                  <a:pt x="660491" y="40719"/>
                  <a:pt x="658610" y="43227"/>
                </a:cubicBezTo>
                <a:cubicBezTo>
                  <a:pt x="636058" y="73297"/>
                  <a:pt x="653909" y="54579"/>
                  <a:pt x="638659" y="69827"/>
                </a:cubicBezTo>
                <a:cubicBezTo>
                  <a:pt x="629574" y="97084"/>
                  <a:pt x="645287" y="54898"/>
                  <a:pt x="615384" y="99753"/>
                </a:cubicBezTo>
                <a:cubicBezTo>
                  <a:pt x="594918" y="130452"/>
                  <a:pt x="621035" y="92689"/>
                  <a:pt x="602083" y="116379"/>
                </a:cubicBezTo>
                <a:cubicBezTo>
                  <a:pt x="599587" y="119499"/>
                  <a:pt x="598259" y="123528"/>
                  <a:pt x="595433" y="126354"/>
                </a:cubicBezTo>
                <a:cubicBezTo>
                  <a:pt x="592607" y="129180"/>
                  <a:pt x="588465" y="130372"/>
                  <a:pt x="585458" y="133004"/>
                </a:cubicBezTo>
                <a:cubicBezTo>
                  <a:pt x="579560" y="138165"/>
                  <a:pt x="574375" y="144088"/>
                  <a:pt x="568833" y="149630"/>
                </a:cubicBezTo>
                <a:cubicBezTo>
                  <a:pt x="566616" y="151847"/>
                  <a:pt x="563921" y="153671"/>
                  <a:pt x="562182" y="156280"/>
                </a:cubicBezTo>
                <a:cubicBezTo>
                  <a:pt x="559965" y="159605"/>
                  <a:pt x="557515" y="162785"/>
                  <a:pt x="555532" y="166255"/>
                </a:cubicBezTo>
                <a:cubicBezTo>
                  <a:pt x="553073" y="170559"/>
                  <a:pt x="551631" y="175431"/>
                  <a:pt x="548882" y="179555"/>
                </a:cubicBezTo>
                <a:cubicBezTo>
                  <a:pt x="547143" y="182164"/>
                  <a:pt x="544449" y="183989"/>
                  <a:pt x="542232" y="186206"/>
                </a:cubicBezTo>
                <a:cubicBezTo>
                  <a:pt x="534591" y="209130"/>
                  <a:pt x="540539" y="201200"/>
                  <a:pt x="528931" y="212806"/>
                </a:cubicBezTo>
                <a:cubicBezTo>
                  <a:pt x="514495" y="241679"/>
                  <a:pt x="531177" y="211819"/>
                  <a:pt x="512306" y="236082"/>
                </a:cubicBezTo>
                <a:cubicBezTo>
                  <a:pt x="507399" y="242391"/>
                  <a:pt x="499006" y="256032"/>
                  <a:pt x="499006" y="256032"/>
                </a:cubicBezTo>
                <a:cubicBezTo>
                  <a:pt x="497898" y="259357"/>
                  <a:pt x="497484" y="263002"/>
                  <a:pt x="495681" y="266008"/>
                </a:cubicBezTo>
                <a:cubicBezTo>
                  <a:pt x="494068" y="268696"/>
                  <a:pt x="490432" y="269854"/>
                  <a:pt x="489030" y="272658"/>
                </a:cubicBezTo>
                <a:cubicBezTo>
                  <a:pt x="485895" y="278928"/>
                  <a:pt x="484597" y="285958"/>
                  <a:pt x="482380" y="292608"/>
                </a:cubicBezTo>
                <a:lnTo>
                  <a:pt x="479055" y="302584"/>
                </a:lnTo>
                <a:cubicBezTo>
                  <a:pt x="485976" y="330267"/>
                  <a:pt x="477548" y="302895"/>
                  <a:pt x="489030" y="325859"/>
                </a:cubicBezTo>
                <a:cubicBezTo>
                  <a:pt x="490597" y="328994"/>
                  <a:pt x="489876" y="333356"/>
                  <a:pt x="492355" y="335835"/>
                </a:cubicBezTo>
                <a:cubicBezTo>
                  <a:pt x="494834" y="338314"/>
                  <a:pt x="499006" y="338052"/>
                  <a:pt x="502331" y="339160"/>
                </a:cubicBezTo>
                <a:cubicBezTo>
                  <a:pt x="510688" y="364232"/>
                  <a:pt x="498443" y="334300"/>
                  <a:pt x="515631" y="355785"/>
                </a:cubicBezTo>
                <a:cubicBezTo>
                  <a:pt x="517820" y="358522"/>
                  <a:pt x="517153" y="362755"/>
                  <a:pt x="518956" y="365760"/>
                </a:cubicBezTo>
                <a:cubicBezTo>
                  <a:pt x="523521" y="373369"/>
                  <a:pt x="527734" y="373120"/>
                  <a:pt x="535582" y="375736"/>
                </a:cubicBezTo>
                <a:cubicBezTo>
                  <a:pt x="538907" y="377953"/>
                  <a:pt x="541573" y="382080"/>
                  <a:pt x="545557" y="382386"/>
                </a:cubicBezTo>
                <a:cubicBezTo>
                  <a:pt x="553468" y="382995"/>
                  <a:pt x="583595" y="378965"/>
                  <a:pt x="595433" y="375736"/>
                </a:cubicBezTo>
                <a:cubicBezTo>
                  <a:pt x="602196" y="373892"/>
                  <a:pt x="608734" y="371303"/>
                  <a:pt x="615384" y="369086"/>
                </a:cubicBezTo>
                <a:cubicBezTo>
                  <a:pt x="618709" y="367978"/>
                  <a:pt x="621922" y="366447"/>
                  <a:pt x="625359" y="365760"/>
                </a:cubicBezTo>
                <a:cubicBezTo>
                  <a:pt x="636788" y="363474"/>
                  <a:pt x="644327" y="362241"/>
                  <a:pt x="655285" y="359110"/>
                </a:cubicBezTo>
                <a:cubicBezTo>
                  <a:pt x="658655" y="358147"/>
                  <a:pt x="662125" y="357352"/>
                  <a:pt x="665260" y="355785"/>
                </a:cubicBezTo>
                <a:cubicBezTo>
                  <a:pt x="668834" y="353998"/>
                  <a:pt x="671661" y="350922"/>
                  <a:pt x="675235" y="349135"/>
                </a:cubicBezTo>
                <a:cubicBezTo>
                  <a:pt x="678370" y="347568"/>
                  <a:pt x="681829" y="346732"/>
                  <a:pt x="685211" y="345810"/>
                </a:cubicBezTo>
                <a:cubicBezTo>
                  <a:pt x="694029" y="343405"/>
                  <a:pt x="702709" y="339987"/>
                  <a:pt x="711811" y="339160"/>
                </a:cubicBezTo>
                <a:lnTo>
                  <a:pt x="748387" y="335835"/>
                </a:lnTo>
                <a:cubicBezTo>
                  <a:pt x="778662" y="325744"/>
                  <a:pt x="733514" y="339860"/>
                  <a:pt x="808239" y="329184"/>
                </a:cubicBezTo>
                <a:cubicBezTo>
                  <a:pt x="815179" y="328193"/>
                  <a:pt x="821540" y="324751"/>
                  <a:pt x="828190" y="322534"/>
                </a:cubicBezTo>
                <a:cubicBezTo>
                  <a:pt x="842502" y="317763"/>
                  <a:pt x="834762" y="320060"/>
                  <a:pt x="851465" y="315884"/>
                </a:cubicBezTo>
                <a:cubicBezTo>
                  <a:pt x="854790" y="313667"/>
                  <a:pt x="857789" y="310857"/>
                  <a:pt x="861441" y="309234"/>
                </a:cubicBezTo>
                <a:cubicBezTo>
                  <a:pt x="873710" y="303781"/>
                  <a:pt x="895911" y="298954"/>
                  <a:pt x="907992" y="295934"/>
                </a:cubicBezTo>
                <a:cubicBezTo>
                  <a:pt x="912425" y="294826"/>
                  <a:pt x="916957" y="294053"/>
                  <a:pt x="921292" y="292608"/>
                </a:cubicBezTo>
                <a:cubicBezTo>
                  <a:pt x="968712" y="276802"/>
                  <a:pt x="919361" y="292685"/>
                  <a:pt x="954543" y="282633"/>
                </a:cubicBezTo>
                <a:cubicBezTo>
                  <a:pt x="957913" y="281670"/>
                  <a:pt x="961148" y="280271"/>
                  <a:pt x="964518" y="279308"/>
                </a:cubicBezTo>
                <a:cubicBezTo>
                  <a:pt x="968912" y="278053"/>
                  <a:pt x="973442" y="277296"/>
                  <a:pt x="977819" y="275983"/>
                </a:cubicBezTo>
                <a:cubicBezTo>
                  <a:pt x="984533" y="273969"/>
                  <a:pt x="991119" y="271550"/>
                  <a:pt x="997769" y="269333"/>
                </a:cubicBezTo>
                <a:cubicBezTo>
                  <a:pt x="1001094" y="268225"/>
                  <a:pt x="1004275" y="266504"/>
                  <a:pt x="1007745" y="266008"/>
                </a:cubicBezTo>
                <a:cubicBezTo>
                  <a:pt x="1047515" y="260327"/>
                  <a:pt x="1023200" y="263204"/>
                  <a:pt x="1080897" y="259358"/>
                </a:cubicBezTo>
                <a:cubicBezTo>
                  <a:pt x="1084222" y="258249"/>
                  <a:pt x="1087367" y="256032"/>
                  <a:pt x="1090872" y="256032"/>
                </a:cubicBezTo>
                <a:cubicBezTo>
                  <a:pt x="1095442" y="256032"/>
                  <a:pt x="1100604" y="256503"/>
                  <a:pt x="1104172" y="259358"/>
                </a:cubicBezTo>
                <a:cubicBezTo>
                  <a:pt x="1106909" y="261548"/>
                  <a:pt x="1106737" y="265912"/>
                  <a:pt x="1107497" y="269333"/>
                </a:cubicBezTo>
                <a:cubicBezTo>
                  <a:pt x="1108959" y="275914"/>
                  <a:pt x="1108690" y="282887"/>
                  <a:pt x="1110822" y="289283"/>
                </a:cubicBezTo>
                <a:cubicBezTo>
                  <a:pt x="1113482" y="297263"/>
                  <a:pt x="1120354" y="302362"/>
                  <a:pt x="1127448" y="305909"/>
                </a:cubicBezTo>
                <a:cubicBezTo>
                  <a:pt x="1130583" y="307476"/>
                  <a:pt x="1134098" y="308126"/>
                  <a:pt x="1137423" y="309234"/>
                </a:cubicBezTo>
                <a:cubicBezTo>
                  <a:pt x="1136315" y="319209"/>
                  <a:pt x="1137272" y="329638"/>
                  <a:pt x="1134098" y="339160"/>
                </a:cubicBezTo>
                <a:cubicBezTo>
                  <a:pt x="1132611" y="343621"/>
                  <a:pt x="1128329" y="347032"/>
                  <a:pt x="1124123" y="349135"/>
                </a:cubicBezTo>
                <a:cubicBezTo>
                  <a:pt x="1119068" y="351662"/>
                  <a:pt x="1112980" y="351089"/>
                  <a:pt x="1107497" y="352460"/>
                </a:cubicBezTo>
                <a:cubicBezTo>
                  <a:pt x="1076741" y="360149"/>
                  <a:pt x="1132369" y="351429"/>
                  <a:pt x="1070921" y="359110"/>
                </a:cubicBezTo>
                <a:lnTo>
                  <a:pt x="1027695" y="355785"/>
                </a:lnTo>
                <a:cubicBezTo>
                  <a:pt x="1015495" y="354768"/>
                  <a:pt x="1003361" y="352460"/>
                  <a:pt x="991119" y="352460"/>
                </a:cubicBezTo>
                <a:cubicBezTo>
                  <a:pt x="966710" y="352460"/>
                  <a:pt x="942351" y="354677"/>
                  <a:pt x="917967" y="355785"/>
                </a:cubicBezTo>
                <a:cubicBezTo>
                  <a:pt x="911317" y="356893"/>
                  <a:pt x="904557" y="357475"/>
                  <a:pt x="898017" y="359110"/>
                </a:cubicBezTo>
                <a:cubicBezTo>
                  <a:pt x="891216" y="360810"/>
                  <a:pt x="878066" y="365760"/>
                  <a:pt x="878066" y="365760"/>
                </a:cubicBezTo>
                <a:cubicBezTo>
                  <a:pt x="874741" y="367977"/>
                  <a:pt x="871665" y="370624"/>
                  <a:pt x="868091" y="372411"/>
                </a:cubicBezTo>
                <a:cubicBezTo>
                  <a:pt x="862506" y="375203"/>
                  <a:pt x="850138" y="377464"/>
                  <a:pt x="844815" y="379061"/>
                </a:cubicBezTo>
                <a:cubicBezTo>
                  <a:pt x="838101" y="381075"/>
                  <a:pt x="831515" y="383494"/>
                  <a:pt x="824865" y="385711"/>
                </a:cubicBezTo>
                <a:cubicBezTo>
                  <a:pt x="798035" y="394654"/>
                  <a:pt x="818376" y="388818"/>
                  <a:pt x="761688" y="392361"/>
                </a:cubicBezTo>
                <a:cubicBezTo>
                  <a:pt x="725321" y="404483"/>
                  <a:pt x="780400" y="385152"/>
                  <a:pt x="741737" y="402336"/>
                </a:cubicBezTo>
                <a:cubicBezTo>
                  <a:pt x="735331" y="405183"/>
                  <a:pt x="728437" y="406770"/>
                  <a:pt x="721787" y="408987"/>
                </a:cubicBezTo>
                <a:cubicBezTo>
                  <a:pt x="718462" y="410096"/>
                  <a:pt x="715248" y="411625"/>
                  <a:pt x="711811" y="412312"/>
                </a:cubicBezTo>
                <a:lnTo>
                  <a:pt x="695186" y="415637"/>
                </a:lnTo>
                <a:cubicBezTo>
                  <a:pt x="684314" y="417614"/>
                  <a:pt x="669563" y="419549"/>
                  <a:pt x="658610" y="422287"/>
                </a:cubicBezTo>
                <a:cubicBezTo>
                  <a:pt x="641896" y="426465"/>
                  <a:pt x="654912" y="424136"/>
                  <a:pt x="638659" y="432262"/>
                </a:cubicBezTo>
                <a:cubicBezTo>
                  <a:pt x="635524" y="433829"/>
                  <a:pt x="632009" y="434479"/>
                  <a:pt x="628684" y="435587"/>
                </a:cubicBezTo>
                <a:cubicBezTo>
                  <a:pt x="625359" y="437804"/>
                  <a:pt x="622283" y="440451"/>
                  <a:pt x="618709" y="442238"/>
                </a:cubicBezTo>
                <a:cubicBezTo>
                  <a:pt x="615574" y="443806"/>
                  <a:pt x="611739" y="443760"/>
                  <a:pt x="608734" y="445563"/>
                </a:cubicBezTo>
                <a:cubicBezTo>
                  <a:pt x="606046" y="447176"/>
                  <a:pt x="605197" y="451854"/>
                  <a:pt x="602083" y="452213"/>
                </a:cubicBezTo>
                <a:cubicBezTo>
                  <a:pt x="575635" y="455265"/>
                  <a:pt x="548882" y="454430"/>
                  <a:pt x="522281" y="455538"/>
                </a:cubicBezTo>
                <a:cubicBezTo>
                  <a:pt x="523389" y="458863"/>
                  <a:pt x="523803" y="462508"/>
                  <a:pt x="525606" y="465513"/>
                </a:cubicBezTo>
                <a:cubicBezTo>
                  <a:pt x="527219" y="468201"/>
                  <a:pt x="530855" y="469359"/>
                  <a:pt x="532257" y="472163"/>
                </a:cubicBezTo>
                <a:cubicBezTo>
                  <a:pt x="541555" y="490758"/>
                  <a:pt x="527583" y="483439"/>
                  <a:pt x="542232" y="505414"/>
                </a:cubicBezTo>
                <a:cubicBezTo>
                  <a:pt x="546665" y="512064"/>
                  <a:pt x="549880" y="519714"/>
                  <a:pt x="555532" y="525365"/>
                </a:cubicBezTo>
                <a:cubicBezTo>
                  <a:pt x="561074" y="530907"/>
                  <a:pt x="567811" y="535469"/>
                  <a:pt x="572158" y="541990"/>
                </a:cubicBezTo>
                <a:cubicBezTo>
                  <a:pt x="574375" y="545315"/>
                  <a:pt x="576250" y="548896"/>
                  <a:pt x="578808" y="551966"/>
                </a:cubicBezTo>
                <a:cubicBezTo>
                  <a:pt x="581818" y="555578"/>
                  <a:pt x="585773" y="558329"/>
                  <a:pt x="588783" y="561941"/>
                </a:cubicBezTo>
                <a:cubicBezTo>
                  <a:pt x="606803" y="583565"/>
                  <a:pt x="585902" y="560466"/>
                  <a:pt x="598758" y="581891"/>
                </a:cubicBezTo>
                <a:cubicBezTo>
                  <a:pt x="600371" y="584579"/>
                  <a:pt x="603192" y="586325"/>
                  <a:pt x="605409" y="588542"/>
                </a:cubicBezTo>
                <a:cubicBezTo>
                  <a:pt x="611262" y="606100"/>
                  <a:pt x="606789" y="595599"/>
                  <a:pt x="622034" y="618467"/>
                </a:cubicBezTo>
                <a:cubicBezTo>
                  <a:pt x="624251" y="621792"/>
                  <a:pt x="627420" y="624652"/>
                  <a:pt x="628684" y="628443"/>
                </a:cubicBezTo>
                <a:cubicBezTo>
                  <a:pt x="629792" y="631768"/>
                  <a:pt x="629531" y="635940"/>
                  <a:pt x="632009" y="638418"/>
                </a:cubicBezTo>
                <a:cubicBezTo>
                  <a:pt x="634488" y="640896"/>
                  <a:pt x="638660" y="640635"/>
                  <a:pt x="641985" y="641743"/>
                </a:cubicBezTo>
                <a:cubicBezTo>
                  <a:pt x="644202" y="645068"/>
                  <a:pt x="645809" y="648892"/>
                  <a:pt x="648635" y="651718"/>
                </a:cubicBezTo>
                <a:cubicBezTo>
                  <a:pt x="651461" y="654544"/>
                  <a:pt x="655358" y="656045"/>
                  <a:pt x="658610" y="658368"/>
                </a:cubicBezTo>
                <a:cubicBezTo>
                  <a:pt x="676225" y="670951"/>
                  <a:pt x="665697" y="666273"/>
                  <a:pt x="681886" y="671669"/>
                </a:cubicBezTo>
                <a:cubicBezTo>
                  <a:pt x="697130" y="694535"/>
                  <a:pt x="687604" y="689092"/>
                  <a:pt x="705161" y="694944"/>
                </a:cubicBezTo>
                <a:cubicBezTo>
                  <a:pt x="706269" y="698269"/>
                  <a:pt x="706683" y="701914"/>
                  <a:pt x="708486" y="704920"/>
                </a:cubicBezTo>
                <a:cubicBezTo>
                  <a:pt x="712579" y="711741"/>
                  <a:pt x="719391" y="713214"/>
                  <a:pt x="725112" y="718220"/>
                </a:cubicBezTo>
                <a:cubicBezTo>
                  <a:pt x="748624" y="738794"/>
                  <a:pt x="732330" y="731711"/>
                  <a:pt x="751713" y="738171"/>
                </a:cubicBezTo>
                <a:cubicBezTo>
                  <a:pt x="753930" y="741496"/>
                  <a:pt x="755537" y="745320"/>
                  <a:pt x="758363" y="748146"/>
                </a:cubicBezTo>
                <a:cubicBezTo>
                  <a:pt x="761189" y="750972"/>
                  <a:pt x="766220" y="751407"/>
                  <a:pt x="768338" y="754796"/>
                </a:cubicBezTo>
                <a:cubicBezTo>
                  <a:pt x="772053" y="760741"/>
                  <a:pt x="774988" y="774747"/>
                  <a:pt x="774988" y="774747"/>
                </a:cubicBezTo>
                <a:cubicBezTo>
                  <a:pt x="773880" y="781397"/>
                  <a:pt x="776430" y="789930"/>
                  <a:pt x="771663" y="794697"/>
                </a:cubicBezTo>
                <a:cubicBezTo>
                  <a:pt x="768432" y="797928"/>
                  <a:pt x="762450" y="793416"/>
                  <a:pt x="758363" y="791372"/>
                </a:cubicBezTo>
                <a:cubicBezTo>
                  <a:pt x="758361" y="791371"/>
                  <a:pt x="733425" y="774748"/>
                  <a:pt x="728437" y="771422"/>
                </a:cubicBezTo>
                <a:cubicBezTo>
                  <a:pt x="725112" y="769205"/>
                  <a:pt x="721288" y="767597"/>
                  <a:pt x="718462" y="764771"/>
                </a:cubicBezTo>
                <a:cubicBezTo>
                  <a:pt x="716245" y="762554"/>
                  <a:pt x="714420" y="759860"/>
                  <a:pt x="711811" y="758121"/>
                </a:cubicBezTo>
                <a:cubicBezTo>
                  <a:pt x="707687" y="755372"/>
                  <a:pt x="702381" y="754567"/>
                  <a:pt x="698511" y="751471"/>
                </a:cubicBezTo>
                <a:cubicBezTo>
                  <a:pt x="691167" y="745596"/>
                  <a:pt x="686386" y="736737"/>
                  <a:pt x="678561" y="731520"/>
                </a:cubicBezTo>
                <a:lnTo>
                  <a:pt x="658610" y="718220"/>
                </a:lnTo>
                <a:cubicBezTo>
                  <a:pt x="654177" y="711570"/>
                  <a:pt x="650961" y="703921"/>
                  <a:pt x="645310" y="698270"/>
                </a:cubicBezTo>
                <a:cubicBezTo>
                  <a:pt x="643093" y="696053"/>
                  <a:pt x="640540" y="694127"/>
                  <a:pt x="638659" y="691619"/>
                </a:cubicBezTo>
                <a:cubicBezTo>
                  <a:pt x="633864" y="685225"/>
                  <a:pt x="625359" y="671669"/>
                  <a:pt x="625359" y="671669"/>
                </a:cubicBezTo>
                <a:cubicBezTo>
                  <a:pt x="624251" y="667235"/>
                  <a:pt x="624569" y="662171"/>
                  <a:pt x="622034" y="658368"/>
                </a:cubicBezTo>
                <a:cubicBezTo>
                  <a:pt x="618351" y="652843"/>
                  <a:pt x="607773" y="650290"/>
                  <a:pt x="602083" y="648393"/>
                </a:cubicBezTo>
                <a:cubicBezTo>
                  <a:pt x="598758" y="646176"/>
                  <a:pt x="594604" y="644863"/>
                  <a:pt x="592108" y="641743"/>
                </a:cubicBezTo>
                <a:cubicBezTo>
                  <a:pt x="589919" y="639006"/>
                  <a:pt x="590350" y="634903"/>
                  <a:pt x="588783" y="631768"/>
                </a:cubicBezTo>
                <a:cubicBezTo>
                  <a:pt x="586996" y="628193"/>
                  <a:pt x="583920" y="625367"/>
                  <a:pt x="582133" y="621792"/>
                </a:cubicBezTo>
                <a:cubicBezTo>
                  <a:pt x="575714" y="608953"/>
                  <a:pt x="582535" y="612353"/>
                  <a:pt x="572158" y="598517"/>
                </a:cubicBezTo>
                <a:cubicBezTo>
                  <a:pt x="568396" y="593501"/>
                  <a:pt x="558857" y="585216"/>
                  <a:pt x="558857" y="585216"/>
                </a:cubicBezTo>
                <a:cubicBezTo>
                  <a:pt x="553014" y="567686"/>
                  <a:pt x="559394" y="581870"/>
                  <a:pt x="545557" y="565266"/>
                </a:cubicBezTo>
                <a:cubicBezTo>
                  <a:pt x="542999" y="562196"/>
                  <a:pt x="541508" y="558325"/>
                  <a:pt x="538907" y="555291"/>
                </a:cubicBezTo>
                <a:cubicBezTo>
                  <a:pt x="534826" y="550530"/>
                  <a:pt x="529084" y="547207"/>
                  <a:pt x="525606" y="541990"/>
                </a:cubicBezTo>
                <a:cubicBezTo>
                  <a:pt x="523389" y="538665"/>
                  <a:pt x="520743" y="535589"/>
                  <a:pt x="518956" y="532015"/>
                </a:cubicBezTo>
                <a:cubicBezTo>
                  <a:pt x="517389" y="528880"/>
                  <a:pt x="518109" y="524518"/>
                  <a:pt x="515631" y="522040"/>
                </a:cubicBezTo>
                <a:cubicBezTo>
                  <a:pt x="513153" y="519562"/>
                  <a:pt x="508981" y="519823"/>
                  <a:pt x="505656" y="518715"/>
                </a:cubicBezTo>
                <a:cubicBezTo>
                  <a:pt x="497742" y="494973"/>
                  <a:pt x="502895" y="504596"/>
                  <a:pt x="492355" y="488789"/>
                </a:cubicBezTo>
                <a:cubicBezTo>
                  <a:pt x="491318" y="483604"/>
                  <a:pt x="486274" y="454809"/>
                  <a:pt x="482380" y="452213"/>
                </a:cubicBezTo>
                <a:lnTo>
                  <a:pt x="472405" y="445563"/>
                </a:lnTo>
                <a:cubicBezTo>
                  <a:pt x="471297" y="448888"/>
                  <a:pt x="470647" y="452403"/>
                  <a:pt x="469080" y="455538"/>
                </a:cubicBezTo>
                <a:cubicBezTo>
                  <a:pt x="467293" y="459112"/>
                  <a:pt x="463833" y="461771"/>
                  <a:pt x="462430" y="465513"/>
                </a:cubicBezTo>
                <a:cubicBezTo>
                  <a:pt x="460446" y="470805"/>
                  <a:pt x="459964" y="476553"/>
                  <a:pt x="459105" y="482139"/>
                </a:cubicBezTo>
                <a:cubicBezTo>
                  <a:pt x="457746" y="490971"/>
                  <a:pt x="457248" y="499925"/>
                  <a:pt x="455779" y="508739"/>
                </a:cubicBezTo>
                <a:cubicBezTo>
                  <a:pt x="455028" y="513247"/>
                  <a:pt x="453412" y="517571"/>
                  <a:pt x="452454" y="522040"/>
                </a:cubicBezTo>
                <a:cubicBezTo>
                  <a:pt x="447264" y="546263"/>
                  <a:pt x="449933" y="557812"/>
                  <a:pt x="432504" y="575241"/>
                </a:cubicBezTo>
                <a:cubicBezTo>
                  <a:pt x="426962" y="580783"/>
                  <a:pt x="423313" y="589389"/>
                  <a:pt x="415878" y="591867"/>
                </a:cubicBezTo>
                <a:lnTo>
                  <a:pt x="405903" y="595192"/>
                </a:lnTo>
                <a:cubicBezTo>
                  <a:pt x="402578" y="598517"/>
                  <a:pt x="399841" y="602559"/>
                  <a:pt x="395928" y="605167"/>
                </a:cubicBezTo>
                <a:cubicBezTo>
                  <a:pt x="393012" y="607111"/>
                  <a:pt x="388757" y="606389"/>
                  <a:pt x="385953" y="608492"/>
                </a:cubicBezTo>
                <a:cubicBezTo>
                  <a:pt x="379683" y="613195"/>
                  <a:pt x="374869" y="619576"/>
                  <a:pt x="369327" y="625118"/>
                </a:cubicBezTo>
                <a:cubicBezTo>
                  <a:pt x="366002" y="628443"/>
                  <a:pt x="361960" y="631181"/>
                  <a:pt x="359352" y="635093"/>
                </a:cubicBezTo>
                <a:cubicBezTo>
                  <a:pt x="344312" y="657651"/>
                  <a:pt x="351702" y="649391"/>
                  <a:pt x="339401" y="661694"/>
                </a:cubicBezTo>
                <a:cubicBezTo>
                  <a:pt x="338293" y="665019"/>
                  <a:pt x="337778" y="668605"/>
                  <a:pt x="336076" y="671669"/>
                </a:cubicBezTo>
                <a:cubicBezTo>
                  <a:pt x="332195" y="678656"/>
                  <a:pt x="322776" y="691619"/>
                  <a:pt x="322776" y="691619"/>
                </a:cubicBezTo>
                <a:cubicBezTo>
                  <a:pt x="321668" y="694944"/>
                  <a:pt x="321395" y="698679"/>
                  <a:pt x="319451" y="701595"/>
                </a:cubicBezTo>
                <a:cubicBezTo>
                  <a:pt x="314332" y="709274"/>
                  <a:pt x="306859" y="713314"/>
                  <a:pt x="299500" y="718220"/>
                </a:cubicBezTo>
                <a:cubicBezTo>
                  <a:pt x="297283" y="721545"/>
                  <a:pt x="295676" y="725369"/>
                  <a:pt x="292850" y="728195"/>
                </a:cubicBezTo>
                <a:cubicBezTo>
                  <a:pt x="290024" y="731021"/>
                  <a:pt x="285507" y="731838"/>
                  <a:pt x="282875" y="734846"/>
                </a:cubicBezTo>
                <a:cubicBezTo>
                  <a:pt x="277612" y="740861"/>
                  <a:pt x="274008" y="748146"/>
                  <a:pt x="269574" y="754796"/>
                </a:cubicBezTo>
                <a:cubicBezTo>
                  <a:pt x="267357" y="758121"/>
                  <a:pt x="265749" y="761945"/>
                  <a:pt x="262924" y="764771"/>
                </a:cubicBezTo>
                <a:lnTo>
                  <a:pt x="256274" y="771422"/>
                </a:lnTo>
                <a:cubicBezTo>
                  <a:pt x="253135" y="780839"/>
                  <a:pt x="253240" y="783439"/>
                  <a:pt x="246299" y="791372"/>
                </a:cubicBezTo>
                <a:cubicBezTo>
                  <a:pt x="241138" y="797270"/>
                  <a:pt x="234021" y="801477"/>
                  <a:pt x="229673" y="807998"/>
                </a:cubicBezTo>
                <a:cubicBezTo>
                  <a:pt x="227456" y="811323"/>
                  <a:pt x="225849" y="815147"/>
                  <a:pt x="223023" y="817973"/>
                </a:cubicBezTo>
                <a:cubicBezTo>
                  <a:pt x="205452" y="835544"/>
                  <a:pt x="217981" y="808906"/>
                  <a:pt x="196422" y="841248"/>
                </a:cubicBezTo>
                <a:cubicBezTo>
                  <a:pt x="194205" y="844573"/>
                  <a:pt x="191559" y="847649"/>
                  <a:pt x="189772" y="851224"/>
                </a:cubicBezTo>
                <a:cubicBezTo>
                  <a:pt x="188205" y="854359"/>
                  <a:pt x="188391" y="858283"/>
                  <a:pt x="186447" y="861199"/>
                </a:cubicBezTo>
                <a:cubicBezTo>
                  <a:pt x="183839" y="865112"/>
                  <a:pt x="179797" y="867849"/>
                  <a:pt x="176472" y="871174"/>
                </a:cubicBezTo>
                <a:cubicBezTo>
                  <a:pt x="168118" y="896240"/>
                  <a:pt x="179385" y="865352"/>
                  <a:pt x="166497" y="891125"/>
                </a:cubicBezTo>
                <a:cubicBezTo>
                  <a:pt x="158302" y="907514"/>
                  <a:pt x="169226" y="895193"/>
                  <a:pt x="156521" y="911075"/>
                </a:cubicBezTo>
                <a:cubicBezTo>
                  <a:pt x="154563" y="913523"/>
                  <a:pt x="151829" y="915278"/>
                  <a:pt x="149871" y="917726"/>
                </a:cubicBezTo>
                <a:cubicBezTo>
                  <a:pt x="147375" y="920847"/>
                  <a:pt x="146047" y="924875"/>
                  <a:pt x="143221" y="927701"/>
                </a:cubicBezTo>
                <a:cubicBezTo>
                  <a:pt x="140395" y="930527"/>
                  <a:pt x="136316" y="931793"/>
                  <a:pt x="133246" y="934351"/>
                </a:cubicBezTo>
                <a:cubicBezTo>
                  <a:pt x="129633" y="937361"/>
                  <a:pt x="126883" y="941316"/>
                  <a:pt x="123270" y="944326"/>
                </a:cubicBezTo>
                <a:cubicBezTo>
                  <a:pt x="120200" y="946884"/>
                  <a:pt x="116415" y="948480"/>
                  <a:pt x="113295" y="950976"/>
                </a:cubicBezTo>
                <a:cubicBezTo>
                  <a:pt x="110847" y="952935"/>
                  <a:pt x="109153" y="955746"/>
                  <a:pt x="106645" y="957627"/>
                </a:cubicBezTo>
                <a:cubicBezTo>
                  <a:pt x="100251" y="962423"/>
                  <a:pt x="86694" y="970927"/>
                  <a:pt x="86694" y="970927"/>
                </a:cubicBezTo>
                <a:cubicBezTo>
                  <a:pt x="81038" y="987894"/>
                  <a:pt x="86979" y="975028"/>
                  <a:pt x="73394" y="990878"/>
                </a:cubicBezTo>
                <a:cubicBezTo>
                  <a:pt x="57209" y="1009761"/>
                  <a:pt x="71270" y="1000253"/>
                  <a:pt x="50118" y="1010828"/>
                </a:cubicBezTo>
                <a:cubicBezTo>
                  <a:pt x="36872" y="1030697"/>
                  <a:pt x="51339" y="1013419"/>
                  <a:pt x="33493" y="1024128"/>
                </a:cubicBezTo>
                <a:cubicBezTo>
                  <a:pt x="10674" y="1037821"/>
                  <a:pt x="45124" y="1024686"/>
                  <a:pt x="16867" y="1034104"/>
                </a:cubicBezTo>
                <a:cubicBezTo>
                  <a:pt x="12434" y="1032996"/>
                  <a:pt x="4769" y="1035188"/>
                  <a:pt x="3567" y="1030779"/>
                </a:cubicBezTo>
                <a:cubicBezTo>
                  <a:pt x="-5840" y="996285"/>
                  <a:pt x="5424" y="1005816"/>
                  <a:pt x="13542" y="987552"/>
                </a:cubicBezTo>
                <a:cubicBezTo>
                  <a:pt x="22770" y="966789"/>
                  <a:pt x="15556" y="971737"/>
                  <a:pt x="26843" y="957627"/>
                </a:cubicBezTo>
                <a:cubicBezTo>
                  <a:pt x="28801" y="955179"/>
                  <a:pt x="31276" y="953193"/>
                  <a:pt x="33493" y="950976"/>
                </a:cubicBezTo>
                <a:cubicBezTo>
                  <a:pt x="40748" y="929212"/>
                  <a:pt x="30672" y="950573"/>
                  <a:pt x="46793" y="937676"/>
                </a:cubicBezTo>
                <a:cubicBezTo>
                  <a:pt x="68278" y="920488"/>
                  <a:pt x="38345" y="932733"/>
                  <a:pt x="63419" y="924376"/>
                </a:cubicBezTo>
                <a:cubicBezTo>
                  <a:pt x="71776" y="899302"/>
                  <a:pt x="59531" y="929235"/>
                  <a:pt x="76719" y="907750"/>
                </a:cubicBezTo>
                <a:cubicBezTo>
                  <a:pt x="78908" y="905013"/>
                  <a:pt x="78342" y="900839"/>
                  <a:pt x="80044" y="897775"/>
                </a:cubicBezTo>
                <a:cubicBezTo>
                  <a:pt x="83926" y="890788"/>
                  <a:pt x="88911" y="884474"/>
                  <a:pt x="93345" y="877824"/>
                </a:cubicBezTo>
                <a:lnTo>
                  <a:pt x="99995" y="867849"/>
                </a:lnTo>
                <a:cubicBezTo>
                  <a:pt x="102212" y="864524"/>
                  <a:pt x="103320" y="860091"/>
                  <a:pt x="106645" y="857874"/>
                </a:cubicBezTo>
                <a:cubicBezTo>
                  <a:pt x="109970" y="855657"/>
                  <a:pt x="113613" y="853855"/>
                  <a:pt x="116620" y="851224"/>
                </a:cubicBezTo>
                <a:cubicBezTo>
                  <a:pt x="122518" y="846063"/>
                  <a:pt x="126725" y="838946"/>
                  <a:pt x="133246" y="834598"/>
                </a:cubicBezTo>
                <a:lnTo>
                  <a:pt x="153196" y="821298"/>
                </a:lnTo>
                <a:cubicBezTo>
                  <a:pt x="156217" y="816766"/>
                  <a:pt x="161232" y="807831"/>
                  <a:pt x="166497" y="804672"/>
                </a:cubicBezTo>
                <a:cubicBezTo>
                  <a:pt x="169502" y="802869"/>
                  <a:pt x="173147" y="802455"/>
                  <a:pt x="176472" y="801347"/>
                </a:cubicBezTo>
                <a:cubicBezTo>
                  <a:pt x="178689" y="798022"/>
                  <a:pt x="180296" y="794198"/>
                  <a:pt x="183122" y="791372"/>
                </a:cubicBezTo>
                <a:cubicBezTo>
                  <a:pt x="206197" y="768297"/>
                  <a:pt x="177369" y="811234"/>
                  <a:pt x="209723" y="768096"/>
                </a:cubicBezTo>
                <a:cubicBezTo>
                  <a:pt x="213048" y="763663"/>
                  <a:pt x="216477" y="759305"/>
                  <a:pt x="219698" y="754796"/>
                </a:cubicBezTo>
                <a:cubicBezTo>
                  <a:pt x="222021" y="751544"/>
                  <a:pt x="223790" y="747891"/>
                  <a:pt x="226348" y="744821"/>
                </a:cubicBezTo>
                <a:cubicBezTo>
                  <a:pt x="229358" y="741209"/>
                  <a:pt x="233436" y="738558"/>
                  <a:pt x="236323" y="734846"/>
                </a:cubicBezTo>
                <a:cubicBezTo>
                  <a:pt x="241230" y="728537"/>
                  <a:pt x="247096" y="722478"/>
                  <a:pt x="249624" y="714895"/>
                </a:cubicBezTo>
                <a:cubicBezTo>
                  <a:pt x="250732" y="711570"/>
                  <a:pt x="251247" y="707984"/>
                  <a:pt x="252949" y="704920"/>
                </a:cubicBezTo>
                <a:cubicBezTo>
                  <a:pt x="256830" y="697933"/>
                  <a:pt x="261816" y="691619"/>
                  <a:pt x="266249" y="684969"/>
                </a:cubicBezTo>
                <a:cubicBezTo>
                  <a:pt x="274637" y="672386"/>
                  <a:pt x="270074" y="677819"/>
                  <a:pt x="279550" y="668344"/>
                </a:cubicBezTo>
                <a:cubicBezTo>
                  <a:pt x="287907" y="643270"/>
                  <a:pt x="275662" y="673203"/>
                  <a:pt x="292850" y="651718"/>
                </a:cubicBezTo>
                <a:cubicBezTo>
                  <a:pt x="295039" y="648981"/>
                  <a:pt x="293986" y="644480"/>
                  <a:pt x="296175" y="641743"/>
                </a:cubicBezTo>
                <a:cubicBezTo>
                  <a:pt x="298671" y="638623"/>
                  <a:pt x="303116" y="637694"/>
                  <a:pt x="306150" y="635093"/>
                </a:cubicBezTo>
                <a:cubicBezTo>
                  <a:pt x="310911" y="631012"/>
                  <a:pt x="315973" y="627009"/>
                  <a:pt x="319451" y="621792"/>
                </a:cubicBezTo>
                <a:cubicBezTo>
                  <a:pt x="321668" y="618467"/>
                  <a:pt x="323094" y="614448"/>
                  <a:pt x="326101" y="611817"/>
                </a:cubicBezTo>
                <a:cubicBezTo>
                  <a:pt x="332116" y="606554"/>
                  <a:pt x="339401" y="602950"/>
                  <a:pt x="346051" y="598517"/>
                </a:cubicBezTo>
                <a:cubicBezTo>
                  <a:pt x="349376" y="596300"/>
                  <a:pt x="353201" y="594693"/>
                  <a:pt x="356027" y="591867"/>
                </a:cubicBezTo>
                <a:cubicBezTo>
                  <a:pt x="375366" y="572525"/>
                  <a:pt x="347496" y="599529"/>
                  <a:pt x="372652" y="578566"/>
                </a:cubicBezTo>
                <a:cubicBezTo>
                  <a:pt x="376264" y="575556"/>
                  <a:pt x="378544" y="570924"/>
                  <a:pt x="382627" y="568591"/>
                </a:cubicBezTo>
                <a:cubicBezTo>
                  <a:pt x="386595" y="566324"/>
                  <a:pt x="391494" y="566374"/>
                  <a:pt x="395928" y="565266"/>
                </a:cubicBezTo>
                <a:cubicBezTo>
                  <a:pt x="400864" y="557862"/>
                  <a:pt x="402461" y="554054"/>
                  <a:pt x="409228" y="548640"/>
                </a:cubicBezTo>
                <a:cubicBezTo>
                  <a:pt x="412348" y="546144"/>
                  <a:pt x="415878" y="544207"/>
                  <a:pt x="419203" y="541990"/>
                </a:cubicBezTo>
                <a:cubicBezTo>
                  <a:pt x="421420" y="535340"/>
                  <a:pt x="421966" y="527873"/>
                  <a:pt x="425854" y="522040"/>
                </a:cubicBezTo>
                <a:cubicBezTo>
                  <a:pt x="428071" y="518715"/>
                  <a:pt x="430881" y="515716"/>
                  <a:pt x="432504" y="512064"/>
                </a:cubicBezTo>
                <a:cubicBezTo>
                  <a:pt x="435351" y="505658"/>
                  <a:pt x="436937" y="498764"/>
                  <a:pt x="439154" y="492114"/>
                </a:cubicBezTo>
                <a:lnTo>
                  <a:pt x="442479" y="482139"/>
                </a:lnTo>
                <a:lnTo>
                  <a:pt x="445804" y="472163"/>
                </a:lnTo>
                <a:cubicBezTo>
                  <a:pt x="444696" y="441129"/>
                  <a:pt x="444478" y="410050"/>
                  <a:pt x="442479" y="379061"/>
                </a:cubicBezTo>
                <a:cubicBezTo>
                  <a:pt x="442253" y="375563"/>
                  <a:pt x="440957" y="372091"/>
                  <a:pt x="439154" y="369086"/>
                </a:cubicBezTo>
                <a:cubicBezTo>
                  <a:pt x="437541" y="366398"/>
                  <a:pt x="434721" y="364652"/>
                  <a:pt x="432504" y="362435"/>
                </a:cubicBezTo>
                <a:cubicBezTo>
                  <a:pt x="424590" y="338694"/>
                  <a:pt x="429743" y="348317"/>
                  <a:pt x="419203" y="332510"/>
                </a:cubicBezTo>
                <a:cubicBezTo>
                  <a:pt x="411229" y="308585"/>
                  <a:pt x="420906" y="338469"/>
                  <a:pt x="412553" y="309234"/>
                </a:cubicBezTo>
                <a:cubicBezTo>
                  <a:pt x="411590" y="305864"/>
                  <a:pt x="410930" y="302323"/>
                  <a:pt x="409228" y="299259"/>
                </a:cubicBezTo>
                <a:cubicBezTo>
                  <a:pt x="405347" y="292272"/>
                  <a:pt x="400361" y="285958"/>
                  <a:pt x="395928" y="279308"/>
                </a:cubicBezTo>
                <a:cubicBezTo>
                  <a:pt x="389912" y="270283"/>
                  <a:pt x="385652" y="262482"/>
                  <a:pt x="375977" y="256032"/>
                </a:cubicBezTo>
                <a:cubicBezTo>
                  <a:pt x="372652" y="253815"/>
                  <a:pt x="369072" y="251940"/>
                  <a:pt x="366002" y="249382"/>
                </a:cubicBezTo>
                <a:cubicBezTo>
                  <a:pt x="362390" y="246372"/>
                  <a:pt x="360138" y="241691"/>
                  <a:pt x="356027" y="239407"/>
                </a:cubicBezTo>
                <a:cubicBezTo>
                  <a:pt x="349899" y="236003"/>
                  <a:pt x="342726" y="234974"/>
                  <a:pt x="336076" y="232757"/>
                </a:cubicBezTo>
                <a:cubicBezTo>
                  <a:pt x="315533" y="225909"/>
                  <a:pt x="329592" y="229781"/>
                  <a:pt x="292850" y="226107"/>
                </a:cubicBezTo>
                <a:cubicBezTo>
                  <a:pt x="291742" y="222782"/>
                  <a:pt x="289525" y="219636"/>
                  <a:pt x="289525" y="216131"/>
                </a:cubicBezTo>
                <a:cubicBezTo>
                  <a:pt x="289525" y="203889"/>
                  <a:pt x="290285" y="191526"/>
                  <a:pt x="292850" y="179555"/>
                </a:cubicBezTo>
                <a:cubicBezTo>
                  <a:pt x="295540" y="167000"/>
                  <a:pt x="300887" y="170549"/>
                  <a:pt x="309475" y="166255"/>
                </a:cubicBezTo>
                <a:cubicBezTo>
                  <a:pt x="313050" y="164468"/>
                  <a:pt x="315876" y="161392"/>
                  <a:pt x="319451" y="159605"/>
                </a:cubicBezTo>
                <a:cubicBezTo>
                  <a:pt x="322586" y="158038"/>
                  <a:pt x="326172" y="157582"/>
                  <a:pt x="329426" y="156280"/>
                </a:cubicBezTo>
                <a:lnTo>
                  <a:pt x="329426" y="156280"/>
                </a:lnTo>
                <a:close/>
              </a:path>
            </a:pathLst>
          </a:cu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en-US" dirty="0">
              <a:solidFill>
                <a:prstClr val="white"/>
              </a:solidFill>
            </a:endParaRPr>
          </a:p>
        </p:txBody>
      </p:sp>
      <p:sp>
        <p:nvSpPr>
          <p:cNvPr id="32" name="Freeform 31"/>
          <p:cNvSpPr/>
          <p:nvPr/>
        </p:nvSpPr>
        <p:spPr>
          <a:xfrm>
            <a:off x="1598212" y="0"/>
            <a:ext cx="2274073" cy="3904090"/>
          </a:xfrm>
          <a:custGeom>
            <a:avLst/>
            <a:gdLst>
              <a:gd name="connsiteX0" fmla="*/ 620202 w 2274073"/>
              <a:gd name="connsiteY0" fmla="*/ 0 h 3904090"/>
              <a:gd name="connsiteX1" fmla="*/ 580445 w 2274073"/>
              <a:gd name="connsiteY1" fmla="*/ 15903 h 3904090"/>
              <a:gd name="connsiteX2" fmla="*/ 556591 w 2274073"/>
              <a:gd name="connsiteY2" fmla="*/ 31805 h 3904090"/>
              <a:gd name="connsiteX3" fmla="*/ 532738 w 2274073"/>
              <a:gd name="connsiteY3" fmla="*/ 39757 h 3904090"/>
              <a:gd name="connsiteX4" fmla="*/ 508884 w 2274073"/>
              <a:gd name="connsiteY4" fmla="*/ 55659 h 3904090"/>
              <a:gd name="connsiteX5" fmla="*/ 437322 w 2274073"/>
              <a:gd name="connsiteY5" fmla="*/ 87464 h 3904090"/>
              <a:gd name="connsiteX6" fmla="*/ 429371 w 2274073"/>
              <a:gd name="connsiteY6" fmla="*/ 111318 h 3904090"/>
              <a:gd name="connsiteX7" fmla="*/ 397565 w 2274073"/>
              <a:gd name="connsiteY7" fmla="*/ 159026 h 3904090"/>
              <a:gd name="connsiteX8" fmla="*/ 397565 w 2274073"/>
              <a:gd name="connsiteY8" fmla="*/ 262393 h 3904090"/>
              <a:gd name="connsiteX9" fmla="*/ 405517 w 2274073"/>
              <a:gd name="connsiteY9" fmla="*/ 286247 h 3904090"/>
              <a:gd name="connsiteX10" fmla="*/ 437322 w 2274073"/>
              <a:gd name="connsiteY10" fmla="*/ 333955 h 3904090"/>
              <a:gd name="connsiteX11" fmla="*/ 453225 w 2274073"/>
              <a:gd name="connsiteY11" fmla="*/ 357809 h 3904090"/>
              <a:gd name="connsiteX12" fmla="*/ 461176 w 2274073"/>
              <a:gd name="connsiteY12" fmla="*/ 381663 h 3904090"/>
              <a:gd name="connsiteX13" fmla="*/ 508884 w 2274073"/>
              <a:gd name="connsiteY13" fmla="*/ 413468 h 3904090"/>
              <a:gd name="connsiteX14" fmla="*/ 516835 w 2274073"/>
              <a:gd name="connsiteY14" fmla="*/ 437322 h 3904090"/>
              <a:gd name="connsiteX15" fmla="*/ 461176 w 2274073"/>
              <a:gd name="connsiteY15" fmla="*/ 524786 h 3904090"/>
              <a:gd name="connsiteX16" fmla="*/ 445273 w 2274073"/>
              <a:gd name="connsiteY16" fmla="*/ 548640 h 3904090"/>
              <a:gd name="connsiteX17" fmla="*/ 429371 w 2274073"/>
              <a:gd name="connsiteY17" fmla="*/ 596348 h 3904090"/>
              <a:gd name="connsiteX18" fmla="*/ 421419 w 2274073"/>
              <a:gd name="connsiteY18" fmla="*/ 652007 h 3904090"/>
              <a:gd name="connsiteX19" fmla="*/ 397565 w 2274073"/>
              <a:gd name="connsiteY19" fmla="*/ 659958 h 3904090"/>
              <a:gd name="connsiteX20" fmla="*/ 381663 w 2274073"/>
              <a:gd name="connsiteY20" fmla="*/ 683812 h 3904090"/>
              <a:gd name="connsiteX21" fmla="*/ 357809 w 2274073"/>
              <a:gd name="connsiteY21" fmla="*/ 699715 h 3904090"/>
              <a:gd name="connsiteX22" fmla="*/ 230588 w 2274073"/>
              <a:gd name="connsiteY22" fmla="*/ 723569 h 3904090"/>
              <a:gd name="connsiteX23" fmla="*/ 87465 w 2274073"/>
              <a:gd name="connsiteY23" fmla="*/ 723569 h 3904090"/>
              <a:gd name="connsiteX24" fmla="*/ 79513 w 2274073"/>
              <a:gd name="connsiteY24" fmla="*/ 747423 h 3904090"/>
              <a:gd name="connsiteX25" fmla="*/ 71562 w 2274073"/>
              <a:gd name="connsiteY25" fmla="*/ 787179 h 3904090"/>
              <a:gd name="connsiteX26" fmla="*/ 87465 w 2274073"/>
              <a:gd name="connsiteY26" fmla="*/ 811033 h 3904090"/>
              <a:gd name="connsiteX27" fmla="*/ 135172 w 2274073"/>
              <a:gd name="connsiteY27" fmla="*/ 826936 h 3904090"/>
              <a:gd name="connsiteX28" fmla="*/ 151075 w 2274073"/>
              <a:gd name="connsiteY28" fmla="*/ 874643 h 3904090"/>
              <a:gd name="connsiteX29" fmla="*/ 159026 w 2274073"/>
              <a:gd name="connsiteY29" fmla="*/ 898497 h 3904090"/>
              <a:gd name="connsiteX30" fmla="*/ 151075 w 2274073"/>
              <a:gd name="connsiteY30" fmla="*/ 954157 h 3904090"/>
              <a:gd name="connsiteX31" fmla="*/ 135172 w 2274073"/>
              <a:gd name="connsiteY31" fmla="*/ 1001864 h 3904090"/>
              <a:gd name="connsiteX32" fmla="*/ 159026 w 2274073"/>
              <a:gd name="connsiteY32" fmla="*/ 1025718 h 3904090"/>
              <a:gd name="connsiteX33" fmla="*/ 127221 w 2274073"/>
              <a:gd name="connsiteY33" fmla="*/ 1089329 h 3904090"/>
              <a:gd name="connsiteX34" fmla="*/ 159026 w 2274073"/>
              <a:gd name="connsiteY34" fmla="*/ 1137037 h 3904090"/>
              <a:gd name="connsiteX35" fmla="*/ 166978 w 2274073"/>
              <a:gd name="connsiteY35" fmla="*/ 1160890 h 3904090"/>
              <a:gd name="connsiteX36" fmla="*/ 190831 w 2274073"/>
              <a:gd name="connsiteY36" fmla="*/ 1176793 h 3904090"/>
              <a:gd name="connsiteX37" fmla="*/ 214685 w 2274073"/>
              <a:gd name="connsiteY37" fmla="*/ 1256306 h 3904090"/>
              <a:gd name="connsiteX38" fmla="*/ 222637 w 2274073"/>
              <a:gd name="connsiteY38" fmla="*/ 1280160 h 3904090"/>
              <a:gd name="connsiteX39" fmla="*/ 230588 w 2274073"/>
              <a:gd name="connsiteY39" fmla="*/ 1304014 h 3904090"/>
              <a:gd name="connsiteX40" fmla="*/ 182880 w 2274073"/>
              <a:gd name="connsiteY40" fmla="*/ 1335819 h 3904090"/>
              <a:gd name="connsiteX41" fmla="*/ 159026 w 2274073"/>
              <a:gd name="connsiteY41" fmla="*/ 1351722 h 3904090"/>
              <a:gd name="connsiteX42" fmla="*/ 111318 w 2274073"/>
              <a:gd name="connsiteY42" fmla="*/ 1367624 h 3904090"/>
              <a:gd name="connsiteX43" fmla="*/ 87465 w 2274073"/>
              <a:gd name="connsiteY43" fmla="*/ 1391478 h 3904090"/>
              <a:gd name="connsiteX44" fmla="*/ 63611 w 2274073"/>
              <a:gd name="connsiteY44" fmla="*/ 1399430 h 3904090"/>
              <a:gd name="connsiteX45" fmla="*/ 47708 w 2274073"/>
              <a:gd name="connsiteY45" fmla="*/ 1423283 h 3904090"/>
              <a:gd name="connsiteX46" fmla="*/ 23854 w 2274073"/>
              <a:gd name="connsiteY46" fmla="*/ 1447137 h 3904090"/>
              <a:gd name="connsiteX47" fmla="*/ 7951 w 2274073"/>
              <a:gd name="connsiteY47" fmla="*/ 1494845 h 3904090"/>
              <a:gd name="connsiteX48" fmla="*/ 0 w 2274073"/>
              <a:gd name="connsiteY48" fmla="*/ 1518699 h 3904090"/>
              <a:gd name="connsiteX49" fmla="*/ 7951 w 2274073"/>
              <a:gd name="connsiteY49" fmla="*/ 1542553 h 3904090"/>
              <a:gd name="connsiteX50" fmla="*/ 55659 w 2274073"/>
              <a:gd name="connsiteY50" fmla="*/ 1558456 h 3904090"/>
              <a:gd name="connsiteX51" fmla="*/ 79513 w 2274073"/>
              <a:gd name="connsiteY51" fmla="*/ 1566407 h 3904090"/>
              <a:gd name="connsiteX52" fmla="*/ 174929 w 2274073"/>
              <a:gd name="connsiteY52" fmla="*/ 1582310 h 3904090"/>
              <a:gd name="connsiteX53" fmla="*/ 198783 w 2274073"/>
              <a:gd name="connsiteY53" fmla="*/ 1590261 h 3904090"/>
              <a:gd name="connsiteX54" fmla="*/ 222637 w 2274073"/>
              <a:gd name="connsiteY54" fmla="*/ 1614115 h 3904090"/>
              <a:gd name="connsiteX55" fmla="*/ 254442 w 2274073"/>
              <a:gd name="connsiteY55" fmla="*/ 1661823 h 3904090"/>
              <a:gd name="connsiteX56" fmla="*/ 302150 w 2274073"/>
              <a:gd name="connsiteY56" fmla="*/ 1677725 h 3904090"/>
              <a:gd name="connsiteX57" fmla="*/ 333955 w 2274073"/>
              <a:gd name="connsiteY57" fmla="*/ 1669774 h 3904090"/>
              <a:gd name="connsiteX58" fmla="*/ 357809 w 2274073"/>
              <a:gd name="connsiteY58" fmla="*/ 1661823 h 3904090"/>
              <a:gd name="connsiteX59" fmla="*/ 389614 w 2274073"/>
              <a:gd name="connsiteY59" fmla="*/ 1709530 h 3904090"/>
              <a:gd name="connsiteX60" fmla="*/ 397565 w 2274073"/>
              <a:gd name="connsiteY60" fmla="*/ 1836751 h 3904090"/>
              <a:gd name="connsiteX61" fmla="*/ 373711 w 2274073"/>
              <a:gd name="connsiteY61" fmla="*/ 1860605 h 3904090"/>
              <a:gd name="connsiteX62" fmla="*/ 326004 w 2274073"/>
              <a:gd name="connsiteY62" fmla="*/ 1884459 h 3904090"/>
              <a:gd name="connsiteX63" fmla="*/ 278296 w 2274073"/>
              <a:gd name="connsiteY63" fmla="*/ 1924216 h 3904090"/>
              <a:gd name="connsiteX64" fmla="*/ 254442 w 2274073"/>
              <a:gd name="connsiteY64" fmla="*/ 1940118 h 3904090"/>
              <a:gd name="connsiteX65" fmla="*/ 230588 w 2274073"/>
              <a:gd name="connsiteY65" fmla="*/ 1995777 h 3904090"/>
              <a:gd name="connsiteX66" fmla="*/ 246491 w 2274073"/>
              <a:gd name="connsiteY66" fmla="*/ 2043485 h 3904090"/>
              <a:gd name="connsiteX67" fmla="*/ 294198 w 2274073"/>
              <a:gd name="connsiteY67" fmla="*/ 2035534 h 3904090"/>
              <a:gd name="connsiteX68" fmla="*/ 341906 w 2274073"/>
              <a:gd name="connsiteY68" fmla="*/ 2019631 h 3904090"/>
              <a:gd name="connsiteX69" fmla="*/ 461176 w 2274073"/>
              <a:gd name="connsiteY69" fmla="*/ 2027583 h 3904090"/>
              <a:gd name="connsiteX70" fmla="*/ 667910 w 2274073"/>
              <a:gd name="connsiteY70" fmla="*/ 2035534 h 3904090"/>
              <a:gd name="connsiteX71" fmla="*/ 755374 w 2274073"/>
              <a:gd name="connsiteY71" fmla="*/ 2059388 h 3904090"/>
              <a:gd name="connsiteX72" fmla="*/ 779228 w 2274073"/>
              <a:gd name="connsiteY72" fmla="*/ 2067339 h 3904090"/>
              <a:gd name="connsiteX73" fmla="*/ 818985 w 2274073"/>
              <a:gd name="connsiteY73" fmla="*/ 2130950 h 3904090"/>
              <a:gd name="connsiteX74" fmla="*/ 826936 w 2274073"/>
              <a:gd name="connsiteY74" fmla="*/ 2154803 h 3904090"/>
              <a:gd name="connsiteX75" fmla="*/ 834887 w 2274073"/>
              <a:gd name="connsiteY75" fmla="*/ 2258170 h 3904090"/>
              <a:gd name="connsiteX76" fmla="*/ 906449 w 2274073"/>
              <a:gd name="connsiteY76" fmla="*/ 2282024 h 3904090"/>
              <a:gd name="connsiteX77" fmla="*/ 954157 w 2274073"/>
              <a:gd name="connsiteY77" fmla="*/ 2305878 h 3904090"/>
              <a:gd name="connsiteX78" fmla="*/ 978011 w 2274073"/>
              <a:gd name="connsiteY78" fmla="*/ 2329732 h 3904090"/>
              <a:gd name="connsiteX79" fmla="*/ 1025718 w 2274073"/>
              <a:gd name="connsiteY79" fmla="*/ 2369489 h 3904090"/>
              <a:gd name="connsiteX80" fmla="*/ 1033670 w 2274073"/>
              <a:gd name="connsiteY80" fmla="*/ 2393343 h 3904090"/>
              <a:gd name="connsiteX81" fmla="*/ 1049572 w 2274073"/>
              <a:gd name="connsiteY81" fmla="*/ 2433099 h 3904090"/>
              <a:gd name="connsiteX82" fmla="*/ 1001865 w 2274073"/>
              <a:gd name="connsiteY82" fmla="*/ 2449002 h 3904090"/>
              <a:gd name="connsiteX83" fmla="*/ 1025718 w 2274073"/>
              <a:gd name="connsiteY83" fmla="*/ 2472856 h 3904090"/>
              <a:gd name="connsiteX84" fmla="*/ 1073426 w 2274073"/>
              <a:gd name="connsiteY84" fmla="*/ 2488758 h 3904090"/>
              <a:gd name="connsiteX85" fmla="*/ 1097280 w 2274073"/>
              <a:gd name="connsiteY85" fmla="*/ 2496710 h 3904090"/>
              <a:gd name="connsiteX86" fmla="*/ 1121134 w 2274073"/>
              <a:gd name="connsiteY86" fmla="*/ 2512612 h 3904090"/>
              <a:gd name="connsiteX87" fmla="*/ 1121134 w 2274073"/>
              <a:gd name="connsiteY87" fmla="*/ 2560320 h 3904090"/>
              <a:gd name="connsiteX88" fmla="*/ 1073426 w 2274073"/>
              <a:gd name="connsiteY88" fmla="*/ 2576223 h 3904090"/>
              <a:gd name="connsiteX89" fmla="*/ 1065475 w 2274073"/>
              <a:gd name="connsiteY89" fmla="*/ 2600077 h 3904090"/>
              <a:gd name="connsiteX90" fmla="*/ 1049572 w 2274073"/>
              <a:gd name="connsiteY90" fmla="*/ 2623930 h 3904090"/>
              <a:gd name="connsiteX91" fmla="*/ 1057524 w 2274073"/>
              <a:gd name="connsiteY91" fmla="*/ 2703443 h 3904090"/>
              <a:gd name="connsiteX92" fmla="*/ 1113183 w 2274073"/>
              <a:gd name="connsiteY92" fmla="*/ 2671638 h 3904090"/>
              <a:gd name="connsiteX93" fmla="*/ 1160891 w 2274073"/>
              <a:gd name="connsiteY93" fmla="*/ 2655736 h 3904090"/>
              <a:gd name="connsiteX94" fmla="*/ 1184745 w 2274073"/>
              <a:gd name="connsiteY94" fmla="*/ 2647784 h 3904090"/>
              <a:gd name="connsiteX95" fmla="*/ 1232452 w 2274073"/>
              <a:gd name="connsiteY95" fmla="*/ 2655736 h 3904090"/>
              <a:gd name="connsiteX96" fmla="*/ 1264258 w 2274073"/>
              <a:gd name="connsiteY96" fmla="*/ 2711395 h 3904090"/>
              <a:gd name="connsiteX97" fmla="*/ 1272209 w 2274073"/>
              <a:gd name="connsiteY97" fmla="*/ 2735249 h 3904090"/>
              <a:gd name="connsiteX98" fmla="*/ 1280160 w 2274073"/>
              <a:gd name="connsiteY98" fmla="*/ 2854518 h 3904090"/>
              <a:gd name="connsiteX99" fmla="*/ 1280160 w 2274073"/>
              <a:gd name="connsiteY99" fmla="*/ 2910177 h 3904090"/>
              <a:gd name="connsiteX100" fmla="*/ 1240404 w 2274073"/>
              <a:gd name="connsiteY100" fmla="*/ 2918129 h 3904090"/>
              <a:gd name="connsiteX101" fmla="*/ 1216550 w 2274073"/>
              <a:gd name="connsiteY101" fmla="*/ 2965837 h 3904090"/>
              <a:gd name="connsiteX102" fmla="*/ 1200647 w 2274073"/>
              <a:gd name="connsiteY102" fmla="*/ 2989690 h 3904090"/>
              <a:gd name="connsiteX103" fmla="*/ 1200647 w 2274073"/>
              <a:gd name="connsiteY103" fmla="*/ 3077155 h 3904090"/>
              <a:gd name="connsiteX104" fmla="*/ 1256306 w 2274073"/>
              <a:gd name="connsiteY104" fmla="*/ 3101009 h 3904090"/>
              <a:gd name="connsiteX105" fmla="*/ 1383527 w 2274073"/>
              <a:gd name="connsiteY105" fmla="*/ 3101009 h 3904090"/>
              <a:gd name="connsiteX106" fmla="*/ 1391478 w 2274073"/>
              <a:gd name="connsiteY106" fmla="*/ 3132814 h 3904090"/>
              <a:gd name="connsiteX107" fmla="*/ 1383527 w 2274073"/>
              <a:gd name="connsiteY107" fmla="*/ 3164619 h 3904090"/>
              <a:gd name="connsiteX108" fmla="*/ 1335819 w 2274073"/>
              <a:gd name="connsiteY108" fmla="*/ 3148717 h 3904090"/>
              <a:gd name="connsiteX109" fmla="*/ 1240404 w 2274073"/>
              <a:gd name="connsiteY109" fmla="*/ 3156668 h 3904090"/>
              <a:gd name="connsiteX110" fmla="*/ 1216550 w 2274073"/>
              <a:gd name="connsiteY110" fmla="*/ 3164619 h 3904090"/>
              <a:gd name="connsiteX111" fmla="*/ 1208598 w 2274073"/>
              <a:gd name="connsiteY111" fmla="*/ 3188473 h 3904090"/>
              <a:gd name="connsiteX112" fmla="*/ 1216550 w 2274073"/>
              <a:gd name="connsiteY112" fmla="*/ 3220278 h 3904090"/>
              <a:gd name="connsiteX113" fmla="*/ 1240404 w 2274073"/>
              <a:gd name="connsiteY113" fmla="*/ 3228230 h 3904090"/>
              <a:gd name="connsiteX114" fmla="*/ 1311965 w 2274073"/>
              <a:gd name="connsiteY114" fmla="*/ 3236181 h 3904090"/>
              <a:gd name="connsiteX115" fmla="*/ 1343771 w 2274073"/>
              <a:gd name="connsiteY115" fmla="*/ 3244132 h 3904090"/>
              <a:gd name="connsiteX116" fmla="*/ 1399430 w 2274073"/>
              <a:gd name="connsiteY116" fmla="*/ 3260035 h 3904090"/>
              <a:gd name="connsiteX117" fmla="*/ 1423284 w 2274073"/>
              <a:gd name="connsiteY117" fmla="*/ 3275937 h 3904090"/>
              <a:gd name="connsiteX118" fmla="*/ 1447138 w 2274073"/>
              <a:gd name="connsiteY118" fmla="*/ 3283889 h 3904090"/>
              <a:gd name="connsiteX119" fmla="*/ 1455089 w 2274073"/>
              <a:gd name="connsiteY119" fmla="*/ 3307743 h 3904090"/>
              <a:gd name="connsiteX120" fmla="*/ 1423284 w 2274073"/>
              <a:gd name="connsiteY120" fmla="*/ 3339548 h 3904090"/>
              <a:gd name="connsiteX121" fmla="*/ 1407381 w 2274073"/>
              <a:gd name="connsiteY121" fmla="*/ 3363402 h 3904090"/>
              <a:gd name="connsiteX122" fmla="*/ 1399430 w 2274073"/>
              <a:gd name="connsiteY122" fmla="*/ 3387256 h 3904090"/>
              <a:gd name="connsiteX123" fmla="*/ 1407381 w 2274073"/>
              <a:gd name="connsiteY123" fmla="*/ 3419061 h 3904090"/>
              <a:gd name="connsiteX124" fmla="*/ 1494845 w 2274073"/>
              <a:gd name="connsiteY124" fmla="*/ 3442915 h 3904090"/>
              <a:gd name="connsiteX125" fmla="*/ 1614115 w 2274073"/>
              <a:gd name="connsiteY125" fmla="*/ 3450866 h 3904090"/>
              <a:gd name="connsiteX126" fmla="*/ 1645920 w 2274073"/>
              <a:gd name="connsiteY126" fmla="*/ 3458817 h 3904090"/>
              <a:gd name="connsiteX127" fmla="*/ 1701579 w 2274073"/>
              <a:gd name="connsiteY127" fmla="*/ 3466769 h 3904090"/>
              <a:gd name="connsiteX128" fmla="*/ 1725433 w 2274073"/>
              <a:gd name="connsiteY128" fmla="*/ 3482671 h 3904090"/>
              <a:gd name="connsiteX129" fmla="*/ 1765190 w 2274073"/>
              <a:gd name="connsiteY129" fmla="*/ 3514477 h 3904090"/>
              <a:gd name="connsiteX130" fmla="*/ 1789044 w 2274073"/>
              <a:gd name="connsiteY130" fmla="*/ 3562184 h 3904090"/>
              <a:gd name="connsiteX131" fmla="*/ 1812898 w 2274073"/>
              <a:gd name="connsiteY131" fmla="*/ 3578087 h 3904090"/>
              <a:gd name="connsiteX132" fmla="*/ 1836751 w 2274073"/>
              <a:gd name="connsiteY132" fmla="*/ 3601941 h 3904090"/>
              <a:gd name="connsiteX133" fmla="*/ 1908313 w 2274073"/>
              <a:gd name="connsiteY133" fmla="*/ 3633746 h 3904090"/>
              <a:gd name="connsiteX134" fmla="*/ 1932167 w 2274073"/>
              <a:gd name="connsiteY134" fmla="*/ 3641697 h 3904090"/>
              <a:gd name="connsiteX135" fmla="*/ 2027583 w 2274073"/>
              <a:gd name="connsiteY135" fmla="*/ 3657600 h 3904090"/>
              <a:gd name="connsiteX136" fmla="*/ 2107096 w 2274073"/>
              <a:gd name="connsiteY136" fmla="*/ 3737113 h 3904090"/>
              <a:gd name="connsiteX137" fmla="*/ 2122998 w 2274073"/>
              <a:gd name="connsiteY137" fmla="*/ 3760967 h 3904090"/>
              <a:gd name="connsiteX138" fmla="*/ 2130950 w 2274073"/>
              <a:gd name="connsiteY138" fmla="*/ 3784821 h 3904090"/>
              <a:gd name="connsiteX139" fmla="*/ 2154804 w 2274073"/>
              <a:gd name="connsiteY139" fmla="*/ 3848431 h 3904090"/>
              <a:gd name="connsiteX140" fmla="*/ 2178658 w 2274073"/>
              <a:gd name="connsiteY140" fmla="*/ 3856383 h 3904090"/>
              <a:gd name="connsiteX141" fmla="*/ 2242268 w 2274073"/>
              <a:gd name="connsiteY141" fmla="*/ 3872285 h 3904090"/>
              <a:gd name="connsiteX142" fmla="*/ 2274073 w 2274073"/>
              <a:gd name="connsiteY142" fmla="*/ 3904090 h 390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2274073" h="3904090">
                <a:moveTo>
                  <a:pt x="620202" y="0"/>
                </a:moveTo>
                <a:cubicBezTo>
                  <a:pt x="606950" y="5301"/>
                  <a:pt x="593211" y="9520"/>
                  <a:pt x="580445" y="15903"/>
                </a:cubicBezTo>
                <a:cubicBezTo>
                  <a:pt x="571898" y="20177"/>
                  <a:pt x="565138" y="27531"/>
                  <a:pt x="556591" y="31805"/>
                </a:cubicBezTo>
                <a:cubicBezTo>
                  <a:pt x="549095" y="35553"/>
                  <a:pt x="540234" y="36009"/>
                  <a:pt x="532738" y="39757"/>
                </a:cubicBezTo>
                <a:cubicBezTo>
                  <a:pt x="524191" y="44031"/>
                  <a:pt x="517617" y="51778"/>
                  <a:pt x="508884" y="55659"/>
                </a:cubicBezTo>
                <a:cubicBezTo>
                  <a:pt x="423723" y="93508"/>
                  <a:pt x="491307" y="51476"/>
                  <a:pt x="437322" y="87464"/>
                </a:cubicBezTo>
                <a:cubicBezTo>
                  <a:pt x="434672" y="95415"/>
                  <a:pt x="433441" y="103991"/>
                  <a:pt x="429371" y="111318"/>
                </a:cubicBezTo>
                <a:cubicBezTo>
                  <a:pt x="420089" y="128026"/>
                  <a:pt x="397565" y="159026"/>
                  <a:pt x="397565" y="159026"/>
                </a:cubicBezTo>
                <a:cubicBezTo>
                  <a:pt x="382210" y="205094"/>
                  <a:pt x="385543" y="184252"/>
                  <a:pt x="397565" y="262393"/>
                </a:cubicBezTo>
                <a:cubicBezTo>
                  <a:pt x="398839" y="270677"/>
                  <a:pt x="401447" y="278920"/>
                  <a:pt x="405517" y="286247"/>
                </a:cubicBezTo>
                <a:cubicBezTo>
                  <a:pt x="414799" y="302954"/>
                  <a:pt x="426720" y="318052"/>
                  <a:pt x="437322" y="333955"/>
                </a:cubicBezTo>
                <a:lnTo>
                  <a:pt x="453225" y="357809"/>
                </a:lnTo>
                <a:cubicBezTo>
                  <a:pt x="455875" y="365760"/>
                  <a:pt x="455249" y="375736"/>
                  <a:pt x="461176" y="381663"/>
                </a:cubicBezTo>
                <a:cubicBezTo>
                  <a:pt x="474691" y="395178"/>
                  <a:pt x="508884" y="413468"/>
                  <a:pt x="508884" y="413468"/>
                </a:cubicBezTo>
                <a:cubicBezTo>
                  <a:pt x="511534" y="421419"/>
                  <a:pt x="516835" y="428941"/>
                  <a:pt x="516835" y="437322"/>
                </a:cubicBezTo>
                <a:cubicBezTo>
                  <a:pt x="516835" y="497794"/>
                  <a:pt x="497869" y="469748"/>
                  <a:pt x="461176" y="524786"/>
                </a:cubicBezTo>
                <a:lnTo>
                  <a:pt x="445273" y="548640"/>
                </a:lnTo>
                <a:cubicBezTo>
                  <a:pt x="439972" y="564543"/>
                  <a:pt x="431742" y="579754"/>
                  <a:pt x="429371" y="596348"/>
                </a:cubicBezTo>
                <a:cubicBezTo>
                  <a:pt x="426720" y="614901"/>
                  <a:pt x="429801" y="635244"/>
                  <a:pt x="421419" y="652007"/>
                </a:cubicBezTo>
                <a:cubicBezTo>
                  <a:pt x="417671" y="659504"/>
                  <a:pt x="405516" y="657308"/>
                  <a:pt x="397565" y="659958"/>
                </a:cubicBezTo>
                <a:cubicBezTo>
                  <a:pt x="392264" y="667909"/>
                  <a:pt x="388420" y="677055"/>
                  <a:pt x="381663" y="683812"/>
                </a:cubicBezTo>
                <a:cubicBezTo>
                  <a:pt x="374906" y="690569"/>
                  <a:pt x="366542" y="695834"/>
                  <a:pt x="357809" y="699715"/>
                </a:cubicBezTo>
                <a:cubicBezTo>
                  <a:pt x="308375" y="721685"/>
                  <a:pt x="289368" y="717690"/>
                  <a:pt x="230588" y="723569"/>
                </a:cubicBezTo>
                <a:cubicBezTo>
                  <a:pt x="216012" y="722354"/>
                  <a:pt x="117702" y="706290"/>
                  <a:pt x="87465" y="723569"/>
                </a:cubicBezTo>
                <a:cubicBezTo>
                  <a:pt x="80188" y="727727"/>
                  <a:pt x="81546" y="739292"/>
                  <a:pt x="79513" y="747423"/>
                </a:cubicBezTo>
                <a:cubicBezTo>
                  <a:pt x="76235" y="760534"/>
                  <a:pt x="74212" y="773927"/>
                  <a:pt x="71562" y="787179"/>
                </a:cubicBezTo>
                <a:cubicBezTo>
                  <a:pt x="76863" y="795130"/>
                  <a:pt x="79361" y="805968"/>
                  <a:pt x="87465" y="811033"/>
                </a:cubicBezTo>
                <a:cubicBezTo>
                  <a:pt x="101680" y="819917"/>
                  <a:pt x="135172" y="826936"/>
                  <a:pt x="135172" y="826936"/>
                </a:cubicBezTo>
                <a:lnTo>
                  <a:pt x="151075" y="874643"/>
                </a:lnTo>
                <a:lnTo>
                  <a:pt x="159026" y="898497"/>
                </a:lnTo>
                <a:cubicBezTo>
                  <a:pt x="156376" y="917050"/>
                  <a:pt x="155289" y="935895"/>
                  <a:pt x="151075" y="954157"/>
                </a:cubicBezTo>
                <a:cubicBezTo>
                  <a:pt x="147306" y="970490"/>
                  <a:pt x="135172" y="1001864"/>
                  <a:pt x="135172" y="1001864"/>
                </a:cubicBezTo>
                <a:cubicBezTo>
                  <a:pt x="143123" y="1009815"/>
                  <a:pt x="157631" y="1014560"/>
                  <a:pt x="159026" y="1025718"/>
                </a:cubicBezTo>
                <a:cubicBezTo>
                  <a:pt x="161074" y="1042100"/>
                  <a:pt x="136647" y="1075190"/>
                  <a:pt x="127221" y="1089329"/>
                </a:cubicBezTo>
                <a:cubicBezTo>
                  <a:pt x="137823" y="1105232"/>
                  <a:pt x="152981" y="1118905"/>
                  <a:pt x="159026" y="1137037"/>
                </a:cubicBezTo>
                <a:cubicBezTo>
                  <a:pt x="161677" y="1144988"/>
                  <a:pt x="161742" y="1154345"/>
                  <a:pt x="166978" y="1160890"/>
                </a:cubicBezTo>
                <a:cubicBezTo>
                  <a:pt x="172948" y="1168352"/>
                  <a:pt x="182880" y="1171492"/>
                  <a:pt x="190831" y="1176793"/>
                </a:cubicBezTo>
                <a:cubicBezTo>
                  <a:pt x="202847" y="1224854"/>
                  <a:pt x="195330" y="1198240"/>
                  <a:pt x="214685" y="1256306"/>
                </a:cubicBezTo>
                <a:lnTo>
                  <a:pt x="222637" y="1280160"/>
                </a:lnTo>
                <a:lnTo>
                  <a:pt x="230588" y="1304014"/>
                </a:lnTo>
                <a:cubicBezTo>
                  <a:pt x="185367" y="1349235"/>
                  <a:pt x="228910" y="1312804"/>
                  <a:pt x="182880" y="1335819"/>
                </a:cubicBezTo>
                <a:cubicBezTo>
                  <a:pt x="174333" y="1340093"/>
                  <a:pt x="167759" y="1347841"/>
                  <a:pt x="159026" y="1351722"/>
                </a:cubicBezTo>
                <a:cubicBezTo>
                  <a:pt x="143708" y="1358530"/>
                  <a:pt x="111318" y="1367624"/>
                  <a:pt x="111318" y="1367624"/>
                </a:cubicBezTo>
                <a:cubicBezTo>
                  <a:pt x="103367" y="1375575"/>
                  <a:pt x="96821" y="1385240"/>
                  <a:pt x="87465" y="1391478"/>
                </a:cubicBezTo>
                <a:cubicBezTo>
                  <a:pt x="80491" y="1396127"/>
                  <a:pt x="70156" y="1394194"/>
                  <a:pt x="63611" y="1399430"/>
                </a:cubicBezTo>
                <a:cubicBezTo>
                  <a:pt x="56149" y="1405400"/>
                  <a:pt x="53826" y="1415942"/>
                  <a:pt x="47708" y="1423283"/>
                </a:cubicBezTo>
                <a:cubicBezTo>
                  <a:pt x="40509" y="1431921"/>
                  <a:pt x="31805" y="1439186"/>
                  <a:pt x="23854" y="1447137"/>
                </a:cubicBezTo>
                <a:lnTo>
                  <a:pt x="7951" y="1494845"/>
                </a:lnTo>
                <a:lnTo>
                  <a:pt x="0" y="1518699"/>
                </a:lnTo>
                <a:cubicBezTo>
                  <a:pt x="2650" y="1526650"/>
                  <a:pt x="1131" y="1537681"/>
                  <a:pt x="7951" y="1542553"/>
                </a:cubicBezTo>
                <a:cubicBezTo>
                  <a:pt x="21591" y="1552296"/>
                  <a:pt x="39756" y="1553155"/>
                  <a:pt x="55659" y="1558456"/>
                </a:cubicBezTo>
                <a:cubicBezTo>
                  <a:pt x="63610" y="1561106"/>
                  <a:pt x="71246" y="1565029"/>
                  <a:pt x="79513" y="1566407"/>
                </a:cubicBezTo>
                <a:cubicBezTo>
                  <a:pt x="111318" y="1571708"/>
                  <a:pt x="144339" y="1572114"/>
                  <a:pt x="174929" y="1582310"/>
                </a:cubicBezTo>
                <a:lnTo>
                  <a:pt x="198783" y="1590261"/>
                </a:lnTo>
                <a:cubicBezTo>
                  <a:pt x="206734" y="1598212"/>
                  <a:pt x="215733" y="1605239"/>
                  <a:pt x="222637" y="1614115"/>
                </a:cubicBezTo>
                <a:cubicBezTo>
                  <a:pt x="234371" y="1629202"/>
                  <a:pt x="236310" y="1655779"/>
                  <a:pt x="254442" y="1661823"/>
                </a:cubicBezTo>
                <a:lnTo>
                  <a:pt x="302150" y="1677725"/>
                </a:lnTo>
                <a:cubicBezTo>
                  <a:pt x="312752" y="1675075"/>
                  <a:pt x="323448" y="1672776"/>
                  <a:pt x="333955" y="1669774"/>
                </a:cubicBezTo>
                <a:cubicBezTo>
                  <a:pt x="342014" y="1667472"/>
                  <a:pt x="350989" y="1656951"/>
                  <a:pt x="357809" y="1661823"/>
                </a:cubicBezTo>
                <a:cubicBezTo>
                  <a:pt x="373361" y="1672932"/>
                  <a:pt x="389614" y="1709530"/>
                  <a:pt x="389614" y="1709530"/>
                </a:cubicBezTo>
                <a:cubicBezTo>
                  <a:pt x="407403" y="1762894"/>
                  <a:pt x="417574" y="1771724"/>
                  <a:pt x="397565" y="1836751"/>
                </a:cubicBezTo>
                <a:cubicBezTo>
                  <a:pt x="394258" y="1847499"/>
                  <a:pt x="382349" y="1853406"/>
                  <a:pt x="373711" y="1860605"/>
                </a:cubicBezTo>
                <a:cubicBezTo>
                  <a:pt x="353158" y="1877733"/>
                  <a:pt x="349913" y="1876490"/>
                  <a:pt x="326004" y="1884459"/>
                </a:cubicBezTo>
                <a:cubicBezTo>
                  <a:pt x="266772" y="1923948"/>
                  <a:pt x="339526" y="1873191"/>
                  <a:pt x="278296" y="1924216"/>
                </a:cubicBezTo>
                <a:cubicBezTo>
                  <a:pt x="270955" y="1930334"/>
                  <a:pt x="262393" y="1934817"/>
                  <a:pt x="254442" y="1940118"/>
                </a:cubicBezTo>
                <a:cubicBezTo>
                  <a:pt x="243409" y="1956666"/>
                  <a:pt x="228355" y="1973453"/>
                  <a:pt x="230588" y="1995777"/>
                </a:cubicBezTo>
                <a:cubicBezTo>
                  <a:pt x="232256" y="2012457"/>
                  <a:pt x="246491" y="2043485"/>
                  <a:pt x="246491" y="2043485"/>
                </a:cubicBezTo>
                <a:cubicBezTo>
                  <a:pt x="262393" y="2040835"/>
                  <a:pt x="278558" y="2039444"/>
                  <a:pt x="294198" y="2035534"/>
                </a:cubicBezTo>
                <a:cubicBezTo>
                  <a:pt x="310460" y="2031468"/>
                  <a:pt x="341906" y="2019631"/>
                  <a:pt x="341906" y="2019631"/>
                </a:cubicBezTo>
                <a:lnTo>
                  <a:pt x="461176" y="2027583"/>
                </a:lnTo>
                <a:cubicBezTo>
                  <a:pt x="530056" y="2030943"/>
                  <a:pt x="599091" y="2031094"/>
                  <a:pt x="667910" y="2035534"/>
                </a:cubicBezTo>
                <a:cubicBezTo>
                  <a:pt x="695784" y="2037332"/>
                  <a:pt x="729972" y="2050921"/>
                  <a:pt x="755374" y="2059388"/>
                </a:cubicBezTo>
                <a:lnTo>
                  <a:pt x="779228" y="2067339"/>
                </a:lnTo>
                <a:cubicBezTo>
                  <a:pt x="817029" y="2092540"/>
                  <a:pt x="800060" y="2074176"/>
                  <a:pt x="818985" y="2130950"/>
                </a:cubicBezTo>
                <a:lnTo>
                  <a:pt x="826936" y="2154803"/>
                </a:lnTo>
                <a:cubicBezTo>
                  <a:pt x="829586" y="2189259"/>
                  <a:pt x="820273" y="2226855"/>
                  <a:pt x="834887" y="2258170"/>
                </a:cubicBezTo>
                <a:cubicBezTo>
                  <a:pt x="834888" y="2258172"/>
                  <a:pt x="894521" y="2278048"/>
                  <a:pt x="906449" y="2282024"/>
                </a:cubicBezTo>
                <a:cubicBezTo>
                  <a:pt x="930353" y="2289992"/>
                  <a:pt x="933608" y="2288754"/>
                  <a:pt x="954157" y="2305878"/>
                </a:cubicBezTo>
                <a:cubicBezTo>
                  <a:pt x="962796" y="2313077"/>
                  <a:pt x="969372" y="2322533"/>
                  <a:pt x="978011" y="2329732"/>
                </a:cubicBezTo>
                <a:cubicBezTo>
                  <a:pt x="1044423" y="2385076"/>
                  <a:pt x="956041" y="2299809"/>
                  <a:pt x="1025718" y="2369489"/>
                </a:cubicBezTo>
                <a:cubicBezTo>
                  <a:pt x="1028369" y="2377440"/>
                  <a:pt x="1028434" y="2386798"/>
                  <a:pt x="1033670" y="2393343"/>
                </a:cubicBezTo>
                <a:cubicBezTo>
                  <a:pt x="1040785" y="2402236"/>
                  <a:pt x="1081344" y="2410404"/>
                  <a:pt x="1049572" y="2433099"/>
                </a:cubicBezTo>
                <a:cubicBezTo>
                  <a:pt x="1035932" y="2442842"/>
                  <a:pt x="1001865" y="2449002"/>
                  <a:pt x="1001865" y="2449002"/>
                </a:cubicBezTo>
                <a:cubicBezTo>
                  <a:pt x="1009816" y="2456953"/>
                  <a:pt x="1015888" y="2467395"/>
                  <a:pt x="1025718" y="2472856"/>
                </a:cubicBezTo>
                <a:cubicBezTo>
                  <a:pt x="1040371" y="2480997"/>
                  <a:pt x="1057523" y="2483457"/>
                  <a:pt x="1073426" y="2488758"/>
                </a:cubicBezTo>
                <a:cubicBezTo>
                  <a:pt x="1081377" y="2491408"/>
                  <a:pt x="1090306" y="2492061"/>
                  <a:pt x="1097280" y="2496710"/>
                </a:cubicBezTo>
                <a:lnTo>
                  <a:pt x="1121134" y="2512612"/>
                </a:lnTo>
                <a:cubicBezTo>
                  <a:pt x="1125211" y="2524845"/>
                  <a:pt x="1138259" y="2548087"/>
                  <a:pt x="1121134" y="2560320"/>
                </a:cubicBezTo>
                <a:cubicBezTo>
                  <a:pt x="1107494" y="2570063"/>
                  <a:pt x="1073426" y="2576223"/>
                  <a:pt x="1073426" y="2576223"/>
                </a:cubicBezTo>
                <a:cubicBezTo>
                  <a:pt x="1070776" y="2584174"/>
                  <a:pt x="1069223" y="2592580"/>
                  <a:pt x="1065475" y="2600077"/>
                </a:cubicBezTo>
                <a:cubicBezTo>
                  <a:pt x="1061201" y="2608624"/>
                  <a:pt x="1050305" y="2614402"/>
                  <a:pt x="1049572" y="2623930"/>
                </a:cubicBezTo>
                <a:cubicBezTo>
                  <a:pt x="1047529" y="2650488"/>
                  <a:pt x="1054873" y="2676939"/>
                  <a:pt x="1057524" y="2703443"/>
                </a:cubicBezTo>
                <a:cubicBezTo>
                  <a:pt x="1144881" y="2681604"/>
                  <a:pt x="1035664" y="2714703"/>
                  <a:pt x="1113183" y="2671638"/>
                </a:cubicBezTo>
                <a:cubicBezTo>
                  <a:pt x="1127836" y="2663497"/>
                  <a:pt x="1144988" y="2661037"/>
                  <a:pt x="1160891" y="2655736"/>
                </a:cubicBezTo>
                <a:lnTo>
                  <a:pt x="1184745" y="2647784"/>
                </a:lnTo>
                <a:cubicBezTo>
                  <a:pt x="1200647" y="2650435"/>
                  <a:pt x="1217720" y="2649188"/>
                  <a:pt x="1232452" y="2655736"/>
                </a:cubicBezTo>
                <a:cubicBezTo>
                  <a:pt x="1260088" y="2668019"/>
                  <a:pt x="1257412" y="2687435"/>
                  <a:pt x="1264258" y="2711395"/>
                </a:cubicBezTo>
                <a:cubicBezTo>
                  <a:pt x="1266561" y="2719454"/>
                  <a:pt x="1269559" y="2727298"/>
                  <a:pt x="1272209" y="2735249"/>
                </a:cubicBezTo>
                <a:cubicBezTo>
                  <a:pt x="1274859" y="2775005"/>
                  <a:pt x="1275989" y="2814892"/>
                  <a:pt x="1280160" y="2854518"/>
                </a:cubicBezTo>
                <a:cubicBezTo>
                  <a:pt x="1281329" y="2865627"/>
                  <a:pt x="1298327" y="2898065"/>
                  <a:pt x="1280160" y="2910177"/>
                </a:cubicBezTo>
                <a:cubicBezTo>
                  <a:pt x="1268915" y="2917674"/>
                  <a:pt x="1253656" y="2915478"/>
                  <a:pt x="1240404" y="2918129"/>
                </a:cubicBezTo>
                <a:cubicBezTo>
                  <a:pt x="1194825" y="2986496"/>
                  <a:pt x="1249473" y="2899993"/>
                  <a:pt x="1216550" y="2965837"/>
                </a:cubicBezTo>
                <a:cubicBezTo>
                  <a:pt x="1212276" y="2974384"/>
                  <a:pt x="1205948" y="2981739"/>
                  <a:pt x="1200647" y="2989690"/>
                </a:cubicBezTo>
                <a:cubicBezTo>
                  <a:pt x="1196924" y="3012032"/>
                  <a:pt x="1184128" y="3054028"/>
                  <a:pt x="1200647" y="3077155"/>
                </a:cubicBezTo>
                <a:cubicBezTo>
                  <a:pt x="1206786" y="3085750"/>
                  <a:pt x="1244657" y="3097126"/>
                  <a:pt x="1256306" y="3101009"/>
                </a:cubicBezTo>
                <a:cubicBezTo>
                  <a:pt x="1287464" y="3097114"/>
                  <a:pt x="1352369" y="3083699"/>
                  <a:pt x="1383527" y="3101009"/>
                </a:cubicBezTo>
                <a:cubicBezTo>
                  <a:pt x="1393080" y="3106316"/>
                  <a:pt x="1388828" y="3122212"/>
                  <a:pt x="1391478" y="3132814"/>
                </a:cubicBezTo>
                <a:cubicBezTo>
                  <a:pt x="1388828" y="3143416"/>
                  <a:pt x="1394034" y="3161617"/>
                  <a:pt x="1383527" y="3164619"/>
                </a:cubicBezTo>
                <a:cubicBezTo>
                  <a:pt x="1367409" y="3169224"/>
                  <a:pt x="1335819" y="3148717"/>
                  <a:pt x="1335819" y="3148717"/>
                </a:cubicBezTo>
                <a:cubicBezTo>
                  <a:pt x="1304014" y="3151367"/>
                  <a:pt x="1272039" y="3152450"/>
                  <a:pt x="1240404" y="3156668"/>
                </a:cubicBezTo>
                <a:cubicBezTo>
                  <a:pt x="1232096" y="3157776"/>
                  <a:pt x="1222477" y="3158693"/>
                  <a:pt x="1216550" y="3164619"/>
                </a:cubicBezTo>
                <a:cubicBezTo>
                  <a:pt x="1210623" y="3170546"/>
                  <a:pt x="1211249" y="3180522"/>
                  <a:pt x="1208598" y="3188473"/>
                </a:cubicBezTo>
                <a:cubicBezTo>
                  <a:pt x="1211249" y="3199075"/>
                  <a:pt x="1209723" y="3211745"/>
                  <a:pt x="1216550" y="3220278"/>
                </a:cubicBezTo>
                <a:cubicBezTo>
                  <a:pt x="1221786" y="3226823"/>
                  <a:pt x="1232137" y="3226852"/>
                  <a:pt x="1240404" y="3228230"/>
                </a:cubicBezTo>
                <a:cubicBezTo>
                  <a:pt x="1264078" y="3232176"/>
                  <a:pt x="1288111" y="3233531"/>
                  <a:pt x="1311965" y="3236181"/>
                </a:cubicBezTo>
                <a:cubicBezTo>
                  <a:pt x="1322567" y="3238831"/>
                  <a:pt x="1333263" y="3241130"/>
                  <a:pt x="1343771" y="3244132"/>
                </a:cubicBezTo>
                <a:cubicBezTo>
                  <a:pt x="1423672" y="3266960"/>
                  <a:pt x="1299935" y="3235159"/>
                  <a:pt x="1399430" y="3260035"/>
                </a:cubicBezTo>
                <a:cubicBezTo>
                  <a:pt x="1407381" y="3265336"/>
                  <a:pt x="1414737" y="3271663"/>
                  <a:pt x="1423284" y="3275937"/>
                </a:cubicBezTo>
                <a:cubicBezTo>
                  <a:pt x="1430781" y="3279685"/>
                  <a:pt x="1441211" y="3277962"/>
                  <a:pt x="1447138" y="3283889"/>
                </a:cubicBezTo>
                <a:cubicBezTo>
                  <a:pt x="1453064" y="3289816"/>
                  <a:pt x="1452439" y="3299792"/>
                  <a:pt x="1455089" y="3307743"/>
                </a:cubicBezTo>
                <a:cubicBezTo>
                  <a:pt x="1437742" y="3359788"/>
                  <a:pt x="1461835" y="3308707"/>
                  <a:pt x="1423284" y="3339548"/>
                </a:cubicBezTo>
                <a:cubicBezTo>
                  <a:pt x="1415822" y="3345518"/>
                  <a:pt x="1412682" y="3355451"/>
                  <a:pt x="1407381" y="3363402"/>
                </a:cubicBezTo>
                <a:cubicBezTo>
                  <a:pt x="1404731" y="3371353"/>
                  <a:pt x="1399430" y="3378875"/>
                  <a:pt x="1399430" y="3387256"/>
                </a:cubicBezTo>
                <a:cubicBezTo>
                  <a:pt x="1399430" y="3398184"/>
                  <a:pt x="1401319" y="3409968"/>
                  <a:pt x="1407381" y="3419061"/>
                </a:cubicBezTo>
                <a:cubicBezTo>
                  <a:pt x="1423581" y="3443360"/>
                  <a:pt x="1478625" y="3441505"/>
                  <a:pt x="1494845" y="3442915"/>
                </a:cubicBezTo>
                <a:cubicBezTo>
                  <a:pt x="1534540" y="3446367"/>
                  <a:pt x="1574358" y="3448216"/>
                  <a:pt x="1614115" y="3450866"/>
                </a:cubicBezTo>
                <a:cubicBezTo>
                  <a:pt x="1624717" y="3453516"/>
                  <a:pt x="1635168" y="3456862"/>
                  <a:pt x="1645920" y="3458817"/>
                </a:cubicBezTo>
                <a:cubicBezTo>
                  <a:pt x="1664359" y="3462170"/>
                  <a:pt x="1683628" y="3461384"/>
                  <a:pt x="1701579" y="3466769"/>
                </a:cubicBezTo>
                <a:cubicBezTo>
                  <a:pt x="1710732" y="3469515"/>
                  <a:pt x="1717482" y="3477370"/>
                  <a:pt x="1725433" y="3482671"/>
                </a:cubicBezTo>
                <a:cubicBezTo>
                  <a:pt x="1771008" y="3551033"/>
                  <a:pt x="1710323" y="3470583"/>
                  <a:pt x="1765190" y="3514477"/>
                </a:cubicBezTo>
                <a:cubicBezTo>
                  <a:pt x="1802424" y="3544264"/>
                  <a:pt x="1763438" y="3530176"/>
                  <a:pt x="1789044" y="3562184"/>
                </a:cubicBezTo>
                <a:cubicBezTo>
                  <a:pt x="1795014" y="3569646"/>
                  <a:pt x="1805557" y="3571969"/>
                  <a:pt x="1812898" y="3578087"/>
                </a:cubicBezTo>
                <a:cubicBezTo>
                  <a:pt x="1821536" y="3585286"/>
                  <a:pt x="1828113" y="3594742"/>
                  <a:pt x="1836751" y="3601941"/>
                </a:cubicBezTo>
                <a:cubicBezTo>
                  <a:pt x="1861949" y="3622940"/>
                  <a:pt x="1873647" y="3622191"/>
                  <a:pt x="1908313" y="3633746"/>
                </a:cubicBezTo>
                <a:cubicBezTo>
                  <a:pt x="1916264" y="3636396"/>
                  <a:pt x="1923900" y="3640319"/>
                  <a:pt x="1932167" y="3641697"/>
                </a:cubicBezTo>
                <a:lnTo>
                  <a:pt x="2027583" y="3657600"/>
                </a:lnTo>
                <a:cubicBezTo>
                  <a:pt x="2091193" y="3700006"/>
                  <a:pt x="2064690" y="3673503"/>
                  <a:pt x="2107096" y="3737113"/>
                </a:cubicBezTo>
                <a:cubicBezTo>
                  <a:pt x="2112397" y="3745064"/>
                  <a:pt x="2119976" y="3751901"/>
                  <a:pt x="2122998" y="3760967"/>
                </a:cubicBezTo>
                <a:cubicBezTo>
                  <a:pt x="2125649" y="3768918"/>
                  <a:pt x="2128917" y="3776690"/>
                  <a:pt x="2130950" y="3784821"/>
                </a:cubicBezTo>
                <a:cubicBezTo>
                  <a:pt x="2136608" y="3807451"/>
                  <a:pt x="2134351" y="3832069"/>
                  <a:pt x="2154804" y="3848431"/>
                </a:cubicBezTo>
                <a:cubicBezTo>
                  <a:pt x="2161349" y="3853667"/>
                  <a:pt x="2170527" y="3854350"/>
                  <a:pt x="2178658" y="3856383"/>
                </a:cubicBezTo>
                <a:lnTo>
                  <a:pt x="2242268" y="3872285"/>
                </a:lnTo>
                <a:cubicBezTo>
                  <a:pt x="2261458" y="3901070"/>
                  <a:pt x="2249624" y="3891865"/>
                  <a:pt x="2274073" y="3904090"/>
                </a:cubicBezTo>
              </a:path>
            </a:pathLst>
          </a:custGeom>
          <a:noFill/>
          <a:ln w="571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en-US" dirty="0">
              <a:solidFill>
                <a:prstClr val="white"/>
              </a:solidFill>
            </a:endParaRPr>
          </a:p>
        </p:txBody>
      </p:sp>
      <p:sp>
        <p:nvSpPr>
          <p:cNvPr id="33" name="Freeform 32"/>
          <p:cNvSpPr/>
          <p:nvPr/>
        </p:nvSpPr>
        <p:spPr>
          <a:xfrm>
            <a:off x="3855493" y="3794075"/>
            <a:ext cx="4367283" cy="2313295"/>
          </a:xfrm>
          <a:custGeom>
            <a:avLst/>
            <a:gdLst>
              <a:gd name="connsiteX0" fmla="*/ 0 w 4367283"/>
              <a:gd name="connsiteY0" fmla="*/ 102358 h 2866081"/>
              <a:gd name="connsiteX1" fmla="*/ 34119 w 4367283"/>
              <a:gd name="connsiteY1" fmla="*/ 116006 h 2866081"/>
              <a:gd name="connsiteX2" fmla="*/ 54591 w 4367283"/>
              <a:gd name="connsiteY2" fmla="*/ 122829 h 2866081"/>
              <a:gd name="connsiteX3" fmla="*/ 102358 w 4367283"/>
              <a:gd name="connsiteY3" fmla="*/ 143301 h 2866081"/>
              <a:gd name="connsiteX4" fmla="*/ 177420 w 4367283"/>
              <a:gd name="connsiteY4" fmla="*/ 129653 h 2866081"/>
              <a:gd name="connsiteX5" fmla="*/ 218364 w 4367283"/>
              <a:gd name="connsiteY5" fmla="*/ 102358 h 2866081"/>
              <a:gd name="connsiteX6" fmla="*/ 286603 w 4367283"/>
              <a:gd name="connsiteY6" fmla="*/ 95534 h 2866081"/>
              <a:gd name="connsiteX7" fmla="*/ 348017 w 4367283"/>
              <a:gd name="connsiteY7" fmla="*/ 75062 h 2866081"/>
              <a:gd name="connsiteX8" fmla="*/ 368489 w 4367283"/>
              <a:gd name="connsiteY8" fmla="*/ 68238 h 2866081"/>
              <a:gd name="connsiteX9" fmla="*/ 388961 w 4367283"/>
              <a:gd name="connsiteY9" fmla="*/ 61415 h 2866081"/>
              <a:gd name="connsiteX10" fmla="*/ 409432 w 4367283"/>
              <a:gd name="connsiteY10" fmla="*/ 47767 h 2866081"/>
              <a:gd name="connsiteX11" fmla="*/ 450376 w 4367283"/>
              <a:gd name="connsiteY11" fmla="*/ 34119 h 2866081"/>
              <a:gd name="connsiteX12" fmla="*/ 586853 w 4367283"/>
              <a:gd name="connsiteY12" fmla="*/ 34119 h 2866081"/>
              <a:gd name="connsiteX13" fmla="*/ 661916 w 4367283"/>
              <a:gd name="connsiteY13" fmla="*/ 13647 h 2866081"/>
              <a:gd name="connsiteX14" fmla="*/ 682388 w 4367283"/>
              <a:gd name="connsiteY14" fmla="*/ 6823 h 2866081"/>
              <a:gd name="connsiteX15" fmla="*/ 893928 w 4367283"/>
              <a:gd name="connsiteY15" fmla="*/ 0 h 2866081"/>
              <a:gd name="connsiteX16" fmla="*/ 955343 w 4367283"/>
              <a:gd name="connsiteY16" fmla="*/ 6823 h 2866081"/>
              <a:gd name="connsiteX17" fmla="*/ 962167 w 4367283"/>
              <a:gd name="connsiteY17" fmla="*/ 27295 h 2866081"/>
              <a:gd name="connsiteX18" fmla="*/ 975814 w 4367283"/>
              <a:gd name="connsiteY18" fmla="*/ 47767 h 2866081"/>
              <a:gd name="connsiteX19" fmla="*/ 982638 w 4367283"/>
              <a:gd name="connsiteY19" fmla="*/ 68238 h 2866081"/>
              <a:gd name="connsiteX20" fmla="*/ 1023582 w 4367283"/>
              <a:gd name="connsiteY20" fmla="*/ 95534 h 2866081"/>
              <a:gd name="connsiteX21" fmla="*/ 1044053 w 4367283"/>
              <a:gd name="connsiteY21" fmla="*/ 109182 h 2866081"/>
              <a:gd name="connsiteX22" fmla="*/ 1064525 w 4367283"/>
              <a:gd name="connsiteY22" fmla="*/ 122829 h 2866081"/>
              <a:gd name="connsiteX23" fmla="*/ 1105468 w 4367283"/>
              <a:gd name="connsiteY23" fmla="*/ 136477 h 2866081"/>
              <a:gd name="connsiteX24" fmla="*/ 1146411 w 4367283"/>
              <a:gd name="connsiteY24" fmla="*/ 163773 h 2866081"/>
              <a:gd name="connsiteX25" fmla="*/ 1153235 w 4367283"/>
              <a:gd name="connsiteY25" fmla="*/ 184244 h 2866081"/>
              <a:gd name="connsiteX26" fmla="*/ 1194179 w 4367283"/>
              <a:gd name="connsiteY26" fmla="*/ 218364 h 2866081"/>
              <a:gd name="connsiteX27" fmla="*/ 1207826 w 4367283"/>
              <a:gd name="connsiteY27" fmla="*/ 238835 h 2866081"/>
              <a:gd name="connsiteX28" fmla="*/ 1235122 w 4367283"/>
              <a:gd name="connsiteY28" fmla="*/ 245659 h 2866081"/>
              <a:gd name="connsiteX29" fmla="*/ 1337480 w 4367283"/>
              <a:gd name="connsiteY29" fmla="*/ 266131 h 2866081"/>
              <a:gd name="connsiteX30" fmla="*/ 1378423 w 4367283"/>
              <a:gd name="connsiteY30" fmla="*/ 259307 h 2866081"/>
              <a:gd name="connsiteX31" fmla="*/ 1398895 w 4367283"/>
              <a:gd name="connsiteY31" fmla="*/ 245659 h 2866081"/>
              <a:gd name="connsiteX32" fmla="*/ 1521725 w 4367283"/>
              <a:gd name="connsiteY32" fmla="*/ 232012 h 2866081"/>
              <a:gd name="connsiteX33" fmla="*/ 1610435 w 4367283"/>
              <a:gd name="connsiteY33" fmla="*/ 218364 h 2866081"/>
              <a:gd name="connsiteX34" fmla="*/ 1658203 w 4367283"/>
              <a:gd name="connsiteY34" fmla="*/ 225188 h 2866081"/>
              <a:gd name="connsiteX35" fmla="*/ 1699146 w 4367283"/>
              <a:gd name="connsiteY35" fmla="*/ 245659 h 2866081"/>
              <a:gd name="connsiteX36" fmla="*/ 1726441 w 4367283"/>
              <a:gd name="connsiteY36" fmla="*/ 307074 h 2866081"/>
              <a:gd name="connsiteX37" fmla="*/ 1746913 w 4367283"/>
              <a:gd name="connsiteY37" fmla="*/ 313898 h 2866081"/>
              <a:gd name="connsiteX38" fmla="*/ 1808328 w 4367283"/>
              <a:gd name="connsiteY38" fmla="*/ 293426 h 2866081"/>
              <a:gd name="connsiteX39" fmla="*/ 1828800 w 4367283"/>
              <a:gd name="connsiteY39" fmla="*/ 286603 h 2866081"/>
              <a:gd name="connsiteX40" fmla="*/ 1842447 w 4367283"/>
              <a:gd name="connsiteY40" fmla="*/ 266131 h 2866081"/>
              <a:gd name="connsiteX41" fmla="*/ 1890214 w 4367283"/>
              <a:gd name="connsiteY41" fmla="*/ 286603 h 2866081"/>
              <a:gd name="connsiteX42" fmla="*/ 1917510 w 4367283"/>
              <a:gd name="connsiteY42" fmla="*/ 327546 h 2866081"/>
              <a:gd name="connsiteX43" fmla="*/ 1978925 w 4367283"/>
              <a:gd name="connsiteY43" fmla="*/ 348018 h 2866081"/>
              <a:gd name="connsiteX44" fmla="*/ 1999397 w 4367283"/>
              <a:gd name="connsiteY44" fmla="*/ 354841 h 2866081"/>
              <a:gd name="connsiteX45" fmla="*/ 2060811 w 4367283"/>
              <a:gd name="connsiteY45" fmla="*/ 361665 h 2866081"/>
              <a:gd name="connsiteX46" fmla="*/ 2094931 w 4367283"/>
              <a:gd name="connsiteY46" fmla="*/ 334370 h 2866081"/>
              <a:gd name="connsiteX47" fmla="*/ 2081283 w 4367283"/>
              <a:gd name="connsiteY47" fmla="*/ 293426 h 2866081"/>
              <a:gd name="connsiteX48" fmla="*/ 2101755 w 4367283"/>
              <a:gd name="connsiteY48" fmla="*/ 245659 h 2866081"/>
              <a:gd name="connsiteX49" fmla="*/ 2163170 w 4367283"/>
              <a:gd name="connsiteY49" fmla="*/ 252483 h 2866081"/>
              <a:gd name="connsiteX50" fmla="*/ 2245056 w 4367283"/>
              <a:gd name="connsiteY50" fmla="*/ 272955 h 2866081"/>
              <a:gd name="connsiteX51" fmla="*/ 2326943 w 4367283"/>
              <a:gd name="connsiteY51" fmla="*/ 307074 h 2866081"/>
              <a:gd name="connsiteX52" fmla="*/ 2374710 w 4367283"/>
              <a:gd name="connsiteY52" fmla="*/ 320722 h 2866081"/>
              <a:gd name="connsiteX53" fmla="*/ 2429301 w 4367283"/>
              <a:gd name="connsiteY53" fmla="*/ 327546 h 2866081"/>
              <a:gd name="connsiteX54" fmla="*/ 2470244 w 4367283"/>
              <a:gd name="connsiteY54" fmla="*/ 341194 h 2866081"/>
              <a:gd name="connsiteX55" fmla="*/ 2490716 w 4367283"/>
              <a:gd name="connsiteY55" fmla="*/ 348018 h 2866081"/>
              <a:gd name="connsiteX56" fmla="*/ 2497540 w 4367283"/>
              <a:gd name="connsiteY56" fmla="*/ 450376 h 2866081"/>
              <a:gd name="connsiteX57" fmla="*/ 2429301 w 4367283"/>
              <a:gd name="connsiteY57" fmla="*/ 429904 h 2866081"/>
              <a:gd name="connsiteX58" fmla="*/ 2408829 w 4367283"/>
              <a:gd name="connsiteY58" fmla="*/ 423080 h 2866081"/>
              <a:gd name="connsiteX59" fmla="*/ 2367886 w 4367283"/>
              <a:gd name="connsiteY59" fmla="*/ 429904 h 2866081"/>
              <a:gd name="connsiteX60" fmla="*/ 2347414 w 4367283"/>
              <a:gd name="connsiteY60" fmla="*/ 436728 h 2866081"/>
              <a:gd name="connsiteX61" fmla="*/ 2340591 w 4367283"/>
              <a:gd name="connsiteY61" fmla="*/ 457200 h 2866081"/>
              <a:gd name="connsiteX62" fmla="*/ 2320119 w 4367283"/>
              <a:gd name="connsiteY62" fmla="*/ 470847 h 2866081"/>
              <a:gd name="connsiteX63" fmla="*/ 2306471 w 4367283"/>
              <a:gd name="connsiteY63" fmla="*/ 491319 h 2866081"/>
              <a:gd name="connsiteX64" fmla="*/ 2299647 w 4367283"/>
              <a:gd name="connsiteY64" fmla="*/ 511791 h 2866081"/>
              <a:gd name="connsiteX65" fmla="*/ 2272352 w 4367283"/>
              <a:gd name="connsiteY65" fmla="*/ 552734 h 2866081"/>
              <a:gd name="connsiteX66" fmla="*/ 2258704 w 4367283"/>
              <a:gd name="connsiteY66" fmla="*/ 593677 h 2866081"/>
              <a:gd name="connsiteX67" fmla="*/ 2245056 w 4367283"/>
              <a:gd name="connsiteY67" fmla="*/ 614149 h 2866081"/>
              <a:gd name="connsiteX68" fmla="*/ 2231408 w 4367283"/>
              <a:gd name="connsiteY68" fmla="*/ 655092 h 2866081"/>
              <a:gd name="connsiteX69" fmla="*/ 2224585 w 4367283"/>
              <a:gd name="connsiteY69" fmla="*/ 675564 h 2866081"/>
              <a:gd name="connsiteX70" fmla="*/ 2231408 w 4367283"/>
              <a:gd name="connsiteY70" fmla="*/ 716507 h 2866081"/>
              <a:gd name="connsiteX71" fmla="*/ 2265528 w 4367283"/>
              <a:gd name="connsiteY71" fmla="*/ 723331 h 2866081"/>
              <a:gd name="connsiteX72" fmla="*/ 2286000 w 4367283"/>
              <a:gd name="connsiteY72" fmla="*/ 730155 h 2866081"/>
              <a:gd name="connsiteX73" fmla="*/ 2313295 w 4367283"/>
              <a:gd name="connsiteY73" fmla="*/ 771098 h 2866081"/>
              <a:gd name="connsiteX74" fmla="*/ 2320119 w 4367283"/>
              <a:gd name="connsiteY74" fmla="*/ 791570 h 2866081"/>
              <a:gd name="connsiteX75" fmla="*/ 2340591 w 4367283"/>
              <a:gd name="connsiteY75" fmla="*/ 812041 h 2866081"/>
              <a:gd name="connsiteX76" fmla="*/ 2361062 w 4367283"/>
              <a:gd name="connsiteY76" fmla="*/ 852985 h 2866081"/>
              <a:gd name="connsiteX77" fmla="*/ 2374710 w 4367283"/>
              <a:gd name="connsiteY77" fmla="*/ 893928 h 2866081"/>
              <a:gd name="connsiteX78" fmla="*/ 2422477 w 4367283"/>
              <a:gd name="connsiteY78" fmla="*/ 948519 h 2866081"/>
              <a:gd name="connsiteX79" fmla="*/ 2470244 w 4367283"/>
              <a:gd name="connsiteY79" fmla="*/ 996286 h 2866081"/>
              <a:gd name="connsiteX80" fmla="*/ 2490716 w 4367283"/>
              <a:gd name="connsiteY80" fmla="*/ 1016758 h 2866081"/>
              <a:gd name="connsiteX81" fmla="*/ 2511188 w 4367283"/>
              <a:gd name="connsiteY81" fmla="*/ 1023582 h 2866081"/>
              <a:gd name="connsiteX82" fmla="*/ 2552131 w 4367283"/>
              <a:gd name="connsiteY82" fmla="*/ 1050877 h 2866081"/>
              <a:gd name="connsiteX83" fmla="*/ 2552131 w 4367283"/>
              <a:gd name="connsiteY83" fmla="*/ 1050877 h 2866081"/>
              <a:gd name="connsiteX84" fmla="*/ 2593074 w 4367283"/>
              <a:gd name="connsiteY84" fmla="*/ 1078173 h 2866081"/>
              <a:gd name="connsiteX85" fmla="*/ 2634017 w 4367283"/>
              <a:gd name="connsiteY85" fmla="*/ 1098644 h 2866081"/>
              <a:gd name="connsiteX86" fmla="*/ 2668137 w 4367283"/>
              <a:gd name="connsiteY86" fmla="*/ 1139588 h 2866081"/>
              <a:gd name="connsiteX87" fmla="*/ 2709080 w 4367283"/>
              <a:gd name="connsiteY87" fmla="*/ 1160059 h 2866081"/>
              <a:gd name="connsiteX88" fmla="*/ 2763671 w 4367283"/>
              <a:gd name="connsiteY88" fmla="*/ 1194179 h 2866081"/>
              <a:gd name="connsiteX89" fmla="*/ 2784143 w 4367283"/>
              <a:gd name="connsiteY89" fmla="*/ 1207826 h 2866081"/>
              <a:gd name="connsiteX90" fmla="*/ 2804614 w 4367283"/>
              <a:gd name="connsiteY90" fmla="*/ 1214650 h 2866081"/>
              <a:gd name="connsiteX91" fmla="*/ 2845558 w 4367283"/>
              <a:gd name="connsiteY91" fmla="*/ 1241946 h 2866081"/>
              <a:gd name="connsiteX92" fmla="*/ 2886501 w 4367283"/>
              <a:gd name="connsiteY92" fmla="*/ 1255594 h 2866081"/>
              <a:gd name="connsiteX93" fmla="*/ 2947916 w 4367283"/>
              <a:gd name="connsiteY93" fmla="*/ 1282889 h 2866081"/>
              <a:gd name="connsiteX94" fmla="*/ 2968388 w 4367283"/>
              <a:gd name="connsiteY94" fmla="*/ 1289713 h 2866081"/>
              <a:gd name="connsiteX95" fmla="*/ 3029803 w 4367283"/>
              <a:gd name="connsiteY95" fmla="*/ 1323832 h 2866081"/>
              <a:gd name="connsiteX96" fmla="*/ 3070746 w 4367283"/>
              <a:gd name="connsiteY96" fmla="*/ 1344304 h 2866081"/>
              <a:gd name="connsiteX97" fmla="*/ 3091217 w 4367283"/>
              <a:gd name="connsiteY97" fmla="*/ 1357952 h 2866081"/>
              <a:gd name="connsiteX98" fmla="*/ 3132161 w 4367283"/>
              <a:gd name="connsiteY98" fmla="*/ 1378423 h 2866081"/>
              <a:gd name="connsiteX99" fmla="*/ 3179928 w 4367283"/>
              <a:gd name="connsiteY99" fmla="*/ 1426191 h 2866081"/>
              <a:gd name="connsiteX100" fmla="*/ 3220871 w 4367283"/>
              <a:gd name="connsiteY100" fmla="*/ 1453486 h 2866081"/>
              <a:gd name="connsiteX101" fmla="*/ 3241343 w 4367283"/>
              <a:gd name="connsiteY101" fmla="*/ 1467134 h 2866081"/>
              <a:gd name="connsiteX102" fmla="*/ 3282286 w 4367283"/>
              <a:gd name="connsiteY102" fmla="*/ 1480782 h 2866081"/>
              <a:gd name="connsiteX103" fmla="*/ 3309582 w 4367283"/>
              <a:gd name="connsiteY103" fmla="*/ 1494429 h 2866081"/>
              <a:gd name="connsiteX104" fmla="*/ 3330053 w 4367283"/>
              <a:gd name="connsiteY104" fmla="*/ 1508077 h 2866081"/>
              <a:gd name="connsiteX105" fmla="*/ 3350525 w 4367283"/>
              <a:gd name="connsiteY105" fmla="*/ 1514901 h 2866081"/>
              <a:gd name="connsiteX106" fmla="*/ 3384644 w 4367283"/>
              <a:gd name="connsiteY106" fmla="*/ 1576316 h 2866081"/>
              <a:gd name="connsiteX107" fmla="*/ 3398292 w 4367283"/>
              <a:gd name="connsiteY107" fmla="*/ 1596788 h 2866081"/>
              <a:gd name="connsiteX108" fmla="*/ 3411940 w 4367283"/>
              <a:gd name="connsiteY108" fmla="*/ 1637731 h 2866081"/>
              <a:gd name="connsiteX109" fmla="*/ 3432411 w 4367283"/>
              <a:gd name="connsiteY109" fmla="*/ 1644555 h 2866081"/>
              <a:gd name="connsiteX110" fmla="*/ 3439235 w 4367283"/>
              <a:gd name="connsiteY110" fmla="*/ 1665026 h 2866081"/>
              <a:gd name="connsiteX111" fmla="*/ 3480179 w 4367283"/>
              <a:gd name="connsiteY111" fmla="*/ 1685498 h 2866081"/>
              <a:gd name="connsiteX112" fmla="*/ 3521122 w 4367283"/>
              <a:gd name="connsiteY112" fmla="*/ 1712794 h 2866081"/>
              <a:gd name="connsiteX113" fmla="*/ 3541594 w 4367283"/>
              <a:gd name="connsiteY113" fmla="*/ 1719618 h 2866081"/>
              <a:gd name="connsiteX114" fmla="*/ 3582537 w 4367283"/>
              <a:gd name="connsiteY114" fmla="*/ 1746913 h 2866081"/>
              <a:gd name="connsiteX115" fmla="*/ 3643952 w 4367283"/>
              <a:gd name="connsiteY115" fmla="*/ 1767385 h 2866081"/>
              <a:gd name="connsiteX116" fmla="*/ 3705367 w 4367283"/>
              <a:gd name="connsiteY116" fmla="*/ 1787856 h 2866081"/>
              <a:gd name="connsiteX117" fmla="*/ 3725838 w 4367283"/>
              <a:gd name="connsiteY117" fmla="*/ 1794680 h 2866081"/>
              <a:gd name="connsiteX118" fmla="*/ 3794077 w 4367283"/>
              <a:gd name="connsiteY118" fmla="*/ 1787856 h 2866081"/>
              <a:gd name="connsiteX119" fmla="*/ 3821373 w 4367283"/>
              <a:gd name="connsiteY119" fmla="*/ 1781032 h 2866081"/>
              <a:gd name="connsiteX120" fmla="*/ 3889611 w 4367283"/>
              <a:gd name="connsiteY120" fmla="*/ 1787856 h 2866081"/>
              <a:gd name="connsiteX121" fmla="*/ 3937379 w 4367283"/>
              <a:gd name="connsiteY121" fmla="*/ 1808328 h 2866081"/>
              <a:gd name="connsiteX122" fmla="*/ 3978322 w 4367283"/>
              <a:gd name="connsiteY122" fmla="*/ 1835623 h 2866081"/>
              <a:gd name="connsiteX123" fmla="*/ 3991970 w 4367283"/>
              <a:gd name="connsiteY123" fmla="*/ 1856095 h 2866081"/>
              <a:gd name="connsiteX124" fmla="*/ 4032913 w 4367283"/>
              <a:gd name="connsiteY124" fmla="*/ 1890215 h 2866081"/>
              <a:gd name="connsiteX125" fmla="*/ 4073856 w 4367283"/>
              <a:gd name="connsiteY125" fmla="*/ 1903862 h 2866081"/>
              <a:gd name="connsiteX126" fmla="*/ 4114800 w 4367283"/>
              <a:gd name="connsiteY126" fmla="*/ 1944806 h 2866081"/>
              <a:gd name="connsiteX127" fmla="*/ 4148919 w 4367283"/>
              <a:gd name="connsiteY127" fmla="*/ 1978925 h 2866081"/>
              <a:gd name="connsiteX128" fmla="*/ 4162567 w 4367283"/>
              <a:gd name="connsiteY128" fmla="*/ 1999397 h 2866081"/>
              <a:gd name="connsiteX129" fmla="*/ 4203510 w 4367283"/>
              <a:gd name="connsiteY129" fmla="*/ 2040340 h 2866081"/>
              <a:gd name="connsiteX130" fmla="*/ 4237629 w 4367283"/>
              <a:gd name="connsiteY130" fmla="*/ 2081283 h 2866081"/>
              <a:gd name="connsiteX131" fmla="*/ 4299044 w 4367283"/>
              <a:gd name="connsiteY131" fmla="*/ 2129050 h 2866081"/>
              <a:gd name="connsiteX132" fmla="*/ 4326340 w 4367283"/>
              <a:gd name="connsiteY132" fmla="*/ 2169994 h 2866081"/>
              <a:gd name="connsiteX133" fmla="*/ 4339988 w 4367283"/>
              <a:gd name="connsiteY133" fmla="*/ 2190465 h 2866081"/>
              <a:gd name="connsiteX134" fmla="*/ 4353635 w 4367283"/>
              <a:gd name="connsiteY134" fmla="*/ 2210937 h 2866081"/>
              <a:gd name="connsiteX135" fmla="*/ 4367283 w 4367283"/>
              <a:gd name="connsiteY135" fmla="*/ 2251880 h 2866081"/>
              <a:gd name="connsiteX136" fmla="*/ 4346811 w 4367283"/>
              <a:gd name="connsiteY136" fmla="*/ 2313295 h 2866081"/>
              <a:gd name="connsiteX137" fmla="*/ 4339988 w 4367283"/>
              <a:gd name="connsiteY137" fmla="*/ 2333767 h 2866081"/>
              <a:gd name="connsiteX138" fmla="*/ 4326340 w 4367283"/>
              <a:gd name="connsiteY138" fmla="*/ 2381534 h 2866081"/>
              <a:gd name="connsiteX139" fmla="*/ 4292220 w 4367283"/>
              <a:gd name="connsiteY139" fmla="*/ 2422477 h 2866081"/>
              <a:gd name="connsiteX140" fmla="*/ 4264925 w 4367283"/>
              <a:gd name="connsiteY140" fmla="*/ 2463421 h 2866081"/>
              <a:gd name="connsiteX141" fmla="*/ 4251277 w 4367283"/>
              <a:gd name="connsiteY141" fmla="*/ 2483892 h 2866081"/>
              <a:gd name="connsiteX142" fmla="*/ 4230806 w 4367283"/>
              <a:gd name="connsiteY142" fmla="*/ 2497540 h 2866081"/>
              <a:gd name="connsiteX143" fmla="*/ 4217158 w 4367283"/>
              <a:gd name="connsiteY143" fmla="*/ 2518012 h 2866081"/>
              <a:gd name="connsiteX144" fmla="*/ 4176214 w 4367283"/>
              <a:gd name="connsiteY144" fmla="*/ 2545307 h 2866081"/>
              <a:gd name="connsiteX145" fmla="*/ 4128447 w 4367283"/>
              <a:gd name="connsiteY145" fmla="*/ 2579426 h 2866081"/>
              <a:gd name="connsiteX146" fmla="*/ 4101152 w 4367283"/>
              <a:gd name="connsiteY146" fmla="*/ 2620370 h 2866081"/>
              <a:gd name="connsiteX147" fmla="*/ 4053385 w 4367283"/>
              <a:gd name="connsiteY147" fmla="*/ 2681785 h 2866081"/>
              <a:gd name="connsiteX148" fmla="*/ 4032913 w 4367283"/>
              <a:gd name="connsiteY148" fmla="*/ 2695432 h 2866081"/>
              <a:gd name="connsiteX149" fmla="*/ 3991970 w 4367283"/>
              <a:gd name="connsiteY149" fmla="*/ 2756847 h 2866081"/>
              <a:gd name="connsiteX150" fmla="*/ 3978322 w 4367283"/>
              <a:gd name="connsiteY150" fmla="*/ 2777319 h 2866081"/>
              <a:gd name="connsiteX151" fmla="*/ 3971498 w 4367283"/>
              <a:gd name="connsiteY151" fmla="*/ 2797791 h 2866081"/>
              <a:gd name="connsiteX152" fmla="*/ 3923731 w 4367283"/>
              <a:gd name="connsiteY152" fmla="*/ 2852382 h 2866081"/>
              <a:gd name="connsiteX153" fmla="*/ 3903259 w 4367283"/>
              <a:gd name="connsiteY153" fmla="*/ 2859206 h 2866081"/>
              <a:gd name="connsiteX154" fmla="*/ 3862316 w 4367283"/>
              <a:gd name="connsiteY154" fmla="*/ 2866029 h 2866081"/>
              <a:gd name="connsiteX0" fmla="*/ 0 w 4367283"/>
              <a:gd name="connsiteY0" fmla="*/ 102358 h 2859206"/>
              <a:gd name="connsiteX1" fmla="*/ 34119 w 4367283"/>
              <a:gd name="connsiteY1" fmla="*/ 116006 h 2859206"/>
              <a:gd name="connsiteX2" fmla="*/ 54591 w 4367283"/>
              <a:gd name="connsiteY2" fmla="*/ 122829 h 2859206"/>
              <a:gd name="connsiteX3" fmla="*/ 102358 w 4367283"/>
              <a:gd name="connsiteY3" fmla="*/ 143301 h 2859206"/>
              <a:gd name="connsiteX4" fmla="*/ 177420 w 4367283"/>
              <a:gd name="connsiteY4" fmla="*/ 129653 h 2859206"/>
              <a:gd name="connsiteX5" fmla="*/ 218364 w 4367283"/>
              <a:gd name="connsiteY5" fmla="*/ 102358 h 2859206"/>
              <a:gd name="connsiteX6" fmla="*/ 286603 w 4367283"/>
              <a:gd name="connsiteY6" fmla="*/ 95534 h 2859206"/>
              <a:gd name="connsiteX7" fmla="*/ 348017 w 4367283"/>
              <a:gd name="connsiteY7" fmla="*/ 75062 h 2859206"/>
              <a:gd name="connsiteX8" fmla="*/ 368489 w 4367283"/>
              <a:gd name="connsiteY8" fmla="*/ 68238 h 2859206"/>
              <a:gd name="connsiteX9" fmla="*/ 388961 w 4367283"/>
              <a:gd name="connsiteY9" fmla="*/ 61415 h 2859206"/>
              <a:gd name="connsiteX10" fmla="*/ 409432 w 4367283"/>
              <a:gd name="connsiteY10" fmla="*/ 47767 h 2859206"/>
              <a:gd name="connsiteX11" fmla="*/ 450376 w 4367283"/>
              <a:gd name="connsiteY11" fmla="*/ 34119 h 2859206"/>
              <a:gd name="connsiteX12" fmla="*/ 586853 w 4367283"/>
              <a:gd name="connsiteY12" fmla="*/ 34119 h 2859206"/>
              <a:gd name="connsiteX13" fmla="*/ 661916 w 4367283"/>
              <a:gd name="connsiteY13" fmla="*/ 13647 h 2859206"/>
              <a:gd name="connsiteX14" fmla="*/ 682388 w 4367283"/>
              <a:gd name="connsiteY14" fmla="*/ 6823 h 2859206"/>
              <a:gd name="connsiteX15" fmla="*/ 893928 w 4367283"/>
              <a:gd name="connsiteY15" fmla="*/ 0 h 2859206"/>
              <a:gd name="connsiteX16" fmla="*/ 955343 w 4367283"/>
              <a:gd name="connsiteY16" fmla="*/ 6823 h 2859206"/>
              <a:gd name="connsiteX17" fmla="*/ 962167 w 4367283"/>
              <a:gd name="connsiteY17" fmla="*/ 27295 h 2859206"/>
              <a:gd name="connsiteX18" fmla="*/ 975814 w 4367283"/>
              <a:gd name="connsiteY18" fmla="*/ 47767 h 2859206"/>
              <a:gd name="connsiteX19" fmla="*/ 982638 w 4367283"/>
              <a:gd name="connsiteY19" fmla="*/ 68238 h 2859206"/>
              <a:gd name="connsiteX20" fmla="*/ 1023582 w 4367283"/>
              <a:gd name="connsiteY20" fmla="*/ 95534 h 2859206"/>
              <a:gd name="connsiteX21" fmla="*/ 1044053 w 4367283"/>
              <a:gd name="connsiteY21" fmla="*/ 109182 h 2859206"/>
              <a:gd name="connsiteX22" fmla="*/ 1064525 w 4367283"/>
              <a:gd name="connsiteY22" fmla="*/ 122829 h 2859206"/>
              <a:gd name="connsiteX23" fmla="*/ 1105468 w 4367283"/>
              <a:gd name="connsiteY23" fmla="*/ 136477 h 2859206"/>
              <a:gd name="connsiteX24" fmla="*/ 1146411 w 4367283"/>
              <a:gd name="connsiteY24" fmla="*/ 163773 h 2859206"/>
              <a:gd name="connsiteX25" fmla="*/ 1153235 w 4367283"/>
              <a:gd name="connsiteY25" fmla="*/ 184244 h 2859206"/>
              <a:gd name="connsiteX26" fmla="*/ 1194179 w 4367283"/>
              <a:gd name="connsiteY26" fmla="*/ 218364 h 2859206"/>
              <a:gd name="connsiteX27" fmla="*/ 1207826 w 4367283"/>
              <a:gd name="connsiteY27" fmla="*/ 238835 h 2859206"/>
              <a:gd name="connsiteX28" fmla="*/ 1235122 w 4367283"/>
              <a:gd name="connsiteY28" fmla="*/ 245659 h 2859206"/>
              <a:gd name="connsiteX29" fmla="*/ 1337480 w 4367283"/>
              <a:gd name="connsiteY29" fmla="*/ 266131 h 2859206"/>
              <a:gd name="connsiteX30" fmla="*/ 1378423 w 4367283"/>
              <a:gd name="connsiteY30" fmla="*/ 259307 h 2859206"/>
              <a:gd name="connsiteX31" fmla="*/ 1398895 w 4367283"/>
              <a:gd name="connsiteY31" fmla="*/ 245659 h 2859206"/>
              <a:gd name="connsiteX32" fmla="*/ 1521725 w 4367283"/>
              <a:gd name="connsiteY32" fmla="*/ 232012 h 2859206"/>
              <a:gd name="connsiteX33" fmla="*/ 1610435 w 4367283"/>
              <a:gd name="connsiteY33" fmla="*/ 218364 h 2859206"/>
              <a:gd name="connsiteX34" fmla="*/ 1658203 w 4367283"/>
              <a:gd name="connsiteY34" fmla="*/ 225188 h 2859206"/>
              <a:gd name="connsiteX35" fmla="*/ 1699146 w 4367283"/>
              <a:gd name="connsiteY35" fmla="*/ 245659 h 2859206"/>
              <a:gd name="connsiteX36" fmla="*/ 1726441 w 4367283"/>
              <a:gd name="connsiteY36" fmla="*/ 307074 h 2859206"/>
              <a:gd name="connsiteX37" fmla="*/ 1746913 w 4367283"/>
              <a:gd name="connsiteY37" fmla="*/ 313898 h 2859206"/>
              <a:gd name="connsiteX38" fmla="*/ 1808328 w 4367283"/>
              <a:gd name="connsiteY38" fmla="*/ 293426 h 2859206"/>
              <a:gd name="connsiteX39" fmla="*/ 1828800 w 4367283"/>
              <a:gd name="connsiteY39" fmla="*/ 286603 h 2859206"/>
              <a:gd name="connsiteX40" fmla="*/ 1842447 w 4367283"/>
              <a:gd name="connsiteY40" fmla="*/ 266131 h 2859206"/>
              <a:gd name="connsiteX41" fmla="*/ 1890214 w 4367283"/>
              <a:gd name="connsiteY41" fmla="*/ 286603 h 2859206"/>
              <a:gd name="connsiteX42" fmla="*/ 1917510 w 4367283"/>
              <a:gd name="connsiteY42" fmla="*/ 327546 h 2859206"/>
              <a:gd name="connsiteX43" fmla="*/ 1978925 w 4367283"/>
              <a:gd name="connsiteY43" fmla="*/ 348018 h 2859206"/>
              <a:gd name="connsiteX44" fmla="*/ 1999397 w 4367283"/>
              <a:gd name="connsiteY44" fmla="*/ 354841 h 2859206"/>
              <a:gd name="connsiteX45" fmla="*/ 2060811 w 4367283"/>
              <a:gd name="connsiteY45" fmla="*/ 361665 h 2859206"/>
              <a:gd name="connsiteX46" fmla="*/ 2094931 w 4367283"/>
              <a:gd name="connsiteY46" fmla="*/ 334370 h 2859206"/>
              <a:gd name="connsiteX47" fmla="*/ 2081283 w 4367283"/>
              <a:gd name="connsiteY47" fmla="*/ 293426 h 2859206"/>
              <a:gd name="connsiteX48" fmla="*/ 2101755 w 4367283"/>
              <a:gd name="connsiteY48" fmla="*/ 245659 h 2859206"/>
              <a:gd name="connsiteX49" fmla="*/ 2163170 w 4367283"/>
              <a:gd name="connsiteY49" fmla="*/ 252483 h 2859206"/>
              <a:gd name="connsiteX50" fmla="*/ 2245056 w 4367283"/>
              <a:gd name="connsiteY50" fmla="*/ 272955 h 2859206"/>
              <a:gd name="connsiteX51" fmla="*/ 2326943 w 4367283"/>
              <a:gd name="connsiteY51" fmla="*/ 307074 h 2859206"/>
              <a:gd name="connsiteX52" fmla="*/ 2374710 w 4367283"/>
              <a:gd name="connsiteY52" fmla="*/ 320722 h 2859206"/>
              <a:gd name="connsiteX53" fmla="*/ 2429301 w 4367283"/>
              <a:gd name="connsiteY53" fmla="*/ 327546 h 2859206"/>
              <a:gd name="connsiteX54" fmla="*/ 2470244 w 4367283"/>
              <a:gd name="connsiteY54" fmla="*/ 341194 h 2859206"/>
              <a:gd name="connsiteX55" fmla="*/ 2490716 w 4367283"/>
              <a:gd name="connsiteY55" fmla="*/ 348018 h 2859206"/>
              <a:gd name="connsiteX56" fmla="*/ 2497540 w 4367283"/>
              <a:gd name="connsiteY56" fmla="*/ 450376 h 2859206"/>
              <a:gd name="connsiteX57" fmla="*/ 2429301 w 4367283"/>
              <a:gd name="connsiteY57" fmla="*/ 429904 h 2859206"/>
              <a:gd name="connsiteX58" fmla="*/ 2408829 w 4367283"/>
              <a:gd name="connsiteY58" fmla="*/ 423080 h 2859206"/>
              <a:gd name="connsiteX59" fmla="*/ 2367886 w 4367283"/>
              <a:gd name="connsiteY59" fmla="*/ 429904 h 2859206"/>
              <a:gd name="connsiteX60" fmla="*/ 2347414 w 4367283"/>
              <a:gd name="connsiteY60" fmla="*/ 436728 h 2859206"/>
              <a:gd name="connsiteX61" fmla="*/ 2340591 w 4367283"/>
              <a:gd name="connsiteY61" fmla="*/ 457200 h 2859206"/>
              <a:gd name="connsiteX62" fmla="*/ 2320119 w 4367283"/>
              <a:gd name="connsiteY62" fmla="*/ 470847 h 2859206"/>
              <a:gd name="connsiteX63" fmla="*/ 2306471 w 4367283"/>
              <a:gd name="connsiteY63" fmla="*/ 491319 h 2859206"/>
              <a:gd name="connsiteX64" fmla="*/ 2299647 w 4367283"/>
              <a:gd name="connsiteY64" fmla="*/ 511791 h 2859206"/>
              <a:gd name="connsiteX65" fmla="*/ 2272352 w 4367283"/>
              <a:gd name="connsiteY65" fmla="*/ 552734 h 2859206"/>
              <a:gd name="connsiteX66" fmla="*/ 2258704 w 4367283"/>
              <a:gd name="connsiteY66" fmla="*/ 593677 h 2859206"/>
              <a:gd name="connsiteX67" fmla="*/ 2245056 w 4367283"/>
              <a:gd name="connsiteY67" fmla="*/ 614149 h 2859206"/>
              <a:gd name="connsiteX68" fmla="*/ 2231408 w 4367283"/>
              <a:gd name="connsiteY68" fmla="*/ 655092 h 2859206"/>
              <a:gd name="connsiteX69" fmla="*/ 2224585 w 4367283"/>
              <a:gd name="connsiteY69" fmla="*/ 675564 h 2859206"/>
              <a:gd name="connsiteX70" fmla="*/ 2231408 w 4367283"/>
              <a:gd name="connsiteY70" fmla="*/ 716507 h 2859206"/>
              <a:gd name="connsiteX71" fmla="*/ 2265528 w 4367283"/>
              <a:gd name="connsiteY71" fmla="*/ 723331 h 2859206"/>
              <a:gd name="connsiteX72" fmla="*/ 2286000 w 4367283"/>
              <a:gd name="connsiteY72" fmla="*/ 730155 h 2859206"/>
              <a:gd name="connsiteX73" fmla="*/ 2313295 w 4367283"/>
              <a:gd name="connsiteY73" fmla="*/ 771098 h 2859206"/>
              <a:gd name="connsiteX74" fmla="*/ 2320119 w 4367283"/>
              <a:gd name="connsiteY74" fmla="*/ 791570 h 2859206"/>
              <a:gd name="connsiteX75" fmla="*/ 2340591 w 4367283"/>
              <a:gd name="connsiteY75" fmla="*/ 812041 h 2859206"/>
              <a:gd name="connsiteX76" fmla="*/ 2361062 w 4367283"/>
              <a:gd name="connsiteY76" fmla="*/ 852985 h 2859206"/>
              <a:gd name="connsiteX77" fmla="*/ 2374710 w 4367283"/>
              <a:gd name="connsiteY77" fmla="*/ 893928 h 2859206"/>
              <a:gd name="connsiteX78" fmla="*/ 2422477 w 4367283"/>
              <a:gd name="connsiteY78" fmla="*/ 948519 h 2859206"/>
              <a:gd name="connsiteX79" fmla="*/ 2470244 w 4367283"/>
              <a:gd name="connsiteY79" fmla="*/ 996286 h 2859206"/>
              <a:gd name="connsiteX80" fmla="*/ 2490716 w 4367283"/>
              <a:gd name="connsiteY80" fmla="*/ 1016758 h 2859206"/>
              <a:gd name="connsiteX81" fmla="*/ 2511188 w 4367283"/>
              <a:gd name="connsiteY81" fmla="*/ 1023582 h 2859206"/>
              <a:gd name="connsiteX82" fmla="*/ 2552131 w 4367283"/>
              <a:gd name="connsiteY82" fmla="*/ 1050877 h 2859206"/>
              <a:gd name="connsiteX83" fmla="*/ 2552131 w 4367283"/>
              <a:gd name="connsiteY83" fmla="*/ 1050877 h 2859206"/>
              <a:gd name="connsiteX84" fmla="*/ 2593074 w 4367283"/>
              <a:gd name="connsiteY84" fmla="*/ 1078173 h 2859206"/>
              <a:gd name="connsiteX85" fmla="*/ 2634017 w 4367283"/>
              <a:gd name="connsiteY85" fmla="*/ 1098644 h 2859206"/>
              <a:gd name="connsiteX86" fmla="*/ 2668137 w 4367283"/>
              <a:gd name="connsiteY86" fmla="*/ 1139588 h 2859206"/>
              <a:gd name="connsiteX87" fmla="*/ 2709080 w 4367283"/>
              <a:gd name="connsiteY87" fmla="*/ 1160059 h 2859206"/>
              <a:gd name="connsiteX88" fmla="*/ 2763671 w 4367283"/>
              <a:gd name="connsiteY88" fmla="*/ 1194179 h 2859206"/>
              <a:gd name="connsiteX89" fmla="*/ 2784143 w 4367283"/>
              <a:gd name="connsiteY89" fmla="*/ 1207826 h 2859206"/>
              <a:gd name="connsiteX90" fmla="*/ 2804614 w 4367283"/>
              <a:gd name="connsiteY90" fmla="*/ 1214650 h 2859206"/>
              <a:gd name="connsiteX91" fmla="*/ 2845558 w 4367283"/>
              <a:gd name="connsiteY91" fmla="*/ 1241946 h 2859206"/>
              <a:gd name="connsiteX92" fmla="*/ 2886501 w 4367283"/>
              <a:gd name="connsiteY92" fmla="*/ 1255594 h 2859206"/>
              <a:gd name="connsiteX93" fmla="*/ 2947916 w 4367283"/>
              <a:gd name="connsiteY93" fmla="*/ 1282889 h 2859206"/>
              <a:gd name="connsiteX94" fmla="*/ 2968388 w 4367283"/>
              <a:gd name="connsiteY94" fmla="*/ 1289713 h 2859206"/>
              <a:gd name="connsiteX95" fmla="*/ 3029803 w 4367283"/>
              <a:gd name="connsiteY95" fmla="*/ 1323832 h 2859206"/>
              <a:gd name="connsiteX96" fmla="*/ 3070746 w 4367283"/>
              <a:gd name="connsiteY96" fmla="*/ 1344304 h 2859206"/>
              <a:gd name="connsiteX97" fmla="*/ 3091217 w 4367283"/>
              <a:gd name="connsiteY97" fmla="*/ 1357952 h 2859206"/>
              <a:gd name="connsiteX98" fmla="*/ 3132161 w 4367283"/>
              <a:gd name="connsiteY98" fmla="*/ 1378423 h 2859206"/>
              <a:gd name="connsiteX99" fmla="*/ 3179928 w 4367283"/>
              <a:gd name="connsiteY99" fmla="*/ 1426191 h 2859206"/>
              <a:gd name="connsiteX100" fmla="*/ 3220871 w 4367283"/>
              <a:gd name="connsiteY100" fmla="*/ 1453486 h 2859206"/>
              <a:gd name="connsiteX101" fmla="*/ 3241343 w 4367283"/>
              <a:gd name="connsiteY101" fmla="*/ 1467134 h 2859206"/>
              <a:gd name="connsiteX102" fmla="*/ 3282286 w 4367283"/>
              <a:gd name="connsiteY102" fmla="*/ 1480782 h 2859206"/>
              <a:gd name="connsiteX103" fmla="*/ 3309582 w 4367283"/>
              <a:gd name="connsiteY103" fmla="*/ 1494429 h 2859206"/>
              <a:gd name="connsiteX104" fmla="*/ 3330053 w 4367283"/>
              <a:gd name="connsiteY104" fmla="*/ 1508077 h 2859206"/>
              <a:gd name="connsiteX105" fmla="*/ 3350525 w 4367283"/>
              <a:gd name="connsiteY105" fmla="*/ 1514901 h 2859206"/>
              <a:gd name="connsiteX106" fmla="*/ 3384644 w 4367283"/>
              <a:gd name="connsiteY106" fmla="*/ 1576316 h 2859206"/>
              <a:gd name="connsiteX107" fmla="*/ 3398292 w 4367283"/>
              <a:gd name="connsiteY107" fmla="*/ 1596788 h 2859206"/>
              <a:gd name="connsiteX108" fmla="*/ 3411940 w 4367283"/>
              <a:gd name="connsiteY108" fmla="*/ 1637731 h 2859206"/>
              <a:gd name="connsiteX109" fmla="*/ 3432411 w 4367283"/>
              <a:gd name="connsiteY109" fmla="*/ 1644555 h 2859206"/>
              <a:gd name="connsiteX110" fmla="*/ 3439235 w 4367283"/>
              <a:gd name="connsiteY110" fmla="*/ 1665026 h 2859206"/>
              <a:gd name="connsiteX111" fmla="*/ 3480179 w 4367283"/>
              <a:gd name="connsiteY111" fmla="*/ 1685498 h 2859206"/>
              <a:gd name="connsiteX112" fmla="*/ 3521122 w 4367283"/>
              <a:gd name="connsiteY112" fmla="*/ 1712794 h 2859206"/>
              <a:gd name="connsiteX113" fmla="*/ 3541594 w 4367283"/>
              <a:gd name="connsiteY113" fmla="*/ 1719618 h 2859206"/>
              <a:gd name="connsiteX114" fmla="*/ 3582537 w 4367283"/>
              <a:gd name="connsiteY114" fmla="*/ 1746913 h 2859206"/>
              <a:gd name="connsiteX115" fmla="*/ 3643952 w 4367283"/>
              <a:gd name="connsiteY115" fmla="*/ 1767385 h 2859206"/>
              <a:gd name="connsiteX116" fmla="*/ 3705367 w 4367283"/>
              <a:gd name="connsiteY116" fmla="*/ 1787856 h 2859206"/>
              <a:gd name="connsiteX117" fmla="*/ 3725838 w 4367283"/>
              <a:gd name="connsiteY117" fmla="*/ 1794680 h 2859206"/>
              <a:gd name="connsiteX118" fmla="*/ 3794077 w 4367283"/>
              <a:gd name="connsiteY118" fmla="*/ 1787856 h 2859206"/>
              <a:gd name="connsiteX119" fmla="*/ 3821373 w 4367283"/>
              <a:gd name="connsiteY119" fmla="*/ 1781032 h 2859206"/>
              <a:gd name="connsiteX120" fmla="*/ 3889611 w 4367283"/>
              <a:gd name="connsiteY120" fmla="*/ 1787856 h 2859206"/>
              <a:gd name="connsiteX121" fmla="*/ 3937379 w 4367283"/>
              <a:gd name="connsiteY121" fmla="*/ 1808328 h 2859206"/>
              <a:gd name="connsiteX122" fmla="*/ 3978322 w 4367283"/>
              <a:gd name="connsiteY122" fmla="*/ 1835623 h 2859206"/>
              <a:gd name="connsiteX123" fmla="*/ 3991970 w 4367283"/>
              <a:gd name="connsiteY123" fmla="*/ 1856095 h 2859206"/>
              <a:gd name="connsiteX124" fmla="*/ 4032913 w 4367283"/>
              <a:gd name="connsiteY124" fmla="*/ 1890215 h 2859206"/>
              <a:gd name="connsiteX125" fmla="*/ 4073856 w 4367283"/>
              <a:gd name="connsiteY125" fmla="*/ 1903862 h 2859206"/>
              <a:gd name="connsiteX126" fmla="*/ 4114800 w 4367283"/>
              <a:gd name="connsiteY126" fmla="*/ 1944806 h 2859206"/>
              <a:gd name="connsiteX127" fmla="*/ 4148919 w 4367283"/>
              <a:gd name="connsiteY127" fmla="*/ 1978925 h 2859206"/>
              <a:gd name="connsiteX128" fmla="*/ 4162567 w 4367283"/>
              <a:gd name="connsiteY128" fmla="*/ 1999397 h 2859206"/>
              <a:gd name="connsiteX129" fmla="*/ 4203510 w 4367283"/>
              <a:gd name="connsiteY129" fmla="*/ 2040340 h 2859206"/>
              <a:gd name="connsiteX130" fmla="*/ 4237629 w 4367283"/>
              <a:gd name="connsiteY130" fmla="*/ 2081283 h 2859206"/>
              <a:gd name="connsiteX131" fmla="*/ 4299044 w 4367283"/>
              <a:gd name="connsiteY131" fmla="*/ 2129050 h 2859206"/>
              <a:gd name="connsiteX132" fmla="*/ 4326340 w 4367283"/>
              <a:gd name="connsiteY132" fmla="*/ 2169994 h 2859206"/>
              <a:gd name="connsiteX133" fmla="*/ 4339988 w 4367283"/>
              <a:gd name="connsiteY133" fmla="*/ 2190465 h 2859206"/>
              <a:gd name="connsiteX134" fmla="*/ 4353635 w 4367283"/>
              <a:gd name="connsiteY134" fmla="*/ 2210937 h 2859206"/>
              <a:gd name="connsiteX135" fmla="*/ 4367283 w 4367283"/>
              <a:gd name="connsiteY135" fmla="*/ 2251880 h 2859206"/>
              <a:gd name="connsiteX136" fmla="*/ 4346811 w 4367283"/>
              <a:gd name="connsiteY136" fmla="*/ 2313295 h 2859206"/>
              <a:gd name="connsiteX137" fmla="*/ 4339988 w 4367283"/>
              <a:gd name="connsiteY137" fmla="*/ 2333767 h 2859206"/>
              <a:gd name="connsiteX138" fmla="*/ 4326340 w 4367283"/>
              <a:gd name="connsiteY138" fmla="*/ 2381534 h 2859206"/>
              <a:gd name="connsiteX139" fmla="*/ 4292220 w 4367283"/>
              <a:gd name="connsiteY139" fmla="*/ 2422477 h 2859206"/>
              <a:gd name="connsiteX140" fmla="*/ 4264925 w 4367283"/>
              <a:gd name="connsiteY140" fmla="*/ 2463421 h 2859206"/>
              <a:gd name="connsiteX141" fmla="*/ 4251277 w 4367283"/>
              <a:gd name="connsiteY141" fmla="*/ 2483892 h 2859206"/>
              <a:gd name="connsiteX142" fmla="*/ 4230806 w 4367283"/>
              <a:gd name="connsiteY142" fmla="*/ 2497540 h 2859206"/>
              <a:gd name="connsiteX143" fmla="*/ 4217158 w 4367283"/>
              <a:gd name="connsiteY143" fmla="*/ 2518012 h 2859206"/>
              <a:gd name="connsiteX144" fmla="*/ 4176214 w 4367283"/>
              <a:gd name="connsiteY144" fmla="*/ 2545307 h 2859206"/>
              <a:gd name="connsiteX145" fmla="*/ 4128447 w 4367283"/>
              <a:gd name="connsiteY145" fmla="*/ 2579426 h 2859206"/>
              <a:gd name="connsiteX146" fmla="*/ 4101152 w 4367283"/>
              <a:gd name="connsiteY146" fmla="*/ 2620370 h 2859206"/>
              <a:gd name="connsiteX147" fmla="*/ 4053385 w 4367283"/>
              <a:gd name="connsiteY147" fmla="*/ 2681785 h 2859206"/>
              <a:gd name="connsiteX148" fmla="*/ 4032913 w 4367283"/>
              <a:gd name="connsiteY148" fmla="*/ 2695432 h 2859206"/>
              <a:gd name="connsiteX149" fmla="*/ 3991970 w 4367283"/>
              <a:gd name="connsiteY149" fmla="*/ 2756847 h 2859206"/>
              <a:gd name="connsiteX150" fmla="*/ 3978322 w 4367283"/>
              <a:gd name="connsiteY150" fmla="*/ 2777319 h 2859206"/>
              <a:gd name="connsiteX151" fmla="*/ 3971498 w 4367283"/>
              <a:gd name="connsiteY151" fmla="*/ 2797791 h 2859206"/>
              <a:gd name="connsiteX152" fmla="*/ 3923731 w 4367283"/>
              <a:gd name="connsiteY152" fmla="*/ 2852382 h 2859206"/>
              <a:gd name="connsiteX153" fmla="*/ 3903259 w 4367283"/>
              <a:gd name="connsiteY153" fmla="*/ 2859206 h 2859206"/>
              <a:gd name="connsiteX0" fmla="*/ 0 w 4367283"/>
              <a:gd name="connsiteY0" fmla="*/ 102358 h 2859206"/>
              <a:gd name="connsiteX1" fmla="*/ 34119 w 4367283"/>
              <a:gd name="connsiteY1" fmla="*/ 116006 h 2859206"/>
              <a:gd name="connsiteX2" fmla="*/ 54591 w 4367283"/>
              <a:gd name="connsiteY2" fmla="*/ 122829 h 2859206"/>
              <a:gd name="connsiteX3" fmla="*/ 102358 w 4367283"/>
              <a:gd name="connsiteY3" fmla="*/ 143301 h 2859206"/>
              <a:gd name="connsiteX4" fmla="*/ 177420 w 4367283"/>
              <a:gd name="connsiteY4" fmla="*/ 129653 h 2859206"/>
              <a:gd name="connsiteX5" fmla="*/ 218364 w 4367283"/>
              <a:gd name="connsiteY5" fmla="*/ 102358 h 2859206"/>
              <a:gd name="connsiteX6" fmla="*/ 286603 w 4367283"/>
              <a:gd name="connsiteY6" fmla="*/ 95534 h 2859206"/>
              <a:gd name="connsiteX7" fmla="*/ 348017 w 4367283"/>
              <a:gd name="connsiteY7" fmla="*/ 75062 h 2859206"/>
              <a:gd name="connsiteX8" fmla="*/ 368489 w 4367283"/>
              <a:gd name="connsiteY8" fmla="*/ 68238 h 2859206"/>
              <a:gd name="connsiteX9" fmla="*/ 388961 w 4367283"/>
              <a:gd name="connsiteY9" fmla="*/ 61415 h 2859206"/>
              <a:gd name="connsiteX10" fmla="*/ 409432 w 4367283"/>
              <a:gd name="connsiteY10" fmla="*/ 47767 h 2859206"/>
              <a:gd name="connsiteX11" fmla="*/ 450376 w 4367283"/>
              <a:gd name="connsiteY11" fmla="*/ 34119 h 2859206"/>
              <a:gd name="connsiteX12" fmla="*/ 586853 w 4367283"/>
              <a:gd name="connsiteY12" fmla="*/ 34119 h 2859206"/>
              <a:gd name="connsiteX13" fmla="*/ 661916 w 4367283"/>
              <a:gd name="connsiteY13" fmla="*/ 13647 h 2859206"/>
              <a:gd name="connsiteX14" fmla="*/ 682388 w 4367283"/>
              <a:gd name="connsiteY14" fmla="*/ 6823 h 2859206"/>
              <a:gd name="connsiteX15" fmla="*/ 893928 w 4367283"/>
              <a:gd name="connsiteY15" fmla="*/ 0 h 2859206"/>
              <a:gd name="connsiteX16" fmla="*/ 955343 w 4367283"/>
              <a:gd name="connsiteY16" fmla="*/ 6823 h 2859206"/>
              <a:gd name="connsiteX17" fmla="*/ 962167 w 4367283"/>
              <a:gd name="connsiteY17" fmla="*/ 27295 h 2859206"/>
              <a:gd name="connsiteX18" fmla="*/ 975814 w 4367283"/>
              <a:gd name="connsiteY18" fmla="*/ 47767 h 2859206"/>
              <a:gd name="connsiteX19" fmla="*/ 982638 w 4367283"/>
              <a:gd name="connsiteY19" fmla="*/ 68238 h 2859206"/>
              <a:gd name="connsiteX20" fmla="*/ 1023582 w 4367283"/>
              <a:gd name="connsiteY20" fmla="*/ 95534 h 2859206"/>
              <a:gd name="connsiteX21" fmla="*/ 1044053 w 4367283"/>
              <a:gd name="connsiteY21" fmla="*/ 109182 h 2859206"/>
              <a:gd name="connsiteX22" fmla="*/ 1064525 w 4367283"/>
              <a:gd name="connsiteY22" fmla="*/ 122829 h 2859206"/>
              <a:gd name="connsiteX23" fmla="*/ 1105468 w 4367283"/>
              <a:gd name="connsiteY23" fmla="*/ 136477 h 2859206"/>
              <a:gd name="connsiteX24" fmla="*/ 1146411 w 4367283"/>
              <a:gd name="connsiteY24" fmla="*/ 163773 h 2859206"/>
              <a:gd name="connsiteX25" fmla="*/ 1153235 w 4367283"/>
              <a:gd name="connsiteY25" fmla="*/ 184244 h 2859206"/>
              <a:gd name="connsiteX26" fmla="*/ 1194179 w 4367283"/>
              <a:gd name="connsiteY26" fmla="*/ 218364 h 2859206"/>
              <a:gd name="connsiteX27" fmla="*/ 1207826 w 4367283"/>
              <a:gd name="connsiteY27" fmla="*/ 238835 h 2859206"/>
              <a:gd name="connsiteX28" fmla="*/ 1235122 w 4367283"/>
              <a:gd name="connsiteY28" fmla="*/ 245659 h 2859206"/>
              <a:gd name="connsiteX29" fmla="*/ 1337480 w 4367283"/>
              <a:gd name="connsiteY29" fmla="*/ 266131 h 2859206"/>
              <a:gd name="connsiteX30" fmla="*/ 1378423 w 4367283"/>
              <a:gd name="connsiteY30" fmla="*/ 259307 h 2859206"/>
              <a:gd name="connsiteX31" fmla="*/ 1398895 w 4367283"/>
              <a:gd name="connsiteY31" fmla="*/ 245659 h 2859206"/>
              <a:gd name="connsiteX32" fmla="*/ 1521725 w 4367283"/>
              <a:gd name="connsiteY32" fmla="*/ 232012 h 2859206"/>
              <a:gd name="connsiteX33" fmla="*/ 1610435 w 4367283"/>
              <a:gd name="connsiteY33" fmla="*/ 218364 h 2859206"/>
              <a:gd name="connsiteX34" fmla="*/ 1658203 w 4367283"/>
              <a:gd name="connsiteY34" fmla="*/ 225188 h 2859206"/>
              <a:gd name="connsiteX35" fmla="*/ 1699146 w 4367283"/>
              <a:gd name="connsiteY35" fmla="*/ 245659 h 2859206"/>
              <a:gd name="connsiteX36" fmla="*/ 1726441 w 4367283"/>
              <a:gd name="connsiteY36" fmla="*/ 307074 h 2859206"/>
              <a:gd name="connsiteX37" fmla="*/ 1746913 w 4367283"/>
              <a:gd name="connsiteY37" fmla="*/ 313898 h 2859206"/>
              <a:gd name="connsiteX38" fmla="*/ 1808328 w 4367283"/>
              <a:gd name="connsiteY38" fmla="*/ 293426 h 2859206"/>
              <a:gd name="connsiteX39" fmla="*/ 1828800 w 4367283"/>
              <a:gd name="connsiteY39" fmla="*/ 286603 h 2859206"/>
              <a:gd name="connsiteX40" fmla="*/ 1842447 w 4367283"/>
              <a:gd name="connsiteY40" fmla="*/ 266131 h 2859206"/>
              <a:gd name="connsiteX41" fmla="*/ 1890214 w 4367283"/>
              <a:gd name="connsiteY41" fmla="*/ 286603 h 2859206"/>
              <a:gd name="connsiteX42" fmla="*/ 1917510 w 4367283"/>
              <a:gd name="connsiteY42" fmla="*/ 327546 h 2859206"/>
              <a:gd name="connsiteX43" fmla="*/ 1978925 w 4367283"/>
              <a:gd name="connsiteY43" fmla="*/ 348018 h 2859206"/>
              <a:gd name="connsiteX44" fmla="*/ 1999397 w 4367283"/>
              <a:gd name="connsiteY44" fmla="*/ 354841 h 2859206"/>
              <a:gd name="connsiteX45" fmla="*/ 2060811 w 4367283"/>
              <a:gd name="connsiteY45" fmla="*/ 361665 h 2859206"/>
              <a:gd name="connsiteX46" fmla="*/ 2094931 w 4367283"/>
              <a:gd name="connsiteY46" fmla="*/ 334370 h 2859206"/>
              <a:gd name="connsiteX47" fmla="*/ 2081283 w 4367283"/>
              <a:gd name="connsiteY47" fmla="*/ 293426 h 2859206"/>
              <a:gd name="connsiteX48" fmla="*/ 2101755 w 4367283"/>
              <a:gd name="connsiteY48" fmla="*/ 245659 h 2859206"/>
              <a:gd name="connsiteX49" fmla="*/ 2163170 w 4367283"/>
              <a:gd name="connsiteY49" fmla="*/ 252483 h 2859206"/>
              <a:gd name="connsiteX50" fmla="*/ 2245056 w 4367283"/>
              <a:gd name="connsiteY50" fmla="*/ 272955 h 2859206"/>
              <a:gd name="connsiteX51" fmla="*/ 2326943 w 4367283"/>
              <a:gd name="connsiteY51" fmla="*/ 307074 h 2859206"/>
              <a:gd name="connsiteX52" fmla="*/ 2374710 w 4367283"/>
              <a:gd name="connsiteY52" fmla="*/ 320722 h 2859206"/>
              <a:gd name="connsiteX53" fmla="*/ 2429301 w 4367283"/>
              <a:gd name="connsiteY53" fmla="*/ 327546 h 2859206"/>
              <a:gd name="connsiteX54" fmla="*/ 2470244 w 4367283"/>
              <a:gd name="connsiteY54" fmla="*/ 341194 h 2859206"/>
              <a:gd name="connsiteX55" fmla="*/ 2490716 w 4367283"/>
              <a:gd name="connsiteY55" fmla="*/ 348018 h 2859206"/>
              <a:gd name="connsiteX56" fmla="*/ 2497540 w 4367283"/>
              <a:gd name="connsiteY56" fmla="*/ 450376 h 2859206"/>
              <a:gd name="connsiteX57" fmla="*/ 2429301 w 4367283"/>
              <a:gd name="connsiteY57" fmla="*/ 429904 h 2859206"/>
              <a:gd name="connsiteX58" fmla="*/ 2408829 w 4367283"/>
              <a:gd name="connsiteY58" fmla="*/ 423080 h 2859206"/>
              <a:gd name="connsiteX59" fmla="*/ 2367886 w 4367283"/>
              <a:gd name="connsiteY59" fmla="*/ 429904 h 2859206"/>
              <a:gd name="connsiteX60" fmla="*/ 2347414 w 4367283"/>
              <a:gd name="connsiteY60" fmla="*/ 436728 h 2859206"/>
              <a:gd name="connsiteX61" fmla="*/ 2340591 w 4367283"/>
              <a:gd name="connsiteY61" fmla="*/ 457200 h 2859206"/>
              <a:gd name="connsiteX62" fmla="*/ 2320119 w 4367283"/>
              <a:gd name="connsiteY62" fmla="*/ 470847 h 2859206"/>
              <a:gd name="connsiteX63" fmla="*/ 2306471 w 4367283"/>
              <a:gd name="connsiteY63" fmla="*/ 491319 h 2859206"/>
              <a:gd name="connsiteX64" fmla="*/ 2299647 w 4367283"/>
              <a:gd name="connsiteY64" fmla="*/ 511791 h 2859206"/>
              <a:gd name="connsiteX65" fmla="*/ 2272352 w 4367283"/>
              <a:gd name="connsiteY65" fmla="*/ 552734 h 2859206"/>
              <a:gd name="connsiteX66" fmla="*/ 2258704 w 4367283"/>
              <a:gd name="connsiteY66" fmla="*/ 593677 h 2859206"/>
              <a:gd name="connsiteX67" fmla="*/ 2245056 w 4367283"/>
              <a:gd name="connsiteY67" fmla="*/ 614149 h 2859206"/>
              <a:gd name="connsiteX68" fmla="*/ 2231408 w 4367283"/>
              <a:gd name="connsiteY68" fmla="*/ 655092 h 2859206"/>
              <a:gd name="connsiteX69" fmla="*/ 2224585 w 4367283"/>
              <a:gd name="connsiteY69" fmla="*/ 675564 h 2859206"/>
              <a:gd name="connsiteX70" fmla="*/ 2231408 w 4367283"/>
              <a:gd name="connsiteY70" fmla="*/ 716507 h 2859206"/>
              <a:gd name="connsiteX71" fmla="*/ 2265528 w 4367283"/>
              <a:gd name="connsiteY71" fmla="*/ 723331 h 2859206"/>
              <a:gd name="connsiteX72" fmla="*/ 2286000 w 4367283"/>
              <a:gd name="connsiteY72" fmla="*/ 730155 h 2859206"/>
              <a:gd name="connsiteX73" fmla="*/ 2313295 w 4367283"/>
              <a:gd name="connsiteY73" fmla="*/ 771098 h 2859206"/>
              <a:gd name="connsiteX74" fmla="*/ 2320119 w 4367283"/>
              <a:gd name="connsiteY74" fmla="*/ 791570 h 2859206"/>
              <a:gd name="connsiteX75" fmla="*/ 2340591 w 4367283"/>
              <a:gd name="connsiteY75" fmla="*/ 812041 h 2859206"/>
              <a:gd name="connsiteX76" fmla="*/ 2361062 w 4367283"/>
              <a:gd name="connsiteY76" fmla="*/ 852985 h 2859206"/>
              <a:gd name="connsiteX77" fmla="*/ 2374710 w 4367283"/>
              <a:gd name="connsiteY77" fmla="*/ 893928 h 2859206"/>
              <a:gd name="connsiteX78" fmla="*/ 2422477 w 4367283"/>
              <a:gd name="connsiteY78" fmla="*/ 948519 h 2859206"/>
              <a:gd name="connsiteX79" fmla="*/ 2470244 w 4367283"/>
              <a:gd name="connsiteY79" fmla="*/ 996286 h 2859206"/>
              <a:gd name="connsiteX80" fmla="*/ 2490716 w 4367283"/>
              <a:gd name="connsiteY80" fmla="*/ 1016758 h 2859206"/>
              <a:gd name="connsiteX81" fmla="*/ 2511188 w 4367283"/>
              <a:gd name="connsiteY81" fmla="*/ 1023582 h 2859206"/>
              <a:gd name="connsiteX82" fmla="*/ 2552131 w 4367283"/>
              <a:gd name="connsiteY82" fmla="*/ 1050877 h 2859206"/>
              <a:gd name="connsiteX83" fmla="*/ 2552131 w 4367283"/>
              <a:gd name="connsiteY83" fmla="*/ 1050877 h 2859206"/>
              <a:gd name="connsiteX84" fmla="*/ 2593074 w 4367283"/>
              <a:gd name="connsiteY84" fmla="*/ 1078173 h 2859206"/>
              <a:gd name="connsiteX85" fmla="*/ 2634017 w 4367283"/>
              <a:gd name="connsiteY85" fmla="*/ 1098644 h 2859206"/>
              <a:gd name="connsiteX86" fmla="*/ 2668137 w 4367283"/>
              <a:gd name="connsiteY86" fmla="*/ 1139588 h 2859206"/>
              <a:gd name="connsiteX87" fmla="*/ 2709080 w 4367283"/>
              <a:gd name="connsiteY87" fmla="*/ 1160059 h 2859206"/>
              <a:gd name="connsiteX88" fmla="*/ 2763671 w 4367283"/>
              <a:gd name="connsiteY88" fmla="*/ 1194179 h 2859206"/>
              <a:gd name="connsiteX89" fmla="*/ 2784143 w 4367283"/>
              <a:gd name="connsiteY89" fmla="*/ 1207826 h 2859206"/>
              <a:gd name="connsiteX90" fmla="*/ 2804614 w 4367283"/>
              <a:gd name="connsiteY90" fmla="*/ 1214650 h 2859206"/>
              <a:gd name="connsiteX91" fmla="*/ 2845558 w 4367283"/>
              <a:gd name="connsiteY91" fmla="*/ 1241946 h 2859206"/>
              <a:gd name="connsiteX92" fmla="*/ 2886501 w 4367283"/>
              <a:gd name="connsiteY92" fmla="*/ 1255594 h 2859206"/>
              <a:gd name="connsiteX93" fmla="*/ 2947916 w 4367283"/>
              <a:gd name="connsiteY93" fmla="*/ 1282889 h 2859206"/>
              <a:gd name="connsiteX94" fmla="*/ 2968388 w 4367283"/>
              <a:gd name="connsiteY94" fmla="*/ 1289713 h 2859206"/>
              <a:gd name="connsiteX95" fmla="*/ 3029803 w 4367283"/>
              <a:gd name="connsiteY95" fmla="*/ 1323832 h 2859206"/>
              <a:gd name="connsiteX96" fmla="*/ 3070746 w 4367283"/>
              <a:gd name="connsiteY96" fmla="*/ 1344304 h 2859206"/>
              <a:gd name="connsiteX97" fmla="*/ 3091217 w 4367283"/>
              <a:gd name="connsiteY97" fmla="*/ 1357952 h 2859206"/>
              <a:gd name="connsiteX98" fmla="*/ 3132161 w 4367283"/>
              <a:gd name="connsiteY98" fmla="*/ 1378423 h 2859206"/>
              <a:gd name="connsiteX99" fmla="*/ 3179928 w 4367283"/>
              <a:gd name="connsiteY99" fmla="*/ 1426191 h 2859206"/>
              <a:gd name="connsiteX100" fmla="*/ 3220871 w 4367283"/>
              <a:gd name="connsiteY100" fmla="*/ 1453486 h 2859206"/>
              <a:gd name="connsiteX101" fmla="*/ 3241343 w 4367283"/>
              <a:gd name="connsiteY101" fmla="*/ 1467134 h 2859206"/>
              <a:gd name="connsiteX102" fmla="*/ 3282286 w 4367283"/>
              <a:gd name="connsiteY102" fmla="*/ 1480782 h 2859206"/>
              <a:gd name="connsiteX103" fmla="*/ 3309582 w 4367283"/>
              <a:gd name="connsiteY103" fmla="*/ 1494429 h 2859206"/>
              <a:gd name="connsiteX104" fmla="*/ 3330053 w 4367283"/>
              <a:gd name="connsiteY104" fmla="*/ 1508077 h 2859206"/>
              <a:gd name="connsiteX105" fmla="*/ 3350525 w 4367283"/>
              <a:gd name="connsiteY105" fmla="*/ 1514901 h 2859206"/>
              <a:gd name="connsiteX106" fmla="*/ 3384644 w 4367283"/>
              <a:gd name="connsiteY106" fmla="*/ 1576316 h 2859206"/>
              <a:gd name="connsiteX107" fmla="*/ 3398292 w 4367283"/>
              <a:gd name="connsiteY107" fmla="*/ 1596788 h 2859206"/>
              <a:gd name="connsiteX108" fmla="*/ 3411940 w 4367283"/>
              <a:gd name="connsiteY108" fmla="*/ 1637731 h 2859206"/>
              <a:gd name="connsiteX109" fmla="*/ 3432411 w 4367283"/>
              <a:gd name="connsiteY109" fmla="*/ 1644555 h 2859206"/>
              <a:gd name="connsiteX110" fmla="*/ 3439235 w 4367283"/>
              <a:gd name="connsiteY110" fmla="*/ 1665026 h 2859206"/>
              <a:gd name="connsiteX111" fmla="*/ 3480179 w 4367283"/>
              <a:gd name="connsiteY111" fmla="*/ 1685498 h 2859206"/>
              <a:gd name="connsiteX112" fmla="*/ 3521122 w 4367283"/>
              <a:gd name="connsiteY112" fmla="*/ 1712794 h 2859206"/>
              <a:gd name="connsiteX113" fmla="*/ 3541594 w 4367283"/>
              <a:gd name="connsiteY113" fmla="*/ 1719618 h 2859206"/>
              <a:gd name="connsiteX114" fmla="*/ 3582537 w 4367283"/>
              <a:gd name="connsiteY114" fmla="*/ 1746913 h 2859206"/>
              <a:gd name="connsiteX115" fmla="*/ 3643952 w 4367283"/>
              <a:gd name="connsiteY115" fmla="*/ 1767385 h 2859206"/>
              <a:gd name="connsiteX116" fmla="*/ 3705367 w 4367283"/>
              <a:gd name="connsiteY116" fmla="*/ 1787856 h 2859206"/>
              <a:gd name="connsiteX117" fmla="*/ 3725838 w 4367283"/>
              <a:gd name="connsiteY117" fmla="*/ 1794680 h 2859206"/>
              <a:gd name="connsiteX118" fmla="*/ 3794077 w 4367283"/>
              <a:gd name="connsiteY118" fmla="*/ 1787856 h 2859206"/>
              <a:gd name="connsiteX119" fmla="*/ 3821373 w 4367283"/>
              <a:gd name="connsiteY119" fmla="*/ 1781032 h 2859206"/>
              <a:gd name="connsiteX120" fmla="*/ 3889611 w 4367283"/>
              <a:gd name="connsiteY120" fmla="*/ 1787856 h 2859206"/>
              <a:gd name="connsiteX121" fmla="*/ 3937379 w 4367283"/>
              <a:gd name="connsiteY121" fmla="*/ 1808328 h 2859206"/>
              <a:gd name="connsiteX122" fmla="*/ 3978322 w 4367283"/>
              <a:gd name="connsiteY122" fmla="*/ 1835623 h 2859206"/>
              <a:gd name="connsiteX123" fmla="*/ 3991970 w 4367283"/>
              <a:gd name="connsiteY123" fmla="*/ 1856095 h 2859206"/>
              <a:gd name="connsiteX124" fmla="*/ 4032913 w 4367283"/>
              <a:gd name="connsiteY124" fmla="*/ 1890215 h 2859206"/>
              <a:gd name="connsiteX125" fmla="*/ 4073856 w 4367283"/>
              <a:gd name="connsiteY125" fmla="*/ 1903862 h 2859206"/>
              <a:gd name="connsiteX126" fmla="*/ 4114800 w 4367283"/>
              <a:gd name="connsiteY126" fmla="*/ 1944806 h 2859206"/>
              <a:gd name="connsiteX127" fmla="*/ 4148919 w 4367283"/>
              <a:gd name="connsiteY127" fmla="*/ 1978925 h 2859206"/>
              <a:gd name="connsiteX128" fmla="*/ 4162567 w 4367283"/>
              <a:gd name="connsiteY128" fmla="*/ 1999397 h 2859206"/>
              <a:gd name="connsiteX129" fmla="*/ 4203510 w 4367283"/>
              <a:gd name="connsiteY129" fmla="*/ 2040340 h 2859206"/>
              <a:gd name="connsiteX130" fmla="*/ 4237629 w 4367283"/>
              <a:gd name="connsiteY130" fmla="*/ 2081283 h 2859206"/>
              <a:gd name="connsiteX131" fmla="*/ 4299044 w 4367283"/>
              <a:gd name="connsiteY131" fmla="*/ 2129050 h 2859206"/>
              <a:gd name="connsiteX132" fmla="*/ 4326340 w 4367283"/>
              <a:gd name="connsiteY132" fmla="*/ 2169994 h 2859206"/>
              <a:gd name="connsiteX133" fmla="*/ 4339988 w 4367283"/>
              <a:gd name="connsiteY133" fmla="*/ 2190465 h 2859206"/>
              <a:gd name="connsiteX134" fmla="*/ 4353635 w 4367283"/>
              <a:gd name="connsiteY134" fmla="*/ 2210937 h 2859206"/>
              <a:gd name="connsiteX135" fmla="*/ 4367283 w 4367283"/>
              <a:gd name="connsiteY135" fmla="*/ 2251880 h 2859206"/>
              <a:gd name="connsiteX136" fmla="*/ 4346811 w 4367283"/>
              <a:gd name="connsiteY136" fmla="*/ 2313295 h 2859206"/>
              <a:gd name="connsiteX137" fmla="*/ 4339988 w 4367283"/>
              <a:gd name="connsiteY137" fmla="*/ 2333767 h 2859206"/>
              <a:gd name="connsiteX138" fmla="*/ 4326340 w 4367283"/>
              <a:gd name="connsiteY138" fmla="*/ 2381534 h 2859206"/>
              <a:gd name="connsiteX139" fmla="*/ 4292220 w 4367283"/>
              <a:gd name="connsiteY139" fmla="*/ 2422477 h 2859206"/>
              <a:gd name="connsiteX140" fmla="*/ 4264925 w 4367283"/>
              <a:gd name="connsiteY140" fmla="*/ 2463421 h 2859206"/>
              <a:gd name="connsiteX141" fmla="*/ 4251277 w 4367283"/>
              <a:gd name="connsiteY141" fmla="*/ 2483892 h 2859206"/>
              <a:gd name="connsiteX142" fmla="*/ 4230806 w 4367283"/>
              <a:gd name="connsiteY142" fmla="*/ 2497540 h 2859206"/>
              <a:gd name="connsiteX143" fmla="*/ 4217158 w 4367283"/>
              <a:gd name="connsiteY143" fmla="*/ 2518012 h 2859206"/>
              <a:gd name="connsiteX144" fmla="*/ 4176214 w 4367283"/>
              <a:gd name="connsiteY144" fmla="*/ 2545307 h 2859206"/>
              <a:gd name="connsiteX145" fmla="*/ 4128447 w 4367283"/>
              <a:gd name="connsiteY145" fmla="*/ 2579426 h 2859206"/>
              <a:gd name="connsiteX146" fmla="*/ 4101152 w 4367283"/>
              <a:gd name="connsiteY146" fmla="*/ 2620370 h 2859206"/>
              <a:gd name="connsiteX147" fmla="*/ 4053385 w 4367283"/>
              <a:gd name="connsiteY147" fmla="*/ 2681785 h 2859206"/>
              <a:gd name="connsiteX148" fmla="*/ 4032913 w 4367283"/>
              <a:gd name="connsiteY148" fmla="*/ 2695432 h 2859206"/>
              <a:gd name="connsiteX149" fmla="*/ 3991970 w 4367283"/>
              <a:gd name="connsiteY149" fmla="*/ 2756847 h 2859206"/>
              <a:gd name="connsiteX150" fmla="*/ 3971498 w 4367283"/>
              <a:gd name="connsiteY150" fmla="*/ 2797791 h 2859206"/>
              <a:gd name="connsiteX151" fmla="*/ 3923731 w 4367283"/>
              <a:gd name="connsiteY151" fmla="*/ 2852382 h 2859206"/>
              <a:gd name="connsiteX152" fmla="*/ 3903259 w 4367283"/>
              <a:gd name="connsiteY152" fmla="*/ 2859206 h 2859206"/>
              <a:gd name="connsiteX0" fmla="*/ 0 w 4367283"/>
              <a:gd name="connsiteY0" fmla="*/ 102358 h 2859206"/>
              <a:gd name="connsiteX1" fmla="*/ 34119 w 4367283"/>
              <a:gd name="connsiteY1" fmla="*/ 116006 h 2859206"/>
              <a:gd name="connsiteX2" fmla="*/ 54591 w 4367283"/>
              <a:gd name="connsiteY2" fmla="*/ 122829 h 2859206"/>
              <a:gd name="connsiteX3" fmla="*/ 102358 w 4367283"/>
              <a:gd name="connsiteY3" fmla="*/ 143301 h 2859206"/>
              <a:gd name="connsiteX4" fmla="*/ 177420 w 4367283"/>
              <a:gd name="connsiteY4" fmla="*/ 129653 h 2859206"/>
              <a:gd name="connsiteX5" fmla="*/ 218364 w 4367283"/>
              <a:gd name="connsiteY5" fmla="*/ 102358 h 2859206"/>
              <a:gd name="connsiteX6" fmla="*/ 286603 w 4367283"/>
              <a:gd name="connsiteY6" fmla="*/ 95534 h 2859206"/>
              <a:gd name="connsiteX7" fmla="*/ 348017 w 4367283"/>
              <a:gd name="connsiteY7" fmla="*/ 75062 h 2859206"/>
              <a:gd name="connsiteX8" fmla="*/ 368489 w 4367283"/>
              <a:gd name="connsiteY8" fmla="*/ 68238 h 2859206"/>
              <a:gd name="connsiteX9" fmla="*/ 388961 w 4367283"/>
              <a:gd name="connsiteY9" fmla="*/ 61415 h 2859206"/>
              <a:gd name="connsiteX10" fmla="*/ 409432 w 4367283"/>
              <a:gd name="connsiteY10" fmla="*/ 47767 h 2859206"/>
              <a:gd name="connsiteX11" fmla="*/ 450376 w 4367283"/>
              <a:gd name="connsiteY11" fmla="*/ 34119 h 2859206"/>
              <a:gd name="connsiteX12" fmla="*/ 586853 w 4367283"/>
              <a:gd name="connsiteY12" fmla="*/ 34119 h 2859206"/>
              <a:gd name="connsiteX13" fmla="*/ 661916 w 4367283"/>
              <a:gd name="connsiteY13" fmla="*/ 13647 h 2859206"/>
              <a:gd name="connsiteX14" fmla="*/ 682388 w 4367283"/>
              <a:gd name="connsiteY14" fmla="*/ 6823 h 2859206"/>
              <a:gd name="connsiteX15" fmla="*/ 893928 w 4367283"/>
              <a:gd name="connsiteY15" fmla="*/ 0 h 2859206"/>
              <a:gd name="connsiteX16" fmla="*/ 955343 w 4367283"/>
              <a:gd name="connsiteY16" fmla="*/ 6823 h 2859206"/>
              <a:gd name="connsiteX17" fmla="*/ 962167 w 4367283"/>
              <a:gd name="connsiteY17" fmla="*/ 27295 h 2859206"/>
              <a:gd name="connsiteX18" fmla="*/ 975814 w 4367283"/>
              <a:gd name="connsiteY18" fmla="*/ 47767 h 2859206"/>
              <a:gd name="connsiteX19" fmla="*/ 982638 w 4367283"/>
              <a:gd name="connsiteY19" fmla="*/ 68238 h 2859206"/>
              <a:gd name="connsiteX20" fmla="*/ 1023582 w 4367283"/>
              <a:gd name="connsiteY20" fmla="*/ 95534 h 2859206"/>
              <a:gd name="connsiteX21" fmla="*/ 1044053 w 4367283"/>
              <a:gd name="connsiteY21" fmla="*/ 109182 h 2859206"/>
              <a:gd name="connsiteX22" fmla="*/ 1064525 w 4367283"/>
              <a:gd name="connsiteY22" fmla="*/ 122829 h 2859206"/>
              <a:gd name="connsiteX23" fmla="*/ 1105468 w 4367283"/>
              <a:gd name="connsiteY23" fmla="*/ 136477 h 2859206"/>
              <a:gd name="connsiteX24" fmla="*/ 1146411 w 4367283"/>
              <a:gd name="connsiteY24" fmla="*/ 163773 h 2859206"/>
              <a:gd name="connsiteX25" fmla="*/ 1153235 w 4367283"/>
              <a:gd name="connsiteY25" fmla="*/ 184244 h 2859206"/>
              <a:gd name="connsiteX26" fmla="*/ 1194179 w 4367283"/>
              <a:gd name="connsiteY26" fmla="*/ 218364 h 2859206"/>
              <a:gd name="connsiteX27" fmla="*/ 1207826 w 4367283"/>
              <a:gd name="connsiteY27" fmla="*/ 238835 h 2859206"/>
              <a:gd name="connsiteX28" fmla="*/ 1235122 w 4367283"/>
              <a:gd name="connsiteY28" fmla="*/ 245659 h 2859206"/>
              <a:gd name="connsiteX29" fmla="*/ 1337480 w 4367283"/>
              <a:gd name="connsiteY29" fmla="*/ 266131 h 2859206"/>
              <a:gd name="connsiteX30" fmla="*/ 1378423 w 4367283"/>
              <a:gd name="connsiteY30" fmla="*/ 259307 h 2859206"/>
              <a:gd name="connsiteX31" fmla="*/ 1398895 w 4367283"/>
              <a:gd name="connsiteY31" fmla="*/ 245659 h 2859206"/>
              <a:gd name="connsiteX32" fmla="*/ 1521725 w 4367283"/>
              <a:gd name="connsiteY32" fmla="*/ 232012 h 2859206"/>
              <a:gd name="connsiteX33" fmla="*/ 1610435 w 4367283"/>
              <a:gd name="connsiteY33" fmla="*/ 218364 h 2859206"/>
              <a:gd name="connsiteX34" fmla="*/ 1658203 w 4367283"/>
              <a:gd name="connsiteY34" fmla="*/ 225188 h 2859206"/>
              <a:gd name="connsiteX35" fmla="*/ 1699146 w 4367283"/>
              <a:gd name="connsiteY35" fmla="*/ 245659 h 2859206"/>
              <a:gd name="connsiteX36" fmla="*/ 1726441 w 4367283"/>
              <a:gd name="connsiteY36" fmla="*/ 307074 h 2859206"/>
              <a:gd name="connsiteX37" fmla="*/ 1746913 w 4367283"/>
              <a:gd name="connsiteY37" fmla="*/ 313898 h 2859206"/>
              <a:gd name="connsiteX38" fmla="*/ 1808328 w 4367283"/>
              <a:gd name="connsiteY38" fmla="*/ 293426 h 2859206"/>
              <a:gd name="connsiteX39" fmla="*/ 1828800 w 4367283"/>
              <a:gd name="connsiteY39" fmla="*/ 286603 h 2859206"/>
              <a:gd name="connsiteX40" fmla="*/ 1842447 w 4367283"/>
              <a:gd name="connsiteY40" fmla="*/ 266131 h 2859206"/>
              <a:gd name="connsiteX41" fmla="*/ 1890214 w 4367283"/>
              <a:gd name="connsiteY41" fmla="*/ 286603 h 2859206"/>
              <a:gd name="connsiteX42" fmla="*/ 1917510 w 4367283"/>
              <a:gd name="connsiteY42" fmla="*/ 327546 h 2859206"/>
              <a:gd name="connsiteX43" fmla="*/ 1978925 w 4367283"/>
              <a:gd name="connsiteY43" fmla="*/ 348018 h 2859206"/>
              <a:gd name="connsiteX44" fmla="*/ 1999397 w 4367283"/>
              <a:gd name="connsiteY44" fmla="*/ 354841 h 2859206"/>
              <a:gd name="connsiteX45" fmla="*/ 2060811 w 4367283"/>
              <a:gd name="connsiteY45" fmla="*/ 361665 h 2859206"/>
              <a:gd name="connsiteX46" fmla="*/ 2094931 w 4367283"/>
              <a:gd name="connsiteY46" fmla="*/ 334370 h 2859206"/>
              <a:gd name="connsiteX47" fmla="*/ 2081283 w 4367283"/>
              <a:gd name="connsiteY47" fmla="*/ 293426 h 2859206"/>
              <a:gd name="connsiteX48" fmla="*/ 2101755 w 4367283"/>
              <a:gd name="connsiteY48" fmla="*/ 245659 h 2859206"/>
              <a:gd name="connsiteX49" fmla="*/ 2163170 w 4367283"/>
              <a:gd name="connsiteY49" fmla="*/ 252483 h 2859206"/>
              <a:gd name="connsiteX50" fmla="*/ 2245056 w 4367283"/>
              <a:gd name="connsiteY50" fmla="*/ 272955 h 2859206"/>
              <a:gd name="connsiteX51" fmla="*/ 2326943 w 4367283"/>
              <a:gd name="connsiteY51" fmla="*/ 307074 h 2859206"/>
              <a:gd name="connsiteX52" fmla="*/ 2374710 w 4367283"/>
              <a:gd name="connsiteY52" fmla="*/ 320722 h 2859206"/>
              <a:gd name="connsiteX53" fmla="*/ 2429301 w 4367283"/>
              <a:gd name="connsiteY53" fmla="*/ 327546 h 2859206"/>
              <a:gd name="connsiteX54" fmla="*/ 2470244 w 4367283"/>
              <a:gd name="connsiteY54" fmla="*/ 341194 h 2859206"/>
              <a:gd name="connsiteX55" fmla="*/ 2490716 w 4367283"/>
              <a:gd name="connsiteY55" fmla="*/ 348018 h 2859206"/>
              <a:gd name="connsiteX56" fmla="*/ 2497540 w 4367283"/>
              <a:gd name="connsiteY56" fmla="*/ 450376 h 2859206"/>
              <a:gd name="connsiteX57" fmla="*/ 2429301 w 4367283"/>
              <a:gd name="connsiteY57" fmla="*/ 429904 h 2859206"/>
              <a:gd name="connsiteX58" fmla="*/ 2408829 w 4367283"/>
              <a:gd name="connsiteY58" fmla="*/ 423080 h 2859206"/>
              <a:gd name="connsiteX59" fmla="*/ 2367886 w 4367283"/>
              <a:gd name="connsiteY59" fmla="*/ 429904 h 2859206"/>
              <a:gd name="connsiteX60" fmla="*/ 2347414 w 4367283"/>
              <a:gd name="connsiteY60" fmla="*/ 436728 h 2859206"/>
              <a:gd name="connsiteX61" fmla="*/ 2340591 w 4367283"/>
              <a:gd name="connsiteY61" fmla="*/ 457200 h 2859206"/>
              <a:gd name="connsiteX62" fmla="*/ 2320119 w 4367283"/>
              <a:gd name="connsiteY62" fmla="*/ 470847 h 2859206"/>
              <a:gd name="connsiteX63" fmla="*/ 2306471 w 4367283"/>
              <a:gd name="connsiteY63" fmla="*/ 491319 h 2859206"/>
              <a:gd name="connsiteX64" fmla="*/ 2299647 w 4367283"/>
              <a:gd name="connsiteY64" fmla="*/ 511791 h 2859206"/>
              <a:gd name="connsiteX65" fmla="*/ 2272352 w 4367283"/>
              <a:gd name="connsiteY65" fmla="*/ 552734 h 2859206"/>
              <a:gd name="connsiteX66" fmla="*/ 2258704 w 4367283"/>
              <a:gd name="connsiteY66" fmla="*/ 593677 h 2859206"/>
              <a:gd name="connsiteX67" fmla="*/ 2245056 w 4367283"/>
              <a:gd name="connsiteY67" fmla="*/ 614149 h 2859206"/>
              <a:gd name="connsiteX68" fmla="*/ 2231408 w 4367283"/>
              <a:gd name="connsiteY68" fmla="*/ 655092 h 2859206"/>
              <a:gd name="connsiteX69" fmla="*/ 2224585 w 4367283"/>
              <a:gd name="connsiteY69" fmla="*/ 675564 h 2859206"/>
              <a:gd name="connsiteX70" fmla="*/ 2231408 w 4367283"/>
              <a:gd name="connsiteY70" fmla="*/ 716507 h 2859206"/>
              <a:gd name="connsiteX71" fmla="*/ 2265528 w 4367283"/>
              <a:gd name="connsiteY71" fmla="*/ 723331 h 2859206"/>
              <a:gd name="connsiteX72" fmla="*/ 2286000 w 4367283"/>
              <a:gd name="connsiteY72" fmla="*/ 730155 h 2859206"/>
              <a:gd name="connsiteX73" fmla="*/ 2313295 w 4367283"/>
              <a:gd name="connsiteY73" fmla="*/ 771098 h 2859206"/>
              <a:gd name="connsiteX74" fmla="*/ 2320119 w 4367283"/>
              <a:gd name="connsiteY74" fmla="*/ 791570 h 2859206"/>
              <a:gd name="connsiteX75" fmla="*/ 2340591 w 4367283"/>
              <a:gd name="connsiteY75" fmla="*/ 812041 h 2859206"/>
              <a:gd name="connsiteX76" fmla="*/ 2361062 w 4367283"/>
              <a:gd name="connsiteY76" fmla="*/ 852985 h 2859206"/>
              <a:gd name="connsiteX77" fmla="*/ 2374710 w 4367283"/>
              <a:gd name="connsiteY77" fmla="*/ 893928 h 2859206"/>
              <a:gd name="connsiteX78" fmla="*/ 2422477 w 4367283"/>
              <a:gd name="connsiteY78" fmla="*/ 948519 h 2859206"/>
              <a:gd name="connsiteX79" fmla="*/ 2470244 w 4367283"/>
              <a:gd name="connsiteY79" fmla="*/ 996286 h 2859206"/>
              <a:gd name="connsiteX80" fmla="*/ 2490716 w 4367283"/>
              <a:gd name="connsiteY80" fmla="*/ 1016758 h 2859206"/>
              <a:gd name="connsiteX81" fmla="*/ 2511188 w 4367283"/>
              <a:gd name="connsiteY81" fmla="*/ 1023582 h 2859206"/>
              <a:gd name="connsiteX82" fmla="*/ 2552131 w 4367283"/>
              <a:gd name="connsiteY82" fmla="*/ 1050877 h 2859206"/>
              <a:gd name="connsiteX83" fmla="*/ 2552131 w 4367283"/>
              <a:gd name="connsiteY83" fmla="*/ 1050877 h 2859206"/>
              <a:gd name="connsiteX84" fmla="*/ 2593074 w 4367283"/>
              <a:gd name="connsiteY84" fmla="*/ 1078173 h 2859206"/>
              <a:gd name="connsiteX85" fmla="*/ 2634017 w 4367283"/>
              <a:gd name="connsiteY85" fmla="*/ 1098644 h 2859206"/>
              <a:gd name="connsiteX86" fmla="*/ 2668137 w 4367283"/>
              <a:gd name="connsiteY86" fmla="*/ 1139588 h 2859206"/>
              <a:gd name="connsiteX87" fmla="*/ 2709080 w 4367283"/>
              <a:gd name="connsiteY87" fmla="*/ 1160059 h 2859206"/>
              <a:gd name="connsiteX88" fmla="*/ 2763671 w 4367283"/>
              <a:gd name="connsiteY88" fmla="*/ 1194179 h 2859206"/>
              <a:gd name="connsiteX89" fmla="*/ 2784143 w 4367283"/>
              <a:gd name="connsiteY89" fmla="*/ 1207826 h 2859206"/>
              <a:gd name="connsiteX90" fmla="*/ 2804614 w 4367283"/>
              <a:gd name="connsiteY90" fmla="*/ 1214650 h 2859206"/>
              <a:gd name="connsiteX91" fmla="*/ 2845558 w 4367283"/>
              <a:gd name="connsiteY91" fmla="*/ 1241946 h 2859206"/>
              <a:gd name="connsiteX92" fmla="*/ 2886501 w 4367283"/>
              <a:gd name="connsiteY92" fmla="*/ 1255594 h 2859206"/>
              <a:gd name="connsiteX93" fmla="*/ 2947916 w 4367283"/>
              <a:gd name="connsiteY93" fmla="*/ 1282889 h 2859206"/>
              <a:gd name="connsiteX94" fmla="*/ 2968388 w 4367283"/>
              <a:gd name="connsiteY94" fmla="*/ 1289713 h 2859206"/>
              <a:gd name="connsiteX95" fmla="*/ 3029803 w 4367283"/>
              <a:gd name="connsiteY95" fmla="*/ 1323832 h 2859206"/>
              <a:gd name="connsiteX96" fmla="*/ 3070746 w 4367283"/>
              <a:gd name="connsiteY96" fmla="*/ 1344304 h 2859206"/>
              <a:gd name="connsiteX97" fmla="*/ 3091217 w 4367283"/>
              <a:gd name="connsiteY97" fmla="*/ 1357952 h 2859206"/>
              <a:gd name="connsiteX98" fmla="*/ 3132161 w 4367283"/>
              <a:gd name="connsiteY98" fmla="*/ 1378423 h 2859206"/>
              <a:gd name="connsiteX99" fmla="*/ 3179928 w 4367283"/>
              <a:gd name="connsiteY99" fmla="*/ 1426191 h 2859206"/>
              <a:gd name="connsiteX100" fmla="*/ 3220871 w 4367283"/>
              <a:gd name="connsiteY100" fmla="*/ 1453486 h 2859206"/>
              <a:gd name="connsiteX101" fmla="*/ 3241343 w 4367283"/>
              <a:gd name="connsiteY101" fmla="*/ 1467134 h 2859206"/>
              <a:gd name="connsiteX102" fmla="*/ 3282286 w 4367283"/>
              <a:gd name="connsiteY102" fmla="*/ 1480782 h 2859206"/>
              <a:gd name="connsiteX103" fmla="*/ 3309582 w 4367283"/>
              <a:gd name="connsiteY103" fmla="*/ 1494429 h 2859206"/>
              <a:gd name="connsiteX104" fmla="*/ 3330053 w 4367283"/>
              <a:gd name="connsiteY104" fmla="*/ 1508077 h 2859206"/>
              <a:gd name="connsiteX105" fmla="*/ 3350525 w 4367283"/>
              <a:gd name="connsiteY105" fmla="*/ 1514901 h 2859206"/>
              <a:gd name="connsiteX106" fmla="*/ 3384644 w 4367283"/>
              <a:gd name="connsiteY106" fmla="*/ 1576316 h 2859206"/>
              <a:gd name="connsiteX107" fmla="*/ 3398292 w 4367283"/>
              <a:gd name="connsiteY107" fmla="*/ 1596788 h 2859206"/>
              <a:gd name="connsiteX108" fmla="*/ 3411940 w 4367283"/>
              <a:gd name="connsiteY108" fmla="*/ 1637731 h 2859206"/>
              <a:gd name="connsiteX109" fmla="*/ 3432411 w 4367283"/>
              <a:gd name="connsiteY109" fmla="*/ 1644555 h 2859206"/>
              <a:gd name="connsiteX110" fmla="*/ 3439235 w 4367283"/>
              <a:gd name="connsiteY110" fmla="*/ 1665026 h 2859206"/>
              <a:gd name="connsiteX111" fmla="*/ 3480179 w 4367283"/>
              <a:gd name="connsiteY111" fmla="*/ 1685498 h 2859206"/>
              <a:gd name="connsiteX112" fmla="*/ 3521122 w 4367283"/>
              <a:gd name="connsiteY112" fmla="*/ 1712794 h 2859206"/>
              <a:gd name="connsiteX113" fmla="*/ 3541594 w 4367283"/>
              <a:gd name="connsiteY113" fmla="*/ 1719618 h 2859206"/>
              <a:gd name="connsiteX114" fmla="*/ 3582537 w 4367283"/>
              <a:gd name="connsiteY114" fmla="*/ 1746913 h 2859206"/>
              <a:gd name="connsiteX115" fmla="*/ 3643952 w 4367283"/>
              <a:gd name="connsiteY115" fmla="*/ 1767385 h 2859206"/>
              <a:gd name="connsiteX116" fmla="*/ 3705367 w 4367283"/>
              <a:gd name="connsiteY116" fmla="*/ 1787856 h 2859206"/>
              <a:gd name="connsiteX117" fmla="*/ 3725838 w 4367283"/>
              <a:gd name="connsiteY117" fmla="*/ 1794680 h 2859206"/>
              <a:gd name="connsiteX118" fmla="*/ 3794077 w 4367283"/>
              <a:gd name="connsiteY118" fmla="*/ 1787856 h 2859206"/>
              <a:gd name="connsiteX119" fmla="*/ 3821373 w 4367283"/>
              <a:gd name="connsiteY119" fmla="*/ 1781032 h 2859206"/>
              <a:gd name="connsiteX120" fmla="*/ 3889611 w 4367283"/>
              <a:gd name="connsiteY120" fmla="*/ 1787856 h 2859206"/>
              <a:gd name="connsiteX121" fmla="*/ 3937379 w 4367283"/>
              <a:gd name="connsiteY121" fmla="*/ 1808328 h 2859206"/>
              <a:gd name="connsiteX122" fmla="*/ 3978322 w 4367283"/>
              <a:gd name="connsiteY122" fmla="*/ 1835623 h 2859206"/>
              <a:gd name="connsiteX123" fmla="*/ 3991970 w 4367283"/>
              <a:gd name="connsiteY123" fmla="*/ 1856095 h 2859206"/>
              <a:gd name="connsiteX124" fmla="*/ 4032913 w 4367283"/>
              <a:gd name="connsiteY124" fmla="*/ 1890215 h 2859206"/>
              <a:gd name="connsiteX125" fmla="*/ 4073856 w 4367283"/>
              <a:gd name="connsiteY125" fmla="*/ 1903862 h 2859206"/>
              <a:gd name="connsiteX126" fmla="*/ 4114800 w 4367283"/>
              <a:gd name="connsiteY126" fmla="*/ 1944806 h 2859206"/>
              <a:gd name="connsiteX127" fmla="*/ 4148919 w 4367283"/>
              <a:gd name="connsiteY127" fmla="*/ 1978925 h 2859206"/>
              <a:gd name="connsiteX128" fmla="*/ 4162567 w 4367283"/>
              <a:gd name="connsiteY128" fmla="*/ 1999397 h 2859206"/>
              <a:gd name="connsiteX129" fmla="*/ 4203510 w 4367283"/>
              <a:gd name="connsiteY129" fmla="*/ 2040340 h 2859206"/>
              <a:gd name="connsiteX130" fmla="*/ 4237629 w 4367283"/>
              <a:gd name="connsiteY130" fmla="*/ 2081283 h 2859206"/>
              <a:gd name="connsiteX131" fmla="*/ 4299044 w 4367283"/>
              <a:gd name="connsiteY131" fmla="*/ 2129050 h 2859206"/>
              <a:gd name="connsiteX132" fmla="*/ 4326340 w 4367283"/>
              <a:gd name="connsiteY132" fmla="*/ 2169994 h 2859206"/>
              <a:gd name="connsiteX133" fmla="*/ 4339988 w 4367283"/>
              <a:gd name="connsiteY133" fmla="*/ 2190465 h 2859206"/>
              <a:gd name="connsiteX134" fmla="*/ 4353635 w 4367283"/>
              <a:gd name="connsiteY134" fmla="*/ 2210937 h 2859206"/>
              <a:gd name="connsiteX135" fmla="*/ 4367283 w 4367283"/>
              <a:gd name="connsiteY135" fmla="*/ 2251880 h 2859206"/>
              <a:gd name="connsiteX136" fmla="*/ 4346811 w 4367283"/>
              <a:gd name="connsiteY136" fmla="*/ 2313295 h 2859206"/>
              <a:gd name="connsiteX137" fmla="*/ 4339988 w 4367283"/>
              <a:gd name="connsiteY137" fmla="*/ 2333767 h 2859206"/>
              <a:gd name="connsiteX138" fmla="*/ 4326340 w 4367283"/>
              <a:gd name="connsiteY138" fmla="*/ 2381534 h 2859206"/>
              <a:gd name="connsiteX139" fmla="*/ 4292220 w 4367283"/>
              <a:gd name="connsiteY139" fmla="*/ 2422477 h 2859206"/>
              <a:gd name="connsiteX140" fmla="*/ 4264925 w 4367283"/>
              <a:gd name="connsiteY140" fmla="*/ 2463421 h 2859206"/>
              <a:gd name="connsiteX141" fmla="*/ 4251277 w 4367283"/>
              <a:gd name="connsiteY141" fmla="*/ 2483892 h 2859206"/>
              <a:gd name="connsiteX142" fmla="*/ 4230806 w 4367283"/>
              <a:gd name="connsiteY142" fmla="*/ 2497540 h 2859206"/>
              <a:gd name="connsiteX143" fmla="*/ 4217158 w 4367283"/>
              <a:gd name="connsiteY143" fmla="*/ 2518012 h 2859206"/>
              <a:gd name="connsiteX144" fmla="*/ 4176214 w 4367283"/>
              <a:gd name="connsiteY144" fmla="*/ 2545307 h 2859206"/>
              <a:gd name="connsiteX145" fmla="*/ 4128447 w 4367283"/>
              <a:gd name="connsiteY145" fmla="*/ 2579426 h 2859206"/>
              <a:gd name="connsiteX146" fmla="*/ 4101152 w 4367283"/>
              <a:gd name="connsiteY146" fmla="*/ 2620370 h 2859206"/>
              <a:gd name="connsiteX147" fmla="*/ 4053385 w 4367283"/>
              <a:gd name="connsiteY147" fmla="*/ 2681785 h 2859206"/>
              <a:gd name="connsiteX148" fmla="*/ 4032913 w 4367283"/>
              <a:gd name="connsiteY148" fmla="*/ 2695432 h 2859206"/>
              <a:gd name="connsiteX149" fmla="*/ 3971498 w 4367283"/>
              <a:gd name="connsiteY149" fmla="*/ 2797791 h 2859206"/>
              <a:gd name="connsiteX150" fmla="*/ 3923731 w 4367283"/>
              <a:gd name="connsiteY150" fmla="*/ 2852382 h 2859206"/>
              <a:gd name="connsiteX151" fmla="*/ 3903259 w 4367283"/>
              <a:gd name="connsiteY151" fmla="*/ 2859206 h 2859206"/>
              <a:gd name="connsiteX0" fmla="*/ 0 w 4367283"/>
              <a:gd name="connsiteY0" fmla="*/ 102358 h 2859206"/>
              <a:gd name="connsiteX1" fmla="*/ 34119 w 4367283"/>
              <a:gd name="connsiteY1" fmla="*/ 116006 h 2859206"/>
              <a:gd name="connsiteX2" fmla="*/ 54591 w 4367283"/>
              <a:gd name="connsiteY2" fmla="*/ 122829 h 2859206"/>
              <a:gd name="connsiteX3" fmla="*/ 102358 w 4367283"/>
              <a:gd name="connsiteY3" fmla="*/ 143301 h 2859206"/>
              <a:gd name="connsiteX4" fmla="*/ 177420 w 4367283"/>
              <a:gd name="connsiteY4" fmla="*/ 129653 h 2859206"/>
              <a:gd name="connsiteX5" fmla="*/ 218364 w 4367283"/>
              <a:gd name="connsiteY5" fmla="*/ 102358 h 2859206"/>
              <a:gd name="connsiteX6" fmla="*/ 286603 w 4367283"/>
              <a:gd name="connsiteY6" fmla="*/ 95534 h 2859206"/>
              <a:gd name="connsiteX7" fmla="*/ 348017 w 4367283"/>
              <a:gd name="connsiteY7" fmla="*/ 75062 h 2859206"/>
              <a:gd name="connsiteX8" fmla="*/ 368489 w 4367283"/>
              <a:gd name="connsiteY8" fmla="*/ 68238 h 2859206"/>
              <a:gd name="connsiteX9" fmla="*/ 388961 w 4367283"/>
              <a:gd name="connsiteY9" fmla="*/ 61415 h 2859206"/>
              <a:gd name="connsiteX10" fmla="*/ 409432 w 4367283"/>
              <a:gd name="connsiteY10" fmla="*/ 47767 h 2859206"/>
              <a:gd name="connsiteX11" fmla="*/ 450376 w 4367283"/>
              <a:gd name="connsiteY11" fmla="*/ 34119 h 2859206"/>
              <a:gd name="connsiteX12" fmla="*/ 586853 w 4367283"/>
              <a:gd name="connsiteY12" fmla="*/ 34119 h 2859206"/>
              <a:gd name="connsiteX13" fmla="*/ 661916 w 4367283"/>
              <a:gd name="connsiteY13" fmla="*/ 13647 h 2859206"/>
              <a:gd name="connsiteX14" fmla="*/ 682388 w 4367283"/>
              <a:gd name="connsiteY14" fmla="*/ 6823 h 2859206"/>
              <a:gd name="connsiteX15" fmla="*/ 893928 w 4367283"/>
              <a:gd name="connsiteY15" fmla="*/ 0 h 2859206"/>
              <a:gd name="connsiteX16" fmla="*/ 955343 w 4367283"/>
              <a:gd name="connsiteY16" fmla="*/ 6823 h 2859206"/>
              <a:gd name="connsiteX17" fmla="*/ 962167 w 4367283"/>
              <a:gd name="connsiteY17" fmla="*/ 27295 h 2859206"/>
              <a:gd name="connsiteX18" fmla="*/ 975814 w 4367283"/>
              <a:gd name="connsiteY18" fmla="*/ 47767 h 2859206"/>
              <a:gd name="connsiteX19" fmla="*/ 982638 w 4367283"/>
              <a:gd name="connsiteY19" fmla="*/ 68238 h 2859206"/>
              <a:gd name="connsiteX20" fmla="*/ 1023582 w 4367283"/>
              <a:gd name="connsiteY20" fmla="*/ 95534 h 2859206"/>
              <a:gd name="connsiteX21" fmla="*/ 1044053 w 4367283"/>
              <a:gd name="connsiteY21" fmla="*/ 109182 h 2859206"/>
              <a:gd name="connsiteX22" fmla="*/ 1064525 w 4367283"/>
              <a:gd name="connsiteY22" fmla="*/ 122829 h 2859206"/>
              <a:gd name="connsiteX23" fmla="*/ 1105468 w 4367283"/>
              <a:gd name="connsiteY23" fmla="*/ 136477 h 2859206"/>
              <a:gd name="connsiteX24" fmla="*/ 1146411 w 4367283"/>
              <a:gd name="connsiteY24" fmla="*/ 163773 h 2859206"/>
              <a:gd name="connsiteX25" fmla="*/ 1153235 w 4367283"/>
              <a:gd name="connsiteY25" fmla="*/ 184244 h 2859206"/>
              <a:gd name="connsiteX26" fmla="*/ 1194179 w 4367283"/>
              <a:gd name="connsiteY26" fmla="*/ 218364 h 2859206"/>
              <a:gd name="connsiteX27" fmla="*/ 1207826 w 4367283"/>
              <a:gd name="connsiteY27" fmla="*/ 238835 h 2859206"/>
              <a:gd name="connsiteX28" fmla="*/ 1235122 w 4367283"/>
              <a:gd name="connsiteY28" fmla="*/ 245659 h 2859206"/>
              <a:gd name="connsiteX29" fmla="*/ 1337480 w 4367283"/>
              <a:gd name="connsiteY29" fmla="*/ 266131 h 2859206"/>
              <a:gd name="connsiteX30" fmla="*/ 1378423 w 4367283"/>
              <a:gd name="connsiteY30" fmla="*/ 259307 h 2859206"/>
              <a:gd name="connsiteX31" fmla="*/ 1398895 w 4367283"/>
              <a:gd name="connsiteY31" fmla="*/ 245659 h 2859206"/>
              <a:gd name="connsiteX32" fmla="*/ 1521725 w 4367283"/>
              <a:gd name="connsiteY32" fmla="*/ 232012 h 2859206"/>
              <a:gd name="connsiteX33" fmla="*/ 1610435 w 4367283"/>
              <a:gd name="connsiteY33" fmla="*/ 218364 h 2859206"/>
              <a:gd name="connsiteX34" fmla="*/ 1658203 w 4367283"/>
              <a:gd name="connsiteY34" fmla="*/ 225188 h 2859206"/>
              <a:gd name="connsiteX35" fmla="*/ 1699146 w 4367283"/>
              <a:gd name="connsiteY35" fmla="*/ 245659 h 2859206"/>
              <a:gd name="connsiteX36" fmla="*/ 1726441 w 4367283"/>
              <a:gd name="connsiteY36" fmla="*/ 307074 h 2859206"/>
              <a:gd name="connsiteX37" fmla="*/ 1746913 w 4367283"/>
              <a:gd name="connsiteY37" fmla="*/ 313898 h 2859206"/>
              <a:gd name="connsiteX38" fmla="*/ 1808328 w 4367283"/>
              <a:gd name="connsiteY38" fmla="*/ 293426 h 2859206"/>
              <a:gd name="connsiteX39" fmla="*/ 1828800 w 4367283"/>
              <a:gd name="connsiteY39" fmla="*/ 286603 h 2859206"/>
              <a:gd name="connsiteX40" fmla="*/ 1842447 w 4367283"/>
              <a:gd name="connsiteY40" fmla="*/ 266131 h 2859206"/>
              <a:gd name="connsiteX41" fmla="*/ 1890214 w 4367283"/>
              <a:gd name="connsiteY41" fmla="*/ 286603 h 2859206"/>
              <a:gd name="connsiteX42" fmla="*/ 1917510 w 4367283"/>
              <a:gd name="connsiteY42" fmla="*/ 327546 h 2859206"/>
              <a:gd name="connsiteX43" fmla="*/ 1978925 w 4367283"/>
              <a:gd name="connsiteY43" fmla="*/ 348018 h 2859206"/>
              <a:gd name="connsiteX44" fmla="*/ 1999397 w 4367283"/>
              <a:gd name="connsiteY44" fmla="*/ 354841 h 2859206"/>
              <a:gd name="connsiteX45" fmla="*/ 2060811 w 4367283"/>
              <a:gd name="connsiteY45" fmla="*/ 361665 h 2859206"/>
              <a:gd name="connsiteX46" fmla="*/ 2094931 w 4367283"/>
              <a:gd name="connsiteY46" fmla="*/ 334370 h 2859206"/>
              <a:gd name="connsiteX47" fmla="*/ 2081283 w 4367283"/>
              <a:gd name="connsiteY47" fmla="*/ 293426 h 2859206"/>
              <a:gd name="connsiteX48" fmla="*/ 2101755 w 4367283"/>
              <a:gd name="connsiteY48" fmla="*/ 245659 h 2859206"/>
              <a:gd name="connsiteX49" fmla="*/ 2163170 w 4367283"/>
              <a:gd name="connsiteY49" fmla="*/ 252483 h 2859206"/>
              <a:gd name="connsiteX50" fmla="*/ 2245056 w 4367283"/>
              <a:gd name="connsiteY50" fmla="*/ 272955 h 2859206"/>
              <a:gd name="connsiteX51" fmla="*/ 2326943 w 4367283"/>
              <a:gd name="connsiteY51" fmla="*/ 307074 h 2859206"/>
              <a:gd name="connsiteX52" fmla="*/ 2374710 w 4367283"/>
              <a:gd name="connsiteY52" fmla="*/ 320722 h 2859206"/>
              <a:gd name="connsiteX53" fmla="*/ 2429301 w 4367283"/>
              <a:gd name="connsiteY53" fmla="*/ 327546 h 2859206"/>
              <a:gd name="connsiteX54" fmla="*/ 2470244 w 4367283"/>
              <a:gd name="connsiteY54" fmla="*/ 341194 h 2859206"/>
              <a:gd name="connsiteX55" fmla="*/ 2490716 w 4367283"/>
              <a:gd name="connsiteY55" fmla="*/ 348018 h 2859206"/>
              <a:gd name="connsiteX56" fmla="*/ 2497540 w 4367283"/>
              <a:gd name="connsiteY56" fmla="*/ 450376 h 2859206"/>
              <a:gd name="connsiteX57" fmla="*/ 2429301 w 4367283"/>
              <a:gd name="connsiteY57" fmla="*/ 429904 h 2859206"/>
              <a:gd name="connsiteX58" fmla="*/ 2408829 w 4367283"/>
              <a:gd name="connsiteY58" fmla="*/ 423080 h 2859206"/>
              <a:gd name="connsiteX59" fmla="*/ 2367886 w 4367283"/>
              <a:gd name="connsiteY59" fmla="*/ 429904 h 2859206"/>
              <a:gd name="connsiteX60" fmla="*/ 2347414 w 4367283"/>
              <a:gd name="connsiteY60" fmla="*/ 436728 h 2859206"/>
              <a:gd name="connsiteX61" fmla="*/ 2340591 w 4367283"/>
              <a:gd name="connsiteY61" fmla="*/ 457200 h 2859206"/>
              <a:gd name="connsiteX62" fmla="*/ 2320119 w 4367283"/>
              <a:gd name="connsiteY62" fmla="*/ 470847 h 2859206"/>
              <a:gd name="connsiteX63" fmla="*/ 2306471 w 4367283"/>
              <a:gd name="connsiteY63" fmla="*/ 491319 h 2859206"/>
              <a:gd name="connsiteX64" fmla="*/ 2299647 w 4367283"/>
              <a:gd name="connsiteY64" fmla="*/ 511791 h 2859206"/>
              <a:gd name="connsiteX65" fmla="*/ 2272352 w 4367283"/>
              <a:gd name="connsiteY65" fmla="*/ 552734 h 2859206"/>
              <a:gd name="connsiteX66" fmla="*/ 2258704 w 4367283"/>
              <a:gd name="connsiteY66" fmla="*/ 593677 h 2859206"/>
              <a:gd name="connsiteX67" fmla="*/ 2245056 w 4367283"/>
              <a:gd name="connsiteY67" fmla="*/ 614149 h 2859206"/>
              <a:gd name="connsiteX68" fmla="*/ 2231408 w 4367283"/>
              <a:gd name="connsiteY68" fmla="*/ 655092 h 2859206"/>
              <a:gd name="connsiteX69" fmla="*/ 2224585 w 4367283"/>
              <a:gd name="connsiteY69" fmla="*/ 675564 h 2859206"/>
              <a:gd name="connsiteX70" fmla="*/ 2231408 w 4367283"/>
              <a:gd name="connsiteY70" fmla="*/ 716507 h 2859206"/>
              <a:gd name="connsiteX71" fmla="*/ 2265528 w 4367283"/>
              <a:gd name="connsiteY71" fmla="*/ 723331 h 2859206"/>
              <a:gd name="connsiteX72" fmla="*/ 2286000 w 4367283"/>
              <a:gd name="connsiteY72" fmla="*/ 730155 h 2859206"/>
              <a:gd name="connsiteX73" fmla="*/ 2313295 w 4367283"/>
              <a:gd name="connsiteY73" fmla="*/ 771098 h 2859206"/>
              <a:gd name="connsiteX74" fmla="*/ 2320119 w 4367283"/>
              <a:gd name="connsiteY74" fmla="*/ 791570 h 2859206"/>
              <a:gd name="connsiteX75" fmla="*/ 2340591 w 4367283"/>
              <a:gd name="connsiteY75" fmla="*/ 812041 h 2859206"/>
              <a:gd name="connsiteX76" fmla="*/ 2361062 w 4367283"/>
              <a:gd name="connsiteY76" fmla="*/ 852985 h 2859206"/>
              <a:gd name="connsiteX77" fmla="*/ 2374710 w 4367283"/>
              <a:gd name="connsiteY77" fmla="*/ 893928 h 2859206"/>
              <a:gd name="connsiteX78" fmla="*/ 2422477 w 4367283"/>
              <a:gd name="connsiteY78" fmla="*/ 948519 h 2859206"/>
              <a:gd name="connsiteX79" fmla="*/ 2470244 w 4367283"/>
              <a:gd name="connsiteY79" fmla="*/ 996286 h 2859206"/>
              <a:gd name="connsiteX80" fmla="*/ 2490716 w 4367283"/>
              <a:gd name="connsiteY80" fmla="*/ 1016758 h 2859206"/>
              <a:gd name="connsiteX81" fmla="*/ 2511188 w 4367283"/>
              <a:gd name="connsiteY81" fmla="*/ 1023582 h 2859206"/>
              <a:gd name="connsiteX82" fmla="*/ 2552131 w 4367283"/>
              <a:gd name="connsiteY82" fmla="*/ 1050877 h 2859206"/>
              <a:gd name="connsiteX83" fmla="*/ 2552131 w 4367283"/>
              <a:gd name="connsiteY83" fmla="*/ 1050877 h 2859206"/>
              <a:gd name="connsiteX84" fmla="*/ 2593074 w 4367283"/>
              <a:gd name="connsiteY84" fmla="*/ 1078173 h 2859206"/>
              <a:gd name="connsiteX85" fmla="*/ 2634017 w 4367283"/>
              <a:gd name="connsiteY85" fmla="*/ 1098644 h 2859206"/>
              <a:gd name="connsiteX86" fmla="*/ 2668137 w 4367283"/>
              <a:gd name="connsiteY86" fmla="*/ 1139588 h 2859206"/>
              <a:gd name="connsiteX87" fmla="*/ 2709080 w 4367283"/>
              <a:gd name="connsiteY87" fmla="*/ 1160059 h 2859206"/>
              <a:gd name="connsiteX88" fmla="*/ 2763671 w 4367283"/>
              <a:gd name="connsiteY88" fmla="*/ 1194179 h 2859206"/>
              <a:gd name="connsiteX89" fmla="*/ 2784143 w 4367283"/>
              <a:gd name="connsiteY89" fmla="*/ 1207826 h 2859206"/>
              <a:gd name="connsiteX90" fmla="*/ 2804614 w 4367283"/>
              <a:gd name="connsiteY90" fmla="*/ 1214650 h 2859206"/>
              <a:gd name="connsiteX91" fmla="*/ 2845558 w 4367283"/>
              <a:gd name="connsiteY91" fmla="*/ 1241946 h 2859206"/>
              <a:gd name="connsiteX92" fmla="*/ 2886501 w 4367283"/>
              <a:gd name="connsiteY92" fmla="*/ 1255594 h 2859206"/>
              <a:gd name="connsiteX93" fmla="*/ 2947916 w 4367283"/>
              <a:gd name="connsiteY93" fmla="*/ 1282889 h 2859206"/>
              <a:gd name="connsiteX94" fmla="*/ 2968388 w 4367283"/>
              <a:gd name="connsiteY94" fmla="*/ 1289713 h 2859206"/>
              <a:gd name="connsiteX95" fmla="*/ 3029803 w 4367283"/>
              <a:gd name="connsiteY95" fmla="*/ 1323832 h 2859206"/>
              <a:gd name="connsiteX96" fmla="*/ 3070746 w 4367283"/>
              <a:gd name="connsiteY96" fmla="*/ 1344304 h 2859206"/>
              <a:gd name="connsiteX97" fmla="*/ 3091217 w 4367283"/>
              <a:gd name="connsiteY97" fmla="*/ 1357952 h 2859206"/>
              <a:gd name="connsiteX98" fmla="*/ 3132161 w 4367283"/>
              <a:gd name="connsiteY98" fmla="*/ 1378423 h 2859206"/>
              <a:gd name="connsiteX99" fmla="*/ 3179928 w 4367283"/>
              <a:gd name="connsiteY99" fmla="*/ 1426191 h 2859206"/>
              <a:gd name="connsiteX100" fmla="*/ 3220871 w 4367283"/>
              <a:gd name="connsiteY100" fmla="*/ 1453486 h 2859206"/>
              <a:gd name="connsiteX101" fmla="*/ 3241343 w 4367283"/>
              <a:gd name="connsiteY101" fmla="*/ 1467134 h 2859206"/>
              <a:gd name="connsiteX102" fmla="*/ 3282286 w 4367283"/>
              <a:gd name="connsiteY102" fmla="*/ 1480782 h 2859206"/>
              <a:gd name="connsiteX103" fmla="*/ 3309582 w 4367283"/>
              <a:gd name="connsiteY103" fmla="*/ 1494429 h 2859206"/>
              <a:gd name="connsiteX104" fmla="*/ 3330053 w 4367283"/>
              <a:gd name="connsiteY104" fmla="*/ 1508077 h 2859206"/>
              <a:gd name="connsiteX105" fmla="*/ 3350525 w 4367283"/>
              <a:gd name="connsiteY105" fmla="*/ 1514901 h 2859206"/>
              <a:gd name="connsiteX106" fmla="*/ 3384644 w 4367283"/>
              <a:gd name="connsiteY106" fmla="*/ 1576316 h 2859206"/>
              <a:gd name="connsiteX107" fmla="*/ 3398292 w 4367283"/>
              <a:gd name="connsiteY107" fmla="*/ 1596788 h 2859206"/>
              <a:gd name="connsiteX108" fmla="*/ 3411940 w 4367283"/>
              <a:gd name="connsiteY108" fmla="*/ 1637731 h 2859206"/>
              <a:gd name="connsiteX109" fmla="*/ 3432411 w 4367283"/>
              <a:gd name="connsiteY109" fmla="*/ 1644555 h 2859206"/>
              <a:gd name="connsiteX110" fmla="*/ 3439235 w 4367283"/>
              <a:gd name="connsiteY110" fmla="*/ 1665026 h 2859206"/>
              <a:gd name="connsiteX111" fmla="*/ 3480179 w 4367283"/>
              <a:gd name="connsiteY111" fmla="*/ 1685498 h 2859206"/>
              <a:gd name="connsiteX112" fmla="*/ 3521122 w 4367283"/>
              <a:gd name="connsiteY112" fmla="*/ 1712794 h 2859206"/>
              <a:gd name="connsiteX113" fmla="*/ 3541594 w 4367283"/>
              <a:gd name="connsiteY113" fmla="*/ 1719618 h 2859206"/>
              <a:gd name="connsiteX114" fmla="*/ 3582537 w 4367283"/>
              <a:gd name="connsiteY114" fmla="*/ 1746913 h 2859206"/>
              <a:gd name="connsiteX115" fmla="*/ 3643952 w 4367283"/>
              <a:gd name="connsiteY115" fmla="*/ 1767385 h 2859206"/>
              <a:gd name="connsiteX116" fmla="*/ 3705367 w 4367283"/>
              <a:gd name="connsiteY116" fmla="*/ 1787856 h 2859206"/>
              <a:gd name="connsiteX117" fmla="*/ 3725838 w 4367283"/>
              <a:gd name="connsiteY117" fmla="*/ 1794680 h 2859206"/>
              <a:gd name="connsiteX118" fmla="*/ 3794077 w 4367283"/>
              <a:gd name="connsiteY118" fmla="*/ 1787856 h 2859206"/>
              <a:gd name="connsiteX119" fmla="*/ 3821373 w 4367283"/>
              <a:gd name="connsiteY119" fmla="*/ 1781032 h 2859206"/>
              <a:gd name="connsiteX120" fmla="*/ 3889611 w 4367283"/>
              <a:gd name="connsiteY120" fmla="*/ 1787856 h 2859206"/>
              <a:gd name="connsiteX121" fmla="*/ 3937379 w 4367283"/>
              <a:gd name="connsiteY121" fmla="*/ 1808328 h 2859206"/>
              <a:gd name="connsiteX122" fmla="*/ 3978322 w 4367283"/>
              <a:gd name="connsiteY122" fmla="*/ 1835623 h 2859206"/>
              <a:gd name="connsiteX123" fmla="*/ 3991970 w 4367283"/>
              <a:gd name="connsiteY123" fmla="*/ 1856095 h 2859206"/>
              <a:gd name="connsiteX124" fmla="*/ 4032913 w 4367283"/>
              <a:gd name="connsiteY124" fmla="*/ 1890215 h 2859206"/>
              <a:gd name="connsiteX125" fmla="*/ 4073856 w 4367283"/>
              <a:gd name="connsiteY125" fmla="*/ 1903862 h 2859206"/>
              <a:gd name="connsiteX126" fmla="*/ 4114800 w 4367283"/>
              <a:gd name="connsiteY126" fmla="*/ 1944806 h 2859206"/>
              <a:gd name="connsiteX127" fmla="*/ 4148919 w 4367283"/>
              <a:gd name="connsiteY127" fmla="*/ 1978925 h 2859206"/>
              <a:gd name="connsiteX128" fmla="*/ 4162567 w 4367283"/>
              <a:gd name="connsiteY128" fmla="*/ 1999397 h 2859206"/>
              <a:gd name="connsiteX129" fmla="*/ 4203510 w 4367283"/>
              <a:gd name="connsiteY129" fmla="*/ 2040340 h 2859206"/>
              <a:gd name="connsiteX130" fmla="*/ 4237629 w 4367283"/>
              <a:gd name="connsiteY130" fmla="*/ 2081283 h 2859206"/>
              <a:gd name="connsiteX131" fmla="*/ 4299044 w 4367283"/>
              <a:gd name="connsiteY131" fmla="*/ 2129050 h 2859206"/>
              <a:gd name="connsiteX132" fmla="*/ 4326340 w 4367283"/>
              <a:gd name="connsiteY132" fmla="*/ 2169994 h 2859206"/>
              <a:gd name="connsiteX133" fmla="*/ 4339988 w 4367283"/>
              <a:gd name="connsiteY133" fmla="*/ 2190465 h 2859206"/>
              <a:gd name="connsiteX134" fmla="*/ 4353635 w 4367283"/>
              <a:gd name="connsiteY134" fmla="*/ 2210937 h 2859206"/>
              <a:gd name="connsiteX135" fmla="*/ 4367283 w 4367283"/>
              <a:gd name="connsiteY135" fmla="*/ 2251880 h 2859206"/>
              <a:gd name="connsiteX136" fmla="*/ 4346811 w 4367283"/>
              <a:gd name="connsiteY136" fmla="*/ 2313295 h 2859206"/>
              <a:gd name="connsiteX137" fmla="*/ 4339988 w 4367283"/>
              <a:gd name="connsiteY137" fmla="*/ 2333767 h 2859206"/>
              <a:gd name="connsiteX138" fmla="*/ 4326340 w 4367283"/>
              <a:gd name="connsiteY138" fmla="*/ 2381534 h 2859206"/>
              <a:gd name="connsiteX139" fmla="*/ 4292220 w 4367283"/>
              <a:gd name="connsiteY139" fmla="*/ 2422477 h 2859206"/>
              <a:gd name="connsiteX140" fmla="*/ 4264925 w 4367283"/>
              <a:gd name="connsiteY140" fmla="*/ 2463421 h 2859206"/>
              <a:gd name="connsiteX141" fmla="*/ 4251277 w 4367283"/>
              <a:gd name="connsiteY141" fmla="*/ 2483892 h 2859206"/>
              <a:gd name="connsiteX142" fmla="*/ 4230806 w 4367283"/>
              <a:gd name="connsiteY142" fmla="*/ 2497540 h 2859206"/>
              <a:gd name="connsiteX143" fmla="*/ 4217158 w 4367283"/>
              <a:gd name="connsiteY143" fmla="*/ 2518012 h 2859206"/>
              <a:gd name="connsiteX144" fmla="*/ 4176214 w 4367283"/>
              <a:gd name="connsiteY144" fmla="*/ 2545307 h 2859206"/>
              <a:gd name="connsiteX145" fmla="*/ 4128447 w 4367283"/>
              <a:gd name="connsiteY145" fmla="*/ 2579426 h 2859206"/>
              <a:gd name="connsiteX146" fmla="*/ 4101152 w 4367283"/>
              <a:gd name="connsiteY146" fmla="*/ 2620370 h 2859206"/>
              <a:gd name="connsiteX147" fmla="*/ 4053385 w 4367283"/>
              <a:gd name="connsiteY147" fmla="*/ 2681785 h 2859206"/>
              <a:gd name="connsiteX148" fmla="*/ 3971498 w 4367283"/>
              <a:gd name="connsiteY148" fmla="*/ 2797791 h 2859206"/>
              <a:gd name="connsiteX149" fmla="*/ 3923731 w 4367283"/>
              <a:gd name="connsiteY149" fmla="*/ 2852382 h 2859206"/>
              <a:gd name="connsiteX150" fmla="*/ 3903259 w 4367283"/>
              <a:gd name="connsiteY150" fmla="*/ 2859206 h 2859206"/>
              <a:gd name="connsiteX0" fmla="*/ 0 w 4367283"/>
              <a:gd name="connsiteY0" fmla="*/ 102358 h 2859206"/>
              <a:gd name="connsiteX1" fmla="*/ 34119 w 4367283"/>
              <a:gd name="connsiteY1" fmla="*/ 116006 h 2859206"/>
              <a:gd name="connsiteX2" fmla="*/ 54591 w 4367283"/>
              <a:gd name="connsiteY2" fmla="*/ 122829 h 2859206"/>
              <a:gd name="connsiteX3" fmla="*/ 102358 w 4367283"/>
              <a:gd name="connsiteY3" fmla="*/ 143301 h 2859206"/>
              <a:gd name="connsiteX4" fmla="*/ 177420 w 4367283"/>
              <a:gd name="connsiteY4" fmla="*/ 129653 h 2859206"/>
              <a:gd name="connsiteX5" fmla="*/ 218364 w 4367283"/>
              <a:gd name="connsiteY5" fmla="*/ 102358 h 2859206"/>
              <a:gd name="connsiteX6" fmla="*/ 286603 w 4367283"/>
              <a:gd name="connsiteY6" fmla="*/ 95534 h 2859206"/>
              <a:gd name="connsiteX7" fmla="*/ 348017 w 4367283"/>
              <a:gd name="connsiteY7" fmla="*/ 75062 h 2859206"/>
              <a:gd name="connsiteX8" fmla="*/ 368489 w 4367283"/>
              <a:gd name="connsiteY8" fmla="*/ 68238 h 2859206"/>
              <a:gd name="connsiteX9" fmla="*/ 388961 w 4367283"/>
              <a:gd name="connsiteY9" fmla="*/ 61415 h 2859206"/>
              <a:gd name="connsiteX10" fmla="*/ 409432 w 4367283"/>
              <a:gd name="connsiteY10" fmla="*/ 47767 h 2859206"/>
              <a:gd name="connsiteX11" fmla="*/ 450376 w 4367283"/>
              <a:gd name="connsiteY11" fmla="*/ 34119 h 2859206"/>
              <a:gd name="connsiteX12" fmla="*/ 586853 w 4367283"/>
              <a:gd name="connsiteY12" fmla="*/ 34119 h 2859206"/>
              <a:gd name="connsiteX13" fmla="*/ 661916 w 4367283"/>
              <a:gd name="connsiteY13" fmla="*/ 13647 h 2859206"/>
              <a:gd name="connsiteX14" fmla="*/ 682388 w 4367283"/>
              <a:gd name="connsiteY14" fmla="*/ 6823 h 2859206"/>
              <a:gd name="connsiteX15" fmla="*/ 893928 w 4367283"/>
              <a:gd name="connsiteY15" fmla="*/ 0 h 2859206"/>
              <a:gd name="connsiteX16" fmla="*/ 955343 w 4367283"/>
              <a:gd name="connsiteY16" fmla="*/ 6823 h 2859206"/>
              <a:gd name="connsiteX17" fmla="*/ 962167 w 4367283"/>
              <a:gd name="connsiteY17" fmla="*/ 27295 h 2859206"/>
              <a:gd name="connsiteX18" fmla="*/ 975814 w 4367283"/>
              <a:gd name="connsiteY18" fmla="*/ 47767 h 2859206"/>
              <a:gd name="connsiteX19" fmla="*/ 982638 w 4367283"/>
              <a:gd name="connsiteY19" fmla="*/ 68238 h 2859206"/>
              <a:gd name="connsiteX20" fmla="*/ 1023582 w 4367283"/>
              <a:gd name="connsiteY20" fmla="*/ 95534 h 2859206"/>
              <a:gd name="connsiteX21" fmla="*/ 1044053 w 4367283"/>
              <a:gd name="connsiteY21" fmla="*/ 109182 h 2859206"/>
              <a:gd name="connsiteX22" fmla="*/ 1064525 w 4367283"/>
              <a:gd name="connsiteY22" fmla="*/ 122829 h 2859206"/>
              <a:gd name="connsiteX23" fmla="*/ 1105468 w 4367283"/>
              <a:gd name="connsiteY23" fmla="*/ 136477 h 2859206"/>
              <a:gd name="connsiteX24" fmla="*/ 1146411 w 4367283"/>
              <a:gd name="connsiteY24" fmla="*/ 163773 h 2859206"/>
              <a:gd name="connsiteX25" fmla="*/ 1153235 w 4367283"/>
              <a:gd name="connsiteY25" fmla="*/ 184244 h 2859206"/>
              <a:gd name="connsiteX26" fmla="*/ 1194179 w 4367283"/>
              <a:gd name="connsiteY26" fmla="*/ 218364 h 2859206"/>
              <a:gd name="connsiteX27" fmla="*/ 1207826 w 4367283"/>
              <a:gd name="connsiteY27" fmla="*/ 238835 h 2859206"/>
              <a:gd name="connsiteX28" fmla="*/ 1235122 w 4367283"/>
              <a:gd name="connsiteY28" fmla="*/ 245659 h 2859206"/>
              <a:gd name="connsiteX29" fmla="*/ 1337480 w 4367283"/>
              <a:gd name="connsiteY29" fmla="*/ 266131 h 2859206"/>
              <a:gd name="connsiteX30" fmla="*/ 1378423 w 4367283"/>
              <a:gd name="connsiteY30" fmla="*/ 259307 h 2859206"/>
              <a:gd name="connsiteX31" fmla="*/ 1398895 w 4367283"/>
              <a:gd name="connsiteY31" fmla="*/ 245659 h 2859206"/>
              <a:gd name="connsiteX32" fmla="*/ 1521725 w 4367283"/>
              <a:gd name="connsiteY32" fmla="*/ 232012 h 2859206"/>
              <a:gd name="connsiteX33" fmla="*/ 1610435 w 4367283"/>
              <a:gd name="connsiteY33" fmla="*/ 218364 h 2859206"/>
              <a:gd name="connsiteX34" fmla="*/ 1658203 w 4367283"/>
              <a:gd name="connsiteY34" fmla="*/ 225188 h 2859206"/>
              <a:gd name="connsiteX35" fmla="*/ 1699146 w 4367283"/>
              <a:gd name="connsiteY35" fmla="*/ 245659 h 2859206"/>
              <a:gd name="connsiteX36" fmla="*/ 1726441 w 4367283"/>
              <a:gd name="connsiteY36" fmla="*/ 307074 h 2859206"/>
              <a:gd name="connsiteX37" fmla="*/ 1746913 w 4367283"/>
              <a:gd name="connsiteY37" fmla="*/ 313898 h 2859206"/>
              <a:gd name="connsiteX38" fmla="*/ 1808328 w 4367283"/>
              <a:gd name="connsiteY38" fmla="*/ 293426 h 2859206"/>
              <a:gd name="connsiteX39" fmla="*/ 1828800 w 4367283"/>
              <a:gd name="connsiteY39" fmla="*/ 286603 h 2859206"/>
              <a:gd name="connsiteX40" fmla="*/ 1842447 w 4367283"/>
              <a:gd name="connsiteY40" fmla="*/ 266131 h 2859206"/>
              <a:gd name="connsiteX41" fmla="*/ 1890214 w 4367283"/>
              <a:gd name="connsiteY41" fmla="*/ 286603 h 2859206"/>
              <a:gd name="connsiteX42" fmla="*/ 1917510 w 4367283"/>
              <a:gd name="connsiteY42" fmla="*/ 327546 h 2859206"/>
              <a:gd name="connsiteX43" fmla="*/ 1978925 w 4367283"/>
              <a:gd name="connsiteY43" fmla="*/ 348018 h 2859206"/>
              <a:gd name="connsiteX44" fmla="*/ 1999397 w 4367283"/>
              <a:gd name="connsiteY44" fmla="*/ 354841 h 2859206"/>
              <a:gd name="connsiteX45" fmla="*/ 2060811 w 4367283"/>
              <a:gd name="connsiteY45" fmla="*/ 361665 h 2859206"/>
              <a:gd name="connsiteX46" fmla="*/ 2094931 w 4367283"/>
              <a:gd name="connsiteY46" fmla="*/ 334370 h 2859206"/>
              <a:gd name="connsiteX47" fmla="*/ 2081283 w 4367283"/>
              <a:gd name="connsiteY47" fmla="*/ 293426 h 2859206"/>
              <a:gd name="connsiteX48" fmla="*/ 2101755 w 4367283"/>
              <a:gd name="connsiteY48" fmla="*/ 245659 h 2859206"/>
              <a:gd name="connsiteX49" fmla="*/ 2163170 w 4367283"/>
              <a:gd name="connsiteY49" fmla="*/ 252483 h 2859206"/>
              <a:gd name="connsiteX50" fmla="*/ 2245056 w 4367283"/>
              <a:gd name="connsiteY50" fmla="*/ 272955 h 2859206"/>
              <a:gd name="connsiteX51" fmla="*/ 2326943 w 4367283"/>
              <a:gd name="connsiteY51" fmla="*/ 307074 h 2859206"/>
              <a:gd name="connsiteX52" fmla="*/ 2374710 w 4367283"/>
              <a:gd name="connsiteY52" fmla="*/ 320722 h 2859206"/>
              <a:gd name="connsiteX53" fmla="*/ 2429301 w 4367283"/>
              <a:gd name="connsiteY53" fmla="*/ 327546 h 2859206"/>
              <a:gd name="connsiteX54" fmla="*/ 2470244 w 4367283"/>
              <a:gd name="connsiteY54" fmla="*/ 341194 h 2859206"/>
              <a:gd name="connsiteX55" fmla="*/ 2490716 w 4367283"/>
              <a:gd name="connsiteY55" fmla="*/ 348018 h 2859206"/>
              <a:gd name="connsiteX56" fmla="*/ 2497540 w 4367283"/>
              <a:gd name="connsiteY56" fmla="*/ 450376 h 2859206"/>
              <a:gd name="connsiteX57" fmla="*/ 2429301 w 4367283"/>
              <a:gd name="connsiteY57" fmla="*/ 429904 h 2859206"/>
              <a:gd name="connsiteX58" fmla="*/ 2408829 w 4367283"/>
              <a:gd name="connsiteY58" fmla="*/ 423080 h 2859206"/>
              <a:gd name="connsiteX59" fmla="*/ 2367886 w 4367283"/>
              <a:gd name="connsiteY59" fmla="*/ 429904 h 2859206"/>
              <a:gd name="connsiteX60" fmla="*/ 2347414 w 4367283"/>
              <a:gd name="connsiteY60" fmla="*/ 436728 h 2859206"/>
              <a:gd name="connsiteX61" fmla="*/ 2340591 w 4367283"/>
              <a:gd name="connsiteY61" fmla="*/ 457200 h 2859206"/>
              <a:gd name="connsiteX62" fmla="*/ 2320119 w 4367283"/>
              <a:gd name="connsiteY62" fmla="*/ 470847 h 2859206"/>
              <a:gd name="connsiteX63" fmla="*/ 2306471 w 4367283"/>
              <a:gd name="connsiteY63" fmla="*/ 491319 h 2859206"/>
              <a:gd name="connsiteX64" fmla="*/ 2299647 w 4367283"/>
              <a:gd name="connsiteY64" fmla="*/ 511791 h 2859206"/>
              <a:gd name="connsiteX65" fmla="*/ 2272352 w 4367283"/>
              <a:gd name="connsiteY65" fmla="*/ 552734 h 2859206"/>
              <a:gd name="connsiteX66" fmla="*/ 2258704 w 4367283"/>
              <a:gd name="connsiteY66" fmla="*/ 593677 h 2859206"/>
              <a:gd name="connsiteX67" fmla="*/ 2245056 w 4367283"/>
              <a:gd name="connsiteY67" fmla="*/ 614149 h 2859206"/>
              <a:gd name="connsiteX68" fmla="*/ 2231408 w 4367283"/>
              <a:gd name="connsiteY68" fmla="*/ 655092 h 2859206"/>
              <a:gd name="connsiteX69" fmla="*/ 2224585 w 4367283"/>
              <a:gd name="connsiteY69" fmla="*/ 675564 h 2859206"/>
              <a:gd name="connsiteX70" fmla="*/ 2231408 w 4367283"/>
              <a:gd name="connsiteY70" fmla="*/ 716507 h 2859206"/>
              <a:gd name="connsiteX71" fmla="*/ 2265528 w 4367283"/>
              <a:gd name="connsiteY71" fmla="*/ 723331 h 2859206"/>
              <a:gd name="connsiteX72" fmla="*/ 2286000 w 4367283"/>
              <a:gd name="connsiteY72" fmla="*/ 730155 h 2859206"/>
              <a:gd name="connsiteX73" fmla="*/ 2313295 w 4367283"/>
              <a:gd name="connsiteY73" fmla="*/ 771098 h 2859206"/>
              <a:gd name="connsiteX74" fmla="*/ 2320119 w 4367283"/>
              <a:gd name="connsiteY74" fmla="*/ 791570 h 2859206"/>
              <a:gd name="connsiteX75" fmla="*/ 2340591 w 4367283"/>
              <a:gd name="connsiteY75" fmla="*/ 812041 h 2859206"/>
              <a:gd name="connsiteX76" fmla="*/ 2361062 w 4367283"/>
              <a:gd name="connsiteY76" fmla="*/ 852985 h 2859206"/>
              <a:gd name="connsiteX77" fmla="*/ 2374710 w 4367283"/>
              <a:gd name="connsiteY77" fmla="*/ 893928 h 2859206"/>
              <a:gd name="connsiteX78" fmla="*/ 2422477 w 4367283"/>
              <a:gd name="connsiteY78" fmla="*/ 948519 h 2859206"/>
              <a:gd name="connsiteX79" fmla="*/ 2470244 w 4367283"/>
              <a:gd name="connsiteY79" fmla="*/ 996286 h 2859206"/>
              <a:gd name="connsiteX80" fmla="*/ 2490716 w 4367283"/>
              <a:gd name="connsiteY80" fmla="*/ 1016758 h 2859206"/>
              <a:gd name="connsiteX81" fmla="*/ 2511188 w 4367283"/>
              <a:gd name="connsiteY81" fmla="*/ 1023582 h 2859206"/>
              <a:gd name="connsiteX82" fmla="*/ 2552131 w 4367283"/>
              <a:gd name="connsiteY82" fmla="*/ 1050877 h 2859206"/>
              <a:gd name="connsiteX83" fmla="*/ 2552131 w 4367283"/>
              <a:gd name="connsiteY83" fmla="*/ 1050877 h 2859206"/>
              <a:gd name="connsiteX84" fmla="*/ 2593074 w 4367283"/>
              <a:gd name="connsiteY84" fmla="*/ 1078173 h 2859206"/>
              <a:gd name="connsiteX85" fmla="*/ 2634017 w 4367283"/>
              <a:gd name="connsiteY85" fmla="*/ 1098644 h 2859206"/>
              <a:gd name="connsiteX86" fmla="*/ 2668137 w 4367283"/>
              <a:gd name="connsiteY86" fmla="*/ 1139588 h 2859206"/>
              <a:gd name="connsiteX87" fmla="*/ 2709080 w 4367283"/>
              <a:gd name="connsiteY87" fmla="*/ 1160059 h 2859206"/>
              <a:gd name="connsiteX88" fmla="*/ 2763671 w 4367283"/>
              <a:gd name="connsiteY88" fmla="*/ 1194179 h 2859206"/>
              <a:gd name="connsiteX89" fmla="*/ 2784143 w 4367283"/>
              <a:gd name="connsiteY89" fmla="*/ 1207826 h 2859206"/>
              <a:gd name="connsiteX90" fmla="*/ 2804614 w 4367283"/>
              <a:gd name="connsiteY90" fmla="*/ 1214650 h 2859206"/>
              <a:gd name="connsiteX91" fmla="*/ 2845558 w 4367283"/>
              <a:gd name="connsiteY91" fmla="*/ 1241946 h 2859206"/>
              <a:gd name="connsiteX92" fmla="*/ 2886501 w 4367283"/>
              <a:gd name="connsiteY92" fmla="*/ 1255594 h 2859206"/>
              <a:gd name="connsiteX93" fmla="*/ 2947916 w 4367283"/>
              <a:gd name="connsiteY93" fmla="*/ 1282889 h 2859206"/>
              <a:gd name="connsiteX94" fmla="*/ 2968388 w 4367283"/>
              <a:gd name="connsiteY94" fmla="*/ 1289713 h 2859206"/>
              <a:gd name="connsiteX95" fmla="*/ 3029803 w 4367283"/>
              <a:gd name="connsiteY95" fmla="*/ 1323832 h 2859206"/>
              <a:gd name="connsiteX96" fmla="*/ 3070746 w 4367283"/>
              <a:gd name="connsiteY96" fmla="*/ 1344304 h 2859206"/>
              <a:gd name="connsiteX97" fmla="*/ 3091217 w 4367283"/>
              <a:gd name="connsiteY97" fmla="*/ 1357952 h 2859206"/>
              <a:gd name="connsiteX98" fmla="*/ 3132161 w 4367283"/>
              <a:gd name="connsiteY98" fmla="*/ 1378423 h 2859206"/>
              <a:gd name="connsiteX99" fmla="*/ 3179928 w 4367283"/>
              <a:gd name="connsiteY99" fmla="*/ 1426191 h 2859206"/>
              <a:gd name="connsiteX100" fmla="*/ 3220871 w 4367283"/>
              <a:gd name="connsiteY100" fmla="*/ 1453486 h 2859206"/>
              <a:gd name="connsiteX101" fmla="*/ 3241343 w 4367283"/>
              <a:gd name="connsiteY101" fmla="*/ 1467134 h 2859206"/>
              <a:gd name="connsiteX102" fmla="*/ 3282286 w 4367283"/>
              <a:gd name="connsiteY102" fmla="*/ 1480782 h 2859206"/>
              <a:gd name="connsiteX103" fmla="*/ 3309582 w 4367283"/>
              <a:gd name="connsiteY103" fmla="*/ 1494429 h 2859206"/>
              <a:gd name="connsiteX104" fmla="*/ 3330053 w 4367283"/>
              <a:gd name="connsiteY104" fmla="*/ 1508077 h 2859206"/>
              <a:gd name="connsiteX105" fmla="*/ 3350525 w 4367283"/>
              <a:gd name="connsiteY105" fmla="*/ 1514901 h 2859206"/>
              <a:gd name="connsiteX106" fmla="*/ 3384644 w 4367283"/>
              <a:gd name="connsiteY106" fmla="*/ 1576316 h 2859206"/>
              <a:gd name="connsiteX107" fmla="*/ 3398292 w 4367283"/>
              <a:gd name="connsiteY107" fmla="*/ 1596788 h 2859206"/>
              <a:gd name="connsiteX108" fmla="*/ 3411940 w 4367283"/>
              <a:gd name="connsiteY108" fmla="*/ 1637731 h 2859206"/>
              <a:gd name="connsiteX109" fmla="*/ 3432411 w 4367283"/>
              <a:gd name="connsiteY109" fmla="*/ 1644555 h 2859206"/>
              <a:gd name="connsiteX110" fmla="*/ 3439235 w 4367283"/>
              <a:gd name="connsiteY110" fmla="*/ 1665026 h 2859206"/>
              <a:gd name="connsiteX111" fmla="*/ 3480179 w 4367283"/>
              <a:gd name="connsiteY111" fmla="*/ 1685498 h 2859206"/>
              <a:gd name="connsiteX112" fmla="*/ 3521122 w 4367283"/>
              <a:gd name="connsiteY112" fmla="*/ 1712794 h 2859206"/>
              <a:gd name="connsiteX113" fmla="*/ 3541594 w 4367283"/>
              <a:gd name="connsiteY113" fmla="*/ 1719618 h 2859206"/>
              <a:gd name="connsiteX114" fmla="*/ 3582537 w 4367283"/>
              <a:gd name="connsiteY114" fmla="*/ 1746913 h 2859206"/>
              <a:gd name="connsiteX115" fmla="*/ 3643952 w 4367283"/>
              <a:gd name="connsiteY115" fmla="*/ 1767385 h 2859206"/>
              <a:gd name="connsiteX116" fmla="*/ 3705367 w 4367283"/>
              <a:gd name="connsiteY116" fmla="*/ 1787856 h 2859206"/>
              <a:gd name="connsiteX117" fmla="*/ 3725838 w 4367283"/>
              <a:gd name="connsiteY117" fmla="*/ 1794680 h 2859206"/>
              <a:gd name="connsiteX118" fmla="*/ 3794077 w 4367283"/>
              <a:gd name="connsiteY118" fmla="*/ 1787856 h 2859206"/>
              <a:gd name="connsiteX119" fmla="*/ 3821373 w 4367283"/>
              <a:gd name="connsiteY119" fmla="*/ 1781032 h 2859206"/>
              <a:gd name="connsiteX120" fmla="*/ 3889611 w 4367283"/>
              <a:gd name="connsiteY120" fmla="*/ 1787856 h 2859206"/>
              <a:gd name="connsiteX121" fmla="*/ 3937379 w 4367283"/>
              <a:gd name="connsiteY121" fmla="*/ 1808328 h 2859206"/>
              <a:gd name="connsiteX122" fmla="*/ 3978322 w 4367283"/>
              <a:gd name="connsiteY122" fmla="*/ 1835623 h 2859206"/>
              <a:gd name="connsiteX123" fmla="*/ 3991970 w 4367283"/>
              <a:gd name="connsiteY123" fmla="*/ 1856095 h 2859206"/>
              <a:gd name="connsiteX124" fmla="*/ 4032913 w 4367283"/>
              <a:gd name="connsiteY124" fmla="*/ 1890215 h 2859206"/>
              <a:gd name="connsiteX125" fmla="*/ 4073856 w 4367283"/>
              <a:gd name="connsiteY125" fmla="*/ 1903862 h 2859206"/>
              <a:gd name="connsiteX126" fmla="*/ 4114800 w 4367283"/>
              <a:gd name="connsiteY126" fmla="*/ 1944806 h 2859206"/>
              <a:gd name="connsiteX127" fmla="*/ 4148919 w 4367283"/>
              <a:gd name="connsiteY127" fmla="*/ 1978925 h 2859206"/>
              <a:gd name="connsiteX128" fmla="*/ 4162567 w 4367283"/>
              <a:gd name="connsiteY128" fmla="*/ 1999397 h 2859206"/>
              <a:gd name="connsiteX129" fmla="*/ 4203510 w 4367283"/>
              <a:gd name="connsiteY129" fmla="*/ 2040340 h 2859206"/>
              <a:gd name="connsiteX130" fmla="*/ 4237629 w 4367283"/>
              <a:gd name="connsiteY130" fmla="*/ 2081283 h 2859206"/>
              <a:gd name="connsiteX131" fmla="*/ 4299044 w 4367283"/>
              <a:gd name="connsiteY131" fmla="*/ 2129050 h 2859206"/>
              <a:gd name="connsiteX132" fmla="*/ 4326340 w 4367283"/>
              <a:gd name="connsiteY132" fmla="*/ 2169994 h 2859206"/>
              <a:gd name="connsiteX133" fmla="*/ 4339988 w 4367283"/>
              <a:gd name="connsiteY133" fmla="*/ 2190465 h 2859206"/>
              <a:gd name="connsiteX134" fmla="*/ 4353635 w 4367283"/>
              <a:gd name="connsiteY134" fmla="*/ 2210937 h 2859206"/>
              <a:gd name="connsiteX135" fmla="*/ 4367283 w 4367283"/>
              <a:gd name="connsiteY135" fmla="*/ 2251880 h 2859206"/>
              <a:gd name="connsiteX136" fmla="*/ 4346811 w 4367283"/>
              <a:gd name="connsiteY136" fmla="*/ 2313295 h 2859206"/>
              <a:gd name="connsiteX137" fmla="*/ 4339988 w 4367283"/>
              <a:gd name="connsiteY137" fmla="*/ 2333767 h 2859206"/>
              <a:gd name="connsiteX138" fmla="*/ 4326340 w 4367283"/>
              <a:gd name="connsiteY138" fmla="*/ 2381534 h 2859206"/>
              <a:gd name="connsiteX139" fmla="*/ 4292220 w 4367283"/>
              <a:gd name="connsiteY139" fmla="*/ 2422477 h 2859206"/>
              <a:gd name="connsiteX140" fmla="*/ 4264925 w 4367283"/>
              <a:gd name="connsiteY140" fmla="*/ 2463421 h 2859206"/>
              <a:gd name="connsiteX141" fmla="*/ 4251277 w 4367283"/>
              <a:gd name="connsiteY141" fmla="*/ 2483892 h 2859206"/>
              <a:gd name="connsiteX142" fmla="*/ 4230806 w 4367283"/>
              <a:gd name="connsiteY142" fmla="*/ 2497540 h 2859206"/>
              <a:gd name="connsiteX143" fmla="*/ 4217158 w 4367283"/>
              <a:gd name="connsiteY143" fmla="*/ 2518012 h 2859206"/>
              <a:gd name="connsiteX144" fmla="*/ 4176214 w 4367283"/>
              <a:gd name="connsiteY144" fmla="*/ 2545307 h 2859206"/>
              <a:gd name="connsiteX145" fmla="*/ 4128447 w 4367283"/>
              <a:gd name="connsiteY145" fmla="*/ 2579426 h 2859206"/>
              <a:gd name="connsiteX146" fmla="*/ 4053385 w 4367283"/>
              <a:gd name="connsiteY146" fmla="*/ 2681785 h 2859206"/>
              <a:gd name="connsiteX147" fmla="*/ 3971498 w 4367283"/>
              <a:gd name="connsiteY147" fmla="*/ 2797791 h 2859206"/>
              <a:gd name="connsiteX148" fmla="*/ 3923731 w 4367283"/>
              <a:gd name="connsiteY148" fmla="*/ 2852382 h 2859206"/>
              <a:gd name="connsiteX149" fmla="*/ 3903259 w 4367283"/>
              <a:gd name="connsiteY149" fmla="*/ 2859206 h 2859206"/>
              <a:gd name="connsiteX0" fmla="*/ 0 w 4367283"/>
              <a:gd name="connsiteY0" fmla="*/ 102358 h 2859206"/>
              <a:gd name="connsiteX1" fmla="*/ 34119 w 4367283"/>
              <a:gd name="connsiteY1" fmla="*/ 116006 h 2859206"/>
              <a:gd name="connsiteX2" fmla="*/ 54591 w 4367283"/>
              <a:gd name="connsiteY2" fmla="*/ 122829 h 2859206"/>
              <a:gd name="connsiteX3" fmla="*/ 102358 w 4367283"/>
              <a:gd name="connsiteY3" fmla="*/ 143301 h 2859206"/>
              <a:gd name="connsiteX4" fmla="*/ 177420 w 4367283"/>
              <a:gd name="connsiteY4" fmla="*/ 129653 h 2859206"/>
              <a:gd name="connsiteX5" fmla="*/ 218364 w 4367283"/>
              <a:gd name="connsiteY5" fmla="*/ 102358 h 2859206"/>
              <a:gd name="connsiteX6" fmla="*/ 286603 w 4367283"/>
              <a:gd name="connsiteY6" fmla="*/ 95534 h 2859206"/>
              <a:gd name="connsiteX7" fmla="*/ 348017 w 4367283"/>
              <a:gd name="connsiteY7" fmla="*/ 75062 h 2859206"/>
              <a:gd name="connsiteX8" fmla="*/ 368489 w 4367283"/>
              <a:gd name="connsiteY8" fmla="*/ 68238 h 2859206"/>
              <a:gd name="connsiteX9" fmla="*/ 388961 w 4367283"/>
              <a:gd name="connsiteY9" fmla="*/ 61415 h 2859206"/>
              <a:gd name="connsiteX10" fmla="*/ 409432 w 4367283"/>
              <a:gd name="connsiteY10" fmla="*/ 47767 h 2859206"/>
              <a:gd name="connsiteX11" fmla="*/ 450376 w 4367283"/>
              <a:gd name="connsiteY11" fmla="*/ 34119 h 2859206"/>
              <a:gd name="connsiteX12" fmla="*/ 586853 w 4367283"/>
              <a:gd name="connsiteY12" fmla="*/ 34119 h 2859206"/>
              <a:gd name="connsiteX13" fmla="*/ 661916 w 4367283"/>
              <a:gd name="connsiteY13" fmla="*/ 13647 h 2859206"/>
              <a:gd name="connsiteX14" fmla="*/ 682388 w 4367283"/>
              <a:gd name="connsiteY14" fmla="*/ 6823 h 2859206"/>
              <a:gd name="connsiteX15" fmla="*/ 893928 w 4367283"/>
              <a:gd name="connsiteY15" fmla="*/ 0 h 2859206"/>
              <a:gd name="connsiteX16" fmla="*/ 955343 w 4367283"/>
              <a:gd name="connsiteY16" fmla="*/ 6823 h 2859206"/>
              <a:gd name="connsiteX17" fmla="*/ 962167 w 4367283"/>
              <a:gd name="connsiteY17" fmla="*/ 27295 h 2859206"/>
              <a:gd name="connsiteX18" fmla="*/ 975814 w 4367283"/>
              <a:gd name="connsiteY18" fmla="*/ 47767 h 2859206"/>
              <a:gd name="connsiteX19" fmla="*/ 982638 w 4367283"/>
              <a:gd name="connsiteY19" fmla="*/ 68238 h 2859206"/>
              <a:gd name="connsiteX20" fmla="*/ 1023582 w 4367283"/>
              <a:gd name="connsiteY20" fmla="*/ 95534 h 2859206"/>
              <a:gd name="connsiteX21" fmla="*/ 1044053 w 4367283"/>
              <a:gd name="connsiteY21" fmla="*/ 109182 h 2859206"/>
              <a:gd name="connsiteX22" fmla="*/ 1064525 w 4367283"/>
              <a:gd name="connsiteY22" fmla="*/ 122829 h 2859206"/>
              <a:gd name="connsiteX23" fmla="*/ 1105468 w 4367283"/>
              <a:gd name="connsiteY23" fmla="*/ 136477 h 2859206"/>
              <a:gd name="connsiteX24" fmla="*/ 1146411 w 4367283"/>
              <a:gd name="connsiteY24" fmla="*/ 163773 h 2859206"/>
              <a:gd name="connsiteX25" fmla="*/ 1153235 w 4367283"/>
              <a:gd name="connsiteY25" fmla="*/ 184244 h 2859206"/>
              <a:gd name="connsiteX26" fmla="*/ 1194179 w 4367283"/>
              <a:gd name="connsiteY26" fmla="*/ 218364 h 2859206"/>
              <a:gd name="connsiteX27" fmla="*/ 1207826 w 4367283"/>
              <a:gd name="connsiteY27" fmla="*/ 238835 h 2859206"/>
              <a:gd name="connsiteX28" fmla="*/ 1235122 w 4367283"/>
              <a:gd name="connsiteY28" fmla="*/ 245659 h 2859206"/>
              <a:gd name="connsiteX29" fmla="*/ 1337480 w 4367283"/>
              <a:gd name="connsiteY29" fmla="*/ 266131 h 2859206"/>
              <a:gd name="connsiteX30" fmla="*/ 1378423 w 4367283"/>
              <a:gd name="connsiteY30" fmla="*/ 259307 h 2859206"/>
              <a:gd name="connsiteX31" fmla="*/ 1398895 w 4367283"/>
              <a:gd name="connsiteY31" fmla="*/ 245659 h 2859206"/>
              <a:gd name="connsiteX32" fmla="*/ 1521725 w 4367283"/>
              <a:gd name="connsiteY32" fmla="*/ 232012 h 2859206"/>
              <a:gd name="connsiteX33" fmla="*/ 1610435 w 4367283"/>
              <a:gd name="connsiteY33" fmla="*/ 218364 h 2859206"/>
              <a:gd name="connsiteX34" fmla="*/ 1658203 w 4367283"/>
              <a:gd name="connsiteY34" fmla="*/ 225188 h 2859206"/>
              <a:gd name="connsiteX35" fmla="*/ 1699146 w 4367283"/>
              <a:gd name="connsiteY35" fmla="*/ 245659 h 2859206"/>
              <a:gd name="connsiteX36" fmla="*/ 1726441 w 4367283"/>
              <a:gd name="connsiteY36" fmla="*/ 307074 h 2859206"/>
              <a:gd name="connsiteX37" fmla="*/ 1746913 w 4367283"/>
              <a:gd name="connsiteY37" fmla="*/ 313898 h 2859206"/>
              <a:gd name="connsiteX38" fmla="*/ 1808328 w 4367283"/>
              <a:gd name="connsiteY38" fmla="*/ 293426 h 2859206"/>
              <a:gd name="connsiteX39" fmla="*/ 1828800 w 4367283"/>
              <a:gd name="connsiteY39" fmla="*/ 286603 h 2859206"/>
              <a:gd name="connsiteX40" fmla="*/ 1842447 w 4367283"/>
              <a:gd name="connsiteY40" fmla="*/ 266131 h 2859206"/>
              <a:gd name="connsiteX41" fmla="*/ 1890214 w 4367283"/>
              <a:gd name="connsiteY41" fmla="*/ 286603 h 2859206"/>
              <a:gd name="connsiteX42" fmla="*/ 1917510 w 4367283"/>
              <a:gd name="connsiteY42" fmla="*/ 327546 h 2859206"/>
              <a:gd name="connsiteX43" fmla="*/ 1978925 w 4367283"/>
              <a:gd name="connsiteY43" fmla="*/ 348018 h 2859206"/>
              <a:gd name="connsiteX44" fmla="*/ 1999397 w 4367283"/>
              <a:gd name="connsiteY44" fmla="*/ 354841 h 2859206"/>
              <a:gd name="connsiteX45" fmla="*/ 2060811 w 4367283"/>
              <a:gd name="connsiteY45" fmla="*/ 361665 h 2859206"/>
              <a:gd name="connsiteX46" fmla="*/ 2094931 w 4367283"/>
              <a:gd name="connsiteY46" fmla="*/ 334370 h 2859206"/>
              <a:gd name="connsiteX47" fmla="*/ 2081283 w 4367283"/>
              <a:gd name="connsiteY47" fmla="*/ 293426 h 2859206"/>
              <a:gd name="connsiteX48" fmla="*/ 2101755 w 4367283"/>
              <a:gd name="connsiteY48" fmla="*/ 245659 h 2859206"/>
              <a:gd name="connsiteX49" fmla="*/ 2163170 w 4367283"/>
              <a:gd name="connsiteY49" fmla="*/ 252483 h 2859206"/>
              <a:gd name="connsiteX50" fmla="*/ 2245056 w 4367283"/>
              <a:gd name="connsiteY50" fmla="*/ 272955 h 2859206"/>
              <a:gd name="connsiteX51" fmla="*/ 2326943 w 4367283"/>
              <a:gd name="connsiteY51" fmla="*/ 307074 h 2859206"/>
              <a:gd name="connsiteX52" fmla="*/ 2374710 w 4367283"/>
              <a:gd name="connsiteY52" fmla="*/ 320722 h 2859206"/>
              <a:gd name="connsiteX53" fmla="*/ 2429301 w 4367283"/>
              <a:gd name="connsiteY53" fmla="*/ 327546 h 2859206"/>
              <a:gd name="connsiteX54" fmla="*/ 2470244 w 4367283"/>
              <a:gd name="connsiteY54" fmla="*/ 341194 h 2859206"/>
              <a:gd name="connsiteX55" fmla="*/ 2490716 w 4367283"/>
              <a:gd name="connsiteY55" fmla="*/ 348018 h 2859206"/>
              <a:gd name="connsiteX56" fmla="*/ 2497540 w 4367283"/>
              <a:gd name="connsiteY56" fmla="*/ 450376 h 2859206"/>
              <a:gd name="connsiteX57" fmla="*/ 2429301 w 4367283"/>
              <a:gd name="connsiteY57" fmla="*/ 429904 h 2859206"/>
              <a:gd name="connsiteX58" fmla="*/ 2408829 w 4367283"/>
              <a:gd name="connsiteY58" fmla="*/ 423080 h 2859206"/>
              <a:gd name="connsiteX59" fmla="*/ 2367886 w 4367283"/>
              <a:gd name="connsiteY59" fmla="*/ 429904 h 2859206"/>
              <a:gd name="connsiteX60" fmla="*/ 2347414 w 4367283"/>
              <a:gd name="connsiteY60" fmla="*/ 436728 h 2859206"/>
              <a:gd name="connsiteX61" fmla="*/ 2340591 w 4367283"/>
              <a:gd name="connsiteY61" fmla="*/ 457200 h 2859206"/>
              <a:gd name="connsiteX62" fmla="*/ 2320119 w 4367283"/>
              <a:gd name="connsiteY62" fmla="*/ 470847 h 2859206"/>
              <a:gd name="connsiteX63" fmla="*/ 2306471 w 4367283"/>
              <a:gd name="connsiteY63" fmla="*/ 491319 h 2859206"/>
              <a:gd name="connsiteX64" fmla="*/ 2299647 w 4367283"/>
              <a:gd name="connsiteY64" fmla="*/ 511791 h 2859206"/>
              <a:gd name="connsiteX65" fmla="*/ 2272352 w 4367283"/>
              <a:gd name="connsiteY65" fmla="*/ 552734 h 2859206"/>
              <a:gd name="connsiteX66" fmla="*/ 2258704 w 4367283"/>
              <a:gd name="connsiteY66" fmla="*/ 593677 h 2859206"/>
              <a:gd name="connsiteX67" fmla="*/ 2245056 w 4367283"/>
              <a:gd name="connsiteY67" fmla="*/ 614149 h 2859206"/>
              <a:gd name="connsiteX68" fmla="*/ 2231408 w 4367283"/>
              <a:gd name="connsiteY68" fmla="*/ 655092 h 2859206"/>
              <a:gd name="connsiteX69" fmla="*/ 2224585 w 4367283"/>
              <a:gd name="connsiteY69" fmla="*/ 675564 h 2859206"/>
              <a:gd name="connsiteX70" fmla="*/ 2231408 w 4367283"/>
              <a:gd name="connsiteY70" fmla="*/ 716507 h 2859206"/>
              <a:gd name="connsiteX71" fmla="*/ 2265528 w 4367283"/>
              <a:gd name="connsiteY71" fmla="*/ 723331 h 2859206"/>
              <a:gd name="connsiteX72" fmla="*/ 2286000 w 4367283"/>
              <a:gd name="connsiteY72" fmla="*/ 730155 h 2859206"/>
              <a:gd name="connsiteX73" fmla="*/ 2313295 w 4367283"/>
              <a:gd name="connsiteY73" fmla="*/ 771098 h 2859206"/>
              <a:gd name="connsiteX74" fmla="*/ 2320119 w 4367283"/>
              <a:gd name="connsiteY74" fmla="*/ 791570 h 2859206"/>
              <a:gd name="connsiteX75" fmla="*/ 2340591 w 4367283"/>
              <a:gd name="connsiteY75" fmla="*/ 812041 h 2859206"/>
              <a:gd name="connsiteX76" fmla="*/ 2361062 w 4367283"/>
              <a:gd name="connsiteY76" fmla="*/ 852985 h 2859206"/>
              <a:gd name="connsiteX77" fmla="*/ 2374710 w 4367283"/>
              <a:gd name="connsiteY77" fmla="*/ 893928 h 2859206"/>
              <a:gd name="connsiteX78" fmla="*/ 2422477 w 4367283"/>
              <a:gd name="connsiteY78" fmla="*/ 948519 h 2859206"/>
              <a:gd name="connsiteX79" fmla="*/ 2470244 w 4367283"/>
              <a:gd name="connsiteY79" fmla="*/ 996286 h 2859206"/>
              <a:gd name="connsiteX80" fmla="*/ 2490716 w 4367283"/>
              <a:gd name="connsiteY80" fmla="*/ 1016758 h 2859206"/>
              <a:gd name="connsiteX81" fmla="*/ 2511188 w 4367283"/>
              <a:gd name="connsiteY81" fmla="*/ 1023582 h 2859206"/>
              <a:gd name="connsiteX82" fmla="*/ 2552131 w 4367283"/>
              <a:gd name="connsiteY82" fmla="*/ 1050877 h 2859206"/>
              <a:gd name="connsiteX83" fmla="*/ 2552131 w 4367283"/>
              <a:gd name="connsiteY83" fmla="*/ 1050877 h 2859206"/>
              <a:gd name="connsiteX84" fmla="*/ 2593074 w 4367283"/>
              <a:gd name="connsiteY84" fmla="*/ 1078173 h 2859206"/>
              <a:gd name="connsiteX85" fmla="*/ 2634017 w 4367283"/>
              <a:gd name="connsiteY85" fmla="*/ 1098644 h 2859206"/>
              <a:gd name="connsiteX86" fmla="*/ 2668137 w 4367283"/>
              <a:gd name="connsiteY86" fmla="*/ 1139588 h 2859206"/>
              <a:gd name="connsiteX87" fmla="*/ 2709080 w 4367283"/>
              <a:gd name="connsiteY87" fmla="*/ 1160059 h 2859206"/>
              <a:gd name="connsiteX88" fmla="*/ 2763671 w 4367283"/>
              <a:gd name="connsiteY88" fmla="*/ 1194179 h 2859206"/>
              <a:gd name="connsiteX89" fmla="*/ 2784143 w 4367283"/>
              <a:gd name="connsiteY89" fmla="*/ 1207826 h 2859206"/>
              <a:gd name="connsiteX90" fmla="*/ 2804614 w 4367283"/>
              <a:gd name="connsiteY90" fmla="*/ 1214650 h 2859206"/>
              <a:gd name="connsiteX91" fmla="*/ 2845558 w 4367283"/>
              <a:gd name="connsiteY91" fmla="*/ 1241946 h 2859206"/>
              <a:gd name="connsiteX92" fmla="*/ 2886501 w 4367283"/>
              <a:gd name="connsiteY92" fmla="*/ 1255594 h 2859206"/>
              <a:gd name="connsiteX93" fmla="*/ 2947916 w 4367283"/>
              <a:gd name="connsiteY93" fmla="*/ 1282889 h 2859206"/>
              <a:gd name="connsiteX94" fmla="*/ 2968388 w 4367283"/>
              <a:gd name="connsiteY94" fmla="*/ 1289713 h 2859206"/>
              <a:gd name="connsiteX95" fmla="*/ 3029803 w 4367283"/>
              <a:gd name="connsiteY95" fmla="*/ 1323832 h 2859206"/>
              <a:gd name="connsiteX96" fmla="*/ 3070746 w 4367283"/>
              <a:gd name="connsiteY96" fmla="*/ 1344304 h 2859206"/>
              <a:gd name="connsiteX97" fmla="*/ 3091217 w 4367283"/>
              <a:gd name="connsiteY97" fmla="*/ 1357952 h 2859206"/>
              <a:gd name="connsiteX98" fmla="*/ 3132161 w 4367283"/>
              <a:gd name="connsiteY98" fmla="*/ 1378423 h 2859206"/>
              <a:gd name="connsiteX99" fmla="*/ 3179928 w 4367283"/>
              <a:gd name="connsiteY99" fmla="*/ 1426191 h 2859206"/>
              <a:gd name="connsiteX100" fmla="*/ 3220871 w 4367283"/>
              <a:gd name="connsiteY100" fmla="*/ 1453486 h 2859206"/>
              <a:gd name="connsiteX101" fmla="*/ 3241343 w 4367283"/>
              <a:gd name="connsiteY101" fmla="*/ 1467134 h 2859206"/>
              <a:gd name="connsiteX102" fmla="*/ 3282286 w 4367283"/>
              <a:gd name="connsiteY102" fmla="*/ 1480782 h 2859206"/>
              <a:gd name="connsiteX103" fmla="*/ 3309582 w 4367283"/>
              <a:gd name="connsiteY103" fmla="*/ 1494429 h 2859206"/>
              <a:gd name="connsiteX104" fmla="*/ 3330053 w 4367283"/>
              <a:gd name="connsiteY104" fmla="*/ 1508077 h 2859206"/>
              <a:gd name="connsiteX105" fmla="*/ 3350525 w 4367283"/>
              <a:gd name="connsiteY105" fmla="*/ 1514901 h 2859206"/>
              <a:gd name="connsiteX106" fmla="*/ 3384644 w 4367283"/>
              <a:gd name="connsiteY106" fmla="*/ 1576316 h 2859206"/>
              <a:gd name="connsiteX107" fmla="*/ 3398292 w 4367283"/>
              <a:gd name="connsiteY107" fmla="*/ 1596788 h 2859206"/>
              <a:gd name="connsiteX108" fmla="*/ 3411940 w 4367283"/>
              <a:gd name="connsiteY108" fmla="*/ 1637731 h 2859206"/>
              <a:gd name="connsiteX109" fmla="*/ 3432411 w 4367283"/>
              <a:gd name="connsiteY109" fmla="*/ 1644555 h 2859206"/>
              <a:gd name="connsiteX110" fmla="*/ 3439235 w 4367283"/>
              <a:gd name="connsiteY110" fmla="*/ 1665026 h 2859206"/>
              <a:gd name="connsiteX111" fmla="*/ 3480179 w 4367283"/>
              <a:gd name="connsiteY111" fmla="*/ 1685498 h 2859206"/>
              <a:gd name="connsiteX112" fmla="*/ 3521122 w 4367283"/>
              <a:gd name="connsiteY112" fmla="*/ 1712794 h 2859206"/>
              <a:gd name="connsiteX113" fmla="*/ 3541594 w 4367283"/>
              <a:gd name="connsiteY113" fmla="*/ 1719618 h 2859206"/>
              <a:gd name="connsiteX114" fmla="*/ 3582537 w 4367283"/>
              <a:gd name="connsiteY114" fmla="*/ 1746913 h 2859206"/>
              <a:gd name="connsiteX115" fmla="*/ 3643952 w 4367283"/>
              <a:gd name="connsiteY115" fmla="*/ 1767385 h 2859206"/>
              <a:gd name="connsiteX116" fmla="*/ 3705367 w 4367283"/>
              <a:gd name="connsiteY116" fmla="*/ 1787856 h 2859206"/>
              <a:gd name="connsiteX117" fmla="*/ 3725838 w 4367283"/>
              <a:gd name="connsiteY117" fmla="*/ 1794680 h 2859206"/>
              <a:gd name="connsiteX118" fmla="*/ 3794077 w 4367283"/>
              <a:gd name="connsiteY118" fmla="*/ 1787856 h 2859206"/>
              <a:gd name="connsiteX119" fmla="*/ 3821373 w 4367283"/>
              <a:gd name="connsiteY119" fmla="*/ 1781032 h 2859206"/>
              <a:gd name="connsiteX120" fmla="*/ 3889611 w 4367283"/>
              <a:gd name="connsiteY120" fmla="*/ 1787856 h 2859206"/>
              <a:gd name="connsiteX121" fmla="*/ 3937379 w 4367283"/>
              <a:gd name="connsiteY121" fmla="*/ 1808328 h 2859206"/>
              <a:gd name="connsiteX122" fmla="*/ 3978322 w 4367283"/>
              <a:gd name="connsiteY122" fmla="*/ 1835623 h 2859206"/>
              <a:gd name="connsiteX123" fmla="*/ 3991970 w 4367283"/>
              <a:gd name="connsiteY123" fmla="*/ 1856095 h 2859206"/>
              <a:gd name="connsiteX124" fmla="*/ 4032913 w 4367283"/>
              <a:gd name="connsiteY124" fmla="*/ 1890215 h 2859206"/>
              <a:gd name="connsiteX125" fmla="*/ 4073856 w 4367283"/>
              <a:gd name="connsiteY125" fmla="*/ 1903862 h 2859206"/>
              <a:gd name="connsiteX126" fmla="*/ 4114800 w 4367283"/>
              <a:gd name="connsiteY126" fmla="*/ 1944806 h 2859206"/>
              <a:gd name="connsiteX127" fmla="*/ 4148919 w 4367283"/>
              <a:gd name="connsiteY127" fmla="*/ 1978925 h 2859206"/>
              <a:gd name="connsiteX128" fmla="*/ 4162567 w 4367283"/>
              <a:gd name="connsiteY128" fmla="*/ 1999397 h 2859206"/>
              <a:gd name="connsiteX129" fmla="*/ 4203510 w 4367283"/>
              <a:gd name="connsiteY129" fmla="*/ 2040340 h 2859206"/>
              <a:gd name="connsiteX130" fmla="*/ 4237629 w 4367283"/>
              <a:gd name="connsiteY130" fmla="*/ 2081283 h 2859206"/>
              <a:gd name="connsiteX131" fmla="*/ 4299044 w 4367283"/>
              <a:gd name="connsiteY131" fmla="*/ 2129050 h 2859206"/>
              <a:gd name="connsiteX132" fmla="*/ 4326340 w 4367283"/>
              <a:gd name="connsiteY132" fmla="*/ 2169994 h 2859206"/>
              <a:gd name="connsiteX133" fmla="*/ 4339988 w 4367283"/>
              <a:gd name="connsiteY133" fmla="*/ 2190465 h 2859206"/>
              <a:gd name="connsiteX134" fmla="*/ 4353635 w 4367283"/>
              <a:gd name="connsiteY134" fmla="*/ 2210937 h 2859206"/>
              <a:gd name="connsiteX135" fmla="*/ 4367283 w 4367283"/>
              <a:gd name="connsiteY135" fmla="*/ 2251880 h 2859206"/>
              <a:gd name="connsiteX136" fmla="*/ 4346811 w 4367283"/>
              <a:gd name="connsiteY136" fmla="*/ 2313295 h 2859206"/>
              <a:gd name="connsiteX137" fmla="*/ 4339988 w 4367283"/>
              <a:gd name="connsiteY137" fmla="*/ 2333767 h 2859206"/>
              <a:gd name="connsiteX138" fmla="*/ 4326340 w 4367283"/>
              <a:gd name="connsiteY138" fmla="*/ 2381534 h 2859206"/>
              <a:gd name="connsiteX139" fmla="*/ 4292220 w 4367283"/>
              <a:gd name="connsiteY139" fmla="*/ 2422477 h 2859206"/>
              <a:gd name="connsiteX140" fmla="*/ 4264925 w 4367283"/>
              <a:gd name="connsiteY140" fmla="*/ 2463421 h 2859206"/>
              <a:gd name="connsiteX141" fmla="*/ 4251277 w 4367283"/>
              <a:gd name="connsiteY141" fmla="*/ 2483892 h 2859206"/>
              <a:gd name="connsiteX142" fmla="*/ 4230806 w 4367283"/>
              <a:gd name="connsiteY142" fmla="*/ 2497540 h 2859206"/>
              <a:gd name="connsiteX143" fmla="*/ 4217158 w 4367283"/>
              <a:gd name="connsiteY143" fmla="*/ 2518012 h 2859206"/>
              <a:gd name="connsiteX144" fmla="*/ 4176214 w 4367283"/>
              <a:gd name="connsiteY144" fmla="*/ 2545307 h 2859206"/>
              <a:gd name="connsiteX145" fmla="*/ 4128447 w 4367283"/>
              <a:gd name="connsiteY145" fmla="*/ 2579426 h 2859206"/>
              <a:gd name="connsiteX146" fmla="*/ 3971498 w 4367283"/>
              <a:gd name="connsiteY146" fmla="*/ 2797791 h 2859206"/>
              <a:gd name="connsiteX147" fmla="*/ 3923731 w 4367283"/>
              <a:gd name="connsiteY147" fmla="*/ 2852382 h 2859206"/>
              <a:gd name="connsiteX148" fmla="*/ 3903259 w 4367283"/>
              <a:gd name="connsiteY148" fmla="*/ 2859206 h 2859206"/>
              <a:gd name="connsiteX0" fmla="*/ 0 w 4367283"/>
              <a:gd name="connsiteY0" fmla="*/ 102358 h 2874534"/>
              <a:gd name="connsiteX1" fmla="*/ 34119 w 4367283"/>
              <a:gd name="connsiteY1" fmla="*/ 116006 h 2874534"/>
              <a:gd name="connsiteX2" fmla="*/ 54591 w 4367283"/>
              <a:gd name="connsiteY2" fmla="*/ 122829 h 2874534"/>
              <a:gd name="connsiteX3" fmla="*/ 102358 w 4367283"/>
              <a:gd name="connsiteY3" fmla="*/ 143301 h 2874534"/>
              <a:gd name="connsiteX4" fmla="*/ 177420 w 4367283"/>
              <a:gd name="connsiteY4" fmla="*/ 129653 h 2874534"/>
              <a:gd name="connsiteX5" fmla="*/ 218364 w 4367283"/>
              <a:gd name="connsiteY5" fmla="*/ 102358 h 2874534"/>
              <a:gd name="connsiteX6" fmla="*/ 286603 w 4367283"/>
              <a:gd name="connsiteY6" fmla="*/ 95534 h 2874534"/>
              <a:gd name="connsiteX7" fmla="*/ 348017 w 4367283"/>
              <a:gd name="connsiteY7" fmla="*/ 75062 h 2874534"/>
              <a:gd name="connsiteX8" fmla="*/ 368489 w 4367283"/>
              <a:gd name="connsiteY8" fmla="*/ 68238 h 2874534"/>
              <a:gd name="connsiteX9" fmla="*/ 388961 w 4367283"/>
              <a:gd name="connsiteY9" fmla="*/ 61415 h 2874534"/>
              <a:gd name="connsiteX10" fmla="*/ 409432 w 4367283"/>
              <a:gd name="connsiteY10" fmla="*/ 47767 h 2874534"/>
              <a:gd name="connsiteX11" fmla="*/ 450376 w 4367283"/>
              <a:gd name="connsiteY11" fmla="*/ 34119 h 2874534"/>
              <a:gd name="connsiteX12" fmla="*/ 586853 w 4367283"/>
              <a:gd name="connsiteY12" fmla="*/ 34119 h 2874534"/>
              <a:gd name="connsiteX13" fmla="*/ 661916 w 4367283"/>
              <a:gd name="connsiteY13" fmla="*/ 13647 h 2874534"/>
              <a:gd name="connsiteX14" fmla="*/ 682388 w 4367283"/>
              <a:gd name="connsiteY14" fmla="*/ 6823 h 2874534"/>
              <a:gd name="connsiteX15" fmla="*/ 893928 w 4367283"/>
              <a:gd name="connsiteY15" fmla="*/ 0 h 2874534"/>
              <a:gd name="connsiteX16" fmla="*/ 955343 w 4367283"/>
              <a:gd name="connsiteY16" fmla="*/ 6823 h 2874534"/>
              <a:gd name="connsiteX17" fmla="*/ 962167 w 4367283"/>
              <a:gd name="connsiteY17" fmla="*/ 27295 h 2874534"/>
              <a:gd name="connsiteX18" fmla="*/ 975814 w 4367283"/>
              <a:gd name="connsiteY18" fmla="*/ 47767 h 2874534"/>
              <a:gd name="connsiteX19" fmla="*/ 982638 w 4367283"/>
              <a:gd name="connsiteY19" fmla="*/ 68238 h 2874534"/>
              <a:gd name="connsiteX20" fmla="*/ 1023582 w 4367283"/>
              <a:gd name="connsiteY20" fmla="*/ 95534 h 2874534"/>
              <a:gd name="connsiteX21" fmla="*/ 1044053 w 4367283"/>
              <a:gd name="connsiteY21" fmla="*/ 109182 h 2874534"/>
              <a:gd name="connsiteX22" fmla="*/ 1064525 w 4367283"/>
              <a:gd name="connsiteY22" fmla="*/ 122829 h 2874534"/>
              <a:gd name="connsiteX23" fmla="*/ 1105468 w 4367283"/>
              <a:gd name="connsiteY23" fmla="*/ 136477 h 2874534"/>
              <a:gd name="connsiteX24" fmla="*/ 1146411 w 4367283"/>
              <a:gd name="connsiteY24" fmla="*/ 163773 h 2874534"/>
              <a:gd name="connsiteX25" fmla="*/ 1153235 w 4367283"/>
              <a:gd name="connsiteY25" fmla="*/ 184244 h 2874534"/>
              <a:gd name="connsiteX26" fmla="*/ 1194179 w 4367283"/>
              <a:gd name="connsiteY26" fmla="*/ 218364 h 2874534"/>
              <a:gd name="connsiteX27" fmla="*/ 1207826 w 4367283"/>
              <a:gd name="connsiteY27" fmla="*/ 238835 h 2874534"/>
              <a:gd name="connsiteX28" fmla="*/ 1235122 w 4367283"/>
              <a:gd name="connsiteY28" fmla="*/ 245659 h 2874534"/>
              <a:gd name="connsiteX29" fmla="*/ 1337480 w 4367283"/>
              <a:gd name="connsiteY29" fmla="*/ 266131 h 2874534"/>
              <a:gd name="connsiteX30" fmla="*/ 1378423 w 4367283"/>
              <a:gd name="connsiteY30" fmla="*/ 259307 h 2874534"/>
              <a:gd name="connsiteX31" fmla="*/ 1398895 w 4367283"/>
              <a:gd name="connsiteY31" fmla="*/ 245659 h 2874534"/>
              <a:gd name="connsiteX32" fmla="*/ 1521725 w 4367283"/>
              <a:gd name="connsiteY32" fmla="*/ 232012 h 2874534"/>
              <a:gd name="connsiteX33" fmla="*/ 1610435 w 4367283"/>
              <a:gd name="connsiteY33" fmla="*/ 218364 h 2874534"/>
              <a:gd name="connsiteX34" fmla="*/ 1658203 w 4367283"/>
              <a:gd name="connsiteY34" fmla="*/ 225188 h 2874534"/>
              <a:gd name="connsiteX35" fmla="*/ 1699146 w 4367283"/>
              <a:gd name="connsiteY35" fmla="*/ 245659 h 2874534"/>
              <a:gd name="connsiteX36" fmla="*/ 1726441 w 4367283"/>
              <a:gd name="connsiteY36" fmla="*/ 307074 h 2874534"/>
              <a:gd name="connsiteX37" fmla="*/ 1746913 w 4367283"/>
              <a:gd name="connsiteY37" fmla="*/ 313898 h 2874534"/>
              <a:gd name="connsiteX38" fmla="*/ 1808328 w 4367283"/>
              <a:gd name="connsiteY38" fmla="*/ 293426 h 2874534"/>
              <a:gd name="connsiteX39" fmla="*/ 1828800 w 4367283"/>
              <a:gd name="connsiteY39" fmla="*/ 286603 h 2874534"/>
              <a:gd name="connsiteX40" fmla="*/ 1842447 w 4367283"/>
              <a:gd name="connsiteY40" fmla="*/ 266131 h 2874534"/>
              <a:gd name="connsiteX41" fmla="*/ 1890214 w 4367283"/>
              <a:gd name="connsiteY41" fmla="*/ 286603 h 2874534"/>
              <a:gd name="connsiteX42" fmla="*/ 1917510 w 4367283"/>
              <a:gd name="connsiteY42" fmla="*/ 327546 h 2874534"/>
              <a:gd name="connsiteX43" fmla="*/ 1978925 w 4367283"/>
              <a:gd name="connsiteY43" fmla="*/ 348018 h 2874534"/>
              <a:gd name="connsiteX44" fmla="*/ 1999397 w 4367283"/>
              <a:gd name="connsiteY44" fmla="*/ 354841 h 2874534"/>
              <a:gd name="connsiteX45" fmla="*/ 2060811 w 4367283"/>
              <a:gd name="connsiteY45" fmla="*/ 361665 h 2874534"/>
              <a:gd name="connsiteX46" fmla="*/ 2094931 w 4367283"/>
              <a:gd name="connsiteY46" fmla="*/ 334370 h 2874534"/>
              <a:gd name="connsiteX47" fmla="*/ 2081283 w 4367283"/>
              <a:gd name="connsiteY47" fmla="*/ 293426 h 2874534"/>
              <a:gd name="connsiteX48" fmla="*/ 2101755 w 4367283"/>
              <a:gd name="connsiteY48" fmla="*/ 245659 h 2874534"/>
              <a:gd name="connsiteX49" fmla="*/ 2163170 w 4367283"/>
              <a:gd name="connsiteY49" fmla="*/ 252483 h 2874534"/>
              <a:gd name="connsiteX50" fmla="*/ 2245056 w 4367283"/>
              <a:gd name="connsiteY50" fmla="*/ 272955 h 2874534"/>
              <a:gd name="connsiteX51" fmla="*/ 2326943 w 4367283"/>
              <a:gd name="connsiteY51" fmla="*/ 307074 h 2874534"/>
              <a:gd name="connsiteX52" fmla="*/ 2374710 w 4367283"/>
              <a:gd name="connsiteY52" fmla="*/ 320722 h 2874534"/>
              <a:gd name="connsiteX53" fmla="*/ 2429301 w 4367283"/>
              <a:gd name="connsiteY53" fmla="*/ 327546 h 2874534"/>
              <a:gd name="connsiteX54" fmla="*/ 2470244 w 4367283"/>
              <a:gd name="connsiteY54" fmla="*/ 341194 h 2874534"/>
              <a:gd name="connsiteX55" fmla="*/ 2490716 w 4367283"/>
              <a:gd name="connsiteY55" fmla="*/ 348018 h 2874534"/>
              <a:gd name="connsiteX56" fmla="*/ 2497540 w 4367283"/>
              <a:gd name="connsiteY56" fmla="*/ 450376 h 2874534"/>
              <a:gd name="connsiteX57" fmla="*/ 2429301 w 4367283"/>
              <a:gd name="connsiteY57" fmla="*/ 429904 h 2874534"/>
              <a:gd name="connsiteX58" fmla="*/ 2408829 w 4367283"/>
              <a:gd name="connsiteY58" fmla="*/ 423080 h 2874534"/>
              <a:gd name="connsiteX59" fmla="*/ 2367886 w 4367283"/>
              <a:gd name="connsiteY59" fmla="*/ 429904 h 2874534"/>
              <a:gd name="connsiteX60" fmla="*/ 2347414 w 4367283"/>
              <a:gd name="connsiteY60" fmla="*/ 436728 h 2874534"/>
              <a:gd name="connsiteX61" fmla="*/ 2340591 w 4367283"/>
              <a:gd name="connsiteY61" fmla="*/ 457200 h 2874534"/>
              <a:gd name="connsiteX62" fmla="*/ 2320119 w 4367283"/>
              <a:gd name="connsiteY62" fmla="*/ 470847 h 2874534"/>
              <a:gd name="connsiteX63" fmla="*/ 2306471 w 4367283"/>
              <a:gd name="connsiteY63" fmla="*/ 491319 h 2874534"/>
              <a:gd name="connsiteX64" fmla="*/ 2299647 w 4367283"/>
              <a:gd name="connsiteY64" fmla="*/ 511791 h 2874534"/>
              <a:gd name="connsiteX65" fmla="*/ 2272352 w 4367283"/>
              <a:gd name="connsiteY65" fmla="*/ 552734 h 2874534"/>
              <a:gd name="connsiteX66" fmla="*/ 2258704 w 4367283"/>
              <a:gd name="connsiteY66" fmla="*/ 593677 h 2874534"/>
              <a:gd name="connsiteX67" fmla="*/ 2245056 w 4367283"/>
              <a:gd name="connsiteY67" fmla="*/ 614149 h 2874534"/>
              <a:gd name="connsiteX68" fmla="*/ 2231408 w 4367283"/>
              <a:gd name="connsiteY68" fmla="*/ 655092 h 2874534"/>
              <a:gd name="connsiteX69" fmla="*/ 2224585 w 4367283"/>
              <a:gd name="connsiteY69" fmla="*/ 675564 h 2874534"/>
              <a:gd name="connsiteX70" fmla="*/ 2231408 w 4367283"/>
              <a:gd name="connsiteY70" fmla="*/ 716507 h 2874534"/>
              <a:gd name="connsiteX71" fmla="*/ 2265528 w 4367283"/>
              <a:gd name="connsiteY71" fmla="*/ 723331 h 2874534"/>
              <a:gd name="connsiteX72" fmla="*/ 2286000 w 4367283"/>
              <a:gd name="connsiteY72" fmla="*/ 730155 h 2874534"/>
              <a:gd name="connsiteX73" fmla="*/ 2313295 w 4367283"/>
              <a:gd name="connsiteY73" fmla="*/ 771098 h 2874534"/>
              <a:gd name="connsiteX74" fmla="*/ 2320119 w 4367283"/>
              <a:gd name="connsiteY74" fmla="*/ 791570 h 2874534"/>
              <a:gd name="connsiteX75" fmla="*/ 2340591 w 4367283"/>
              <a:gd name="connsiteY75" fmla="*/ 812041 h 2874534"/>
              <a:gd name="connsiteX76" fmla="*/ 2361062 w 4367283"/>
              <a:gd name="connsiteY76" fmla="*/ 852985 h 2874534"/>
              <a:gd name="connsiteX77" fmla="*/ 2374710 w 4367283"/>
              <a:gd name="connsiteY77" fmla="*/ 893928 h 2874534"/>
              <a:gd name="connsiteX78" fmla="*/ 2422477 w 4367283"/>
              <a:gd name="connsiteY78" fmla="*/ 948519 h 2874534"/>
              <a:gd name="connsiteX79" fmla="*/ 2470244 w 4367283"/>
              <a:gd name="connsiteY79" fmla="*/ 996286 h 2874534"/>
              <a:gd name="connsiteX80" fmla="*/ 2490716 w 4367283"/>
              <a:gd name="connsiteY80" fmla="*/ 1016758 h 2874534"/>
              <a:gd name="connsiteX81" fmla="*/ 2511188 w 4367283"/>
              <a:gd name="connsiteY81" fmla="*/ 1023582 h 2874534"/>
              <a:gd name="connsiteX82" fmla="*/ 2552131 w 4367283"/>
              <a:gd name="connsiteY82" fmla="*/ 1050877 h 2874534"/>
              <a:gd name="connsiteX83" fmla="*/ 2552131 w 4367283"/>
              <a:gd name="connsiteY83" fmla="*/ 1050877 h 2874534"/>
              <a:gd name="connsiteX84" fmla="*/ 2593074 w 4367283"/>
              <a:gd name="connsiteY84" fmla="*/ 1078173 h 2874534"/>
              <a:gd name="connsiteX85" fmla="*/ 2634017 w 4367283"/>
              <a:gd name="connsiteY85" fmla="*/ 1098644 h 2874534"/>
              <a:gd name="connsiteX86" fmla="*/ 2668137 w 4367283"/>
              <a:gd name="connsiteY86" fmla="*/ 1139588 h 2874534"/>
              <a:gd name="connsiteX87" fmla="*/ 2709080 w 4367283"/>
              <a:gd name="connsiteY87" fmla="*/ 1160059 h 2874534"/>
              <a:gd name="connsiteX88" fmla="*/ 2763671 w 4367283"/>
              <a:gd name="connsiteY88" fmla="*/ 1194179 h 2874534"/>
              <a:gd name="connsiteX89" fmla="*/ 2784143 w 4367283"/>
              <a:gd name="connsiteY89" fmla="*/ 1207826 h 2874534"/>
              <a:gd name="connsiteX90" fmla="*/ 2804614 w 4367283"/>
              <a:gd name="connsiteY90" fmla="*/ 1214650 h 2874534"/>
              <a:gd name="connsiteX91" fmla="*/ 2845558 w 4367283"/>
              <a:gd name="connsiteY91" fmla="*/ 1241946 h 2874534"/>
              <a:gd name="connsiteX92" fmla="*/ 2886501 w 4367283"/>
              <a:gd name="connsiteY92" fmla="*/ 1255594 h 2874534"/>
              <a:gd name="connsiteX93" fmla="*/ 2947916 w 4367283"/>
              <a:gd name="connsiteY93" fmla="*/ 1282889 h 2874534"/>
              <a:gd name="connsiteX94" fmla="*/ 2968388 w 4367283"/>
              <a:gd name="connsiteY94" fmla="*/ 1289713 h 2874534"/>
              <a:gd name="connsiteX95" fmla="*/ 3029803 w 4367283"/>
              <a:gd name="connsiteY95" fmla="*/ 1323832 h 2874534"/>
              <a:gd name="connsiteX96" fmla="*/ 3070746 w 4367283"/>
              <a:gd name="connsiteY96" fmla="*/ 1344304 h 2874534"/>
              <a:gd name="connsiteX97" fmla="*/ 3091217 w 4367283"/>
              <a:gd name="connsiteY97" fmla="*/ 1357952 h 2874534"/>
              <a:gd name="connsiteX98" fmla="*/ 3132161 w 4367283"/>
              <a:gd name="connsiteY98" fmla="*/ 1378423 h 2874534"/>
              <a:gd name="connsiteX99" fmla="*/ 3179928 w 4367283"/>
              <a:gd name="connsiteY99" fmla="*/ 1426191 h 2874534"/>
              <a:gd name="connsiteX100" fmla="*/ 3220871 w 4367283"/>
              <a:gd name="connsiteY100" fmla="*/ 1453486 h 2874534"/>
              <a:gd name="connsiteX101" fmla="*/ 3241343 w 4367283"/>
              <a:gd name="connsiteY101" fmla="*/ 1467134 h 2874534"/>
              <a:gd name="connsiteX102" fmla="*/ 3282286 w 4367283"/>
              <a:gd name="connsiteY102" fmla="*/ 1480782 h 2874534"/>
              <a:gd name="connsiteX103" fmla="*/ 3309582 w 4367283"/>
              <a:gd name="connsiteY103" fmla="*/ 1494429 h 2874534"/>
              <a:gd name="connsiteX104" fmla="*/ 3330053 w 4367283"/>
              <a:gd name="connsiteY104" fmla="*/ 1508077 h 2874534"/>
              <a:gd name="connsiteX105" fmla="*/ 3350525 w 4367283"/>
              <a:gd name="connsiteY105" fmla="*/ 1514901 h 2874534"/>
              <a:gd name="connsiteX106" fmla="*/ 3384644 w 4367283"/>
              <a:gd name="connsiteY106" fmla="*/ 1576316 h 2874534"/>
              <a:gd name="connsiteX107" fmla="*/ 3398292 w 4367283"/>
              <a:gd name="connsiteY107" fmla="*/ 1596788 h 2874534"/>
              <a:gd name="connsiteX108" fmla="*/ 3411940 w 4367283"/>
              <a:gd name="connsiteY108" fmla="*/ 1637731 h 2874534"/>
              <a:gd name="connsiteX109" fmla="*/ 3432411 w 4367283"/>
              <a:gd name="connsiteY109" fmla="*/ 1644555 h 2874534"/>
              <a:gd name="connsiteX110" fmla="*/ 3439235 w 4367283"/>
              <a:gd name="connsiteY110" fmla="*/ 1665026 h 2874534"/>
              <a:gd name="connsiteX111" fmla="*/ 3480179 w 4367283"/>
              <a:gd name="connsiteY111" fmla="*/ 1685498 h 2874534"/>
              <a:gd name="connsiteX112" fmla="*/ 3521122 w 4367283"/>
              <a:gd name="connsiteY112" fmla="*/ 1712794 h 2874534"/>
              <a:gd name="connsiteX113" fmla="*/ 3541594 w 4367283"/>
              <a:gd name="connsiteY113" fmla="*/ 1719618 h 2874534"/>
              <a:gd name="connsiteX114" fmla="*/ 3582537 w 4367283"/>
              <a:gd name="connsiteY114" fmla="*/ 1746913 h 2874534"/>
              <a:gd name="connsiteX115" fmla="*/ 3643952 w 4367283"/>
              <a:gd name="connsiteY115" fmla="*/ 1767385 h 2874534"/>
              <a:gd name="connsiteX116" fmla="*/ 3705367 w 4367283"/>
              <a:gd name="connsiteY116" fmla="*/ 1787856 h 2874534"/>
              <a:gd name="connsiteX117" fmla="*/ 3725838 w 4367283"/>
              <a:gd name="connsiteY117" fmla="*/ 1794680 h 2874534"/>
              <a:gd name="connsiteX118" fmla="*/ 3794077 w 4367283"/>
              <a:gd name="connsiteY118" fmla="*/ 1787856 h 2874534"/>
              <a:gd name="connsiteX119" fmla="*/ 3821373 w 4367283"/>
              <a:gd name="connsiteY119" fmla="*/ 1781032 h 2874534"/>
              <a:gd name="connsiteX120" fmla="*/ 3889611 w 4367283"/>
              <a:gd name="connsiteY120" fmla="*/ 1787856 h 2874534"/>
              <a:gd name="connsiteX121" fmla="*/ 3937379 w 4367283"/>
              <a:gd name="connsiteY121" fmla="*/ 1808328 h 2874534"/>
              <a:gd name="connsiteX122" fmla="*/ 3978322 w 4367283"/>
              <a:gd name="connsiteY122" fmla="*/ 1835623 h 2874534"/>
              <a:gd name="connsiteX123" fmla="*/ 3991970 w 4367283"/>
              <a:gd name="connsiteY123" fmla="*/ 1856095 h 2874534"/>
              <a:gd name="connsiteX124" fmla="*/ 4032913 w 4367283"/>
              <a:gd name="connsiteY124" fmla="*/ 1890215 h 2874534"/>
              <a:gd name="connsiteX125" fmla="*/ 4073856 w 4367283"/>
              <a:gd name="connsiteY125" fmla="*/ 1903862 h 2874534"/>
              <a:gd name="connsiteX126" fmla="*/ 4114800 w 4367283"/>
              <a:gd name="connsiteY126" fmla="*/ 1944806 h 2874534"/>
              <a:gd name="connsiteX127" fmla="*/ 4148919 w 4367283"/>
              <a:gd name="connsiteY127" fmla="*/ 1978925 h 2874534"/>
              <a:gd name="connsiteX128" fmla="*/ 4162567 w 4367283"/>
              <a:gd name="connsiteY128" fmla="*/ 1999397 h 2874534"/>
              <a:gd name="connsiteX129" fmla="*/ 4203510 w 4367283"/>
              <a:gd name="connsiteY129" fmla="*/ 2040340 h 2874534"/>
              <a:gd name="connsiteX130" fmla="*/ 4237629 w 4367283"/>
              <a:gd name="connsiteY130" fmla="*/ 2081283 h 2874534"/>
              <a:gd name="connsiteX131" fmla="*/ 4299044 w 4367283"/>
              <a:gd name="connsiteY131" fmla="*/ 2129050 h 2874534"/>
              <a:gd name="connsiteX132" fmla="*/ 4326340 w 4367283"/>
              <a:gd name="connsiteY132" fmla="*/ 2169994 h 2874534"/>
              <a:gd name="connsiteX133" fmla="*/ 4339988 w 4367283"/>
              <a:gd name="connsiteY133" fmla="*/ 2190465 h 2874534"/>
              <a:gd name="connsiteX134" fmla="*/ 4353635 w 4367283"/>
              <a:gd name="connsiteY134" fmla="*/ 2210937 h 2874534"/>
              <a:gd name="connsiteX135" fmla="*/ 4367283 w 4367283"/>
              <a:gd name="connsiteY135" fmla="*/ 2251880 h 2874534"/>
              <a:gd name="connsiteX136" fmla="*/ 4346811 w 4367283"/>
              <a:gd name="connsiteY136" fmla="*/ 2313295 h 2874534"/>
              <a:gd name="connsiteX137" fmla="*/ 4339988 w 4367283"/>
              <a:gd name="connsiteY137" fmla="*/ 2333767 h 2874534"/>
              <a:gd name="connsiteX138" fmla="*/ 4326340 w 4367283"/>
              <a:gd name="connsiteY138" fmla="*/ 2381534 h 2874534"/>
              <a:gd name="connsiteX139" fmla="*/ 4292220 w 4367283"/>
              <a:gd name="connsiteY139" fmla="*/ 2422477 h 2874534"/>
              <a:gd name="connsiteX140" fmla="*/ 4264925 w 4367283"/>
              <a:gd name="connsiteY140" fmla="*/ 2463421 h 2874534"/>
              <a:gd name="connsiteX141" fmla="*/ 4251277 w 4367283"/>
              <a:gd name="connsiteY141" fmla="*/ 2483892 h 2874534"/>
              <a:gd name="connsiteX142" fmla="*/ 4230806 w 4367283"/>
              <a:gd name="connsiteY142" fmla="*/ 2497540 h 2874534"/>
              <a:gd name="connsiteX143" fmla="*/ 4217158 w 4367283"/>
              <a:gd name="connsiteY143" fmla="*/ 2518012 h 2874534"/>
              <a:gd name="connsiteX144" fmla="*/ 4176214 w 4367283"/>
              <a:gd name="connsiteY144" fmla="*/ 2545307 h 2874534"/>
              <a:gd name="connsiteX145" fmla="*/ 4128447 w 4367283"/>
              <a:gd name="connsiteY145" fmla="*/ 2579426 h 2874534"/>
              <a:gd name="connsiteX146" fmla="*/ 3923731 w 4367283"/>
              <a:gd name="connsiteY146" fmla="*/ 2852382 h 2874534"/>
              <a:gd name="connsiteX147" fmla="*/ 3903259 w 4367283"/>
              <a:gd name="connsiteY147" fmla="*/ 2859206 h 2874534"/>
              <a:gd name="connsiteX0" fmla="*/ 0 w 4367283"/>
              <a:gd name="connsiteY0" fmla="*/ 102358 h 2859206"/>
              <a:gd name="connsiteX1" fmla="*/ 34119 w 4367283"/>
              <a:gd name="connsiteY1" fmla="*/ 116006 h 2859206"/>
              <a:gd name="connsiteX2" fmla="*/ 54591 w 4367283"/>
              <a:gd name="connsiteY2" fmla="*/ 122829 h 2859206"/>
              <a:gd name="connsiteX3" fmla="*/ 102358 w 4367283"/>
              <a:gd name="connsiteY3" fmla="*/ 143301 h 2859206"/>
              <a:gd name="connsiteX4" fmla="*/ 177420 w 4367283"/>
              <a:gd name="connsiteY4" fmla="*/ 129653 h 2859206"/>
              <a:gd name="connsiteX5" fmla="*/ 218364 w 4367283"/>
              <a:gd name="connsiteY5" fmla="*/ 102358 h 2859206"/>
              <a:gd name="connsiteX6" fmla="*/ 286603 w 4367283"/>
              <a:gd name="connsiteY6" fmla="*/ 95534 h 2859206"/>
              <a:gd name="connsiteX7" fmla="*/ 348017 w 4367283"/>
              <a:gd name="connsiteY7" fmla="*/ 75062 h 2859206"/>
              <a:gd name="connsiteX8" fmla="*/ 368489 w 4367283"/>
              <a:gd name="connsiteY8" fmla="*/ 68238 h 2859206"/>
              <a:gd name="connsiteX9" fmla="*/ 388961 w 4367283"/>
              <a:gd name="connsiteY9" fmla="*/ 61415 h 2859206"/>
              <a:gd name="connsiteX10" fmla="*/ 409432 w 4367283"/>
              <a:gd name="connsiteY10" fmla="*/ 47767 h 2859206"/>
              <a:gd name="connsiteX11" fmla="*/ 450376 w 4367283"/>
              <a:gd name="connsiteY11" fmla="*/ 34119 h 2859206"/>
              <a:gd name="connsiteX12" fmla="*/ 586853 w 4367283"/>
              <a:gd name="connsiteY12" fmla="*/ 34119 h 2859206"/>
              <a:gd name="connsiteX13" fmla="*/ 661916 w 4367283"/>
              <a:gd name="connsiteY13" fmla="*/ 13647 h 2859206"/>
              <a:gd name="connsiteX14" fmla="*/ 682388 w 4367283"/>
              <a:gd name="connsiteY14" fmla="*/ 6823 h 2859206"/>
              <a:gd name="connsiteX15" fmla="*/ 893928 w 4367283"/>
              <a:gd name="connsiteY15" fmla="*/ 0 h 2859206"/>
              <a:gd name="connsiteX16" fmla="*/ 955343 w 4367283"/>
              <a:gd name="connsiteY16" fmla="*/ 6823 h 2859206"/>
              <a:gd name="connsiteX17" fmla="*/ 962167 w 4367283"/>
              <a:gd name="connsiteY17" fmla="*/ 27295 h 2859206"/>
              <a:gd name="connsiteX18" fmla="*/ 975814 w 4367283"/>
              <a:gd name="connsiteY18" fmla="*/ 47767 h 2859206"/>
              <a:gd name="connsiteX19" fmla="*/ 982638 w 4367283"/>
              <a:gd name="connsiteY19" fmla="*/ 68238 h 2859206"/>
              <a:gd name="connsiteX20" fmla="*/ 1023582 w 4367283"/>
              <a:gd name="connsiteY20" fmla="*/ 95534 h 2859206"/>
              <a:gd name="connsiteX21" fmla="*/ 1044053 w 4367283"/>
              <a:gd name="connsiteY21" fmla="*/ 109182 h 2859206"/>
              <a:gd name="connsiteX22" fmla="*/ 1064525 w 4367283"/>
              <a:gd name="connsiteY22" fmla="*/ 122829 h 2859206"/>
              <a:gd name="connsiteX23" fmla="*/ 1105468 w 4367283"/>
              <a:gd name="connsiteY23" fmla="*/ 136477 h 2859206"/>
              <a:gd name="connsiteX24" fmla="*/ 1146411 w 4367283"/>
              <a:gd name="connsiteY24" fmla="*/ 163773 h 2859206"/>
              <a:gd name="connsiteX25" fmla="*/ 1153235 w 4367283"/>
              <a:gd name="connsiteY25" fmla="*/ 184244 h 2859206"/>
              <a:gd name="connsiteX26" fmla="*/ 1194179 w 4367283"/>
              <a:gd name="connsiteY26" fmla="*/ 218364 h 2859206"/>
              <a:gd name="connsiteX27" fmla="*/ 1207826 w 4367283"/>
              <a:gd name="connsiteY27" fmla="*/ 238835 h 2859206"/>
              <a:gd name="connsiteX28" fmla="*/ 1235122 w 4367283"/>
              <a:gd name="connsiteY28" fmla="*/ 245659 h 2859206"/>
              <a:gd name="connsiteX29" fmla="*/ 1337480 w 4367283"/>
              <a:gd name="connsiteY29" fmla="*/ 266131 h 2859206"/>
              <a:gd name="connsiteX30" fmla="*/ 1378423 w 4367283"/>
              <a:gd name="connsiteY30" fmla="*/ 259307 h 2859206"/>
              <a:gd name="connsiteX31" fmla="*/ 1398895 w 4367283"/>
              <a:gd name="connsiteY31" fmla="*/ 245659 h 2859206"/>
              <a:gd name="connsiteX32" fmla="*/ 1521725 w 4367283"/>
              <a:gd name="connsiteY32" fmla="*/ 232012 h 2859206"/>
              <a:gd name="connsiteX33" fmla="*/ 1610435 w 4367283"/>
              <a:gd name="connsiteY33" fmla="*/ 218364 h 2859206"/>
              <a:gd name="connsiteX34" fmla="*/ 1658203 w 4367283"/>
              <a:gd name="connsiteY34" fmla="*/ 225188 h 2859206"/>
              <a:gd name="connsiteX35" fmla="*/ 1699146 w 4367283"/>
              <a:gd name="connsiteY35" fmla="*/ 245659 h 2859206"/>
              <a:gd name="connsiteX36" fmla="*/ 1726441 w 4367283"/>
              <a:gd name="connsiteY36" fmla="*/ 307074 h 2859206"/>
              <a:gd name="connsiteX37" fmla="*/ 1746913 w 4367283"/>
              <a:gd name="connsiteY37" fmla="*/ 313898 h 2859206"/>
              <a:gd name="connsiteX38" fmla="*/ 1808328 w 4367283"/>
              <a:gd name="connsiteY38" fmla="*/ 293426 h 2859206"/>
              <a:gd name="connsiteX39" fmla="*/ 1828800 w 4367283"/>
              <a:gd name="connsiteY39" fmla="*/ 286603 h 2859206"/>
              <a:gd name="connsiteX40" fmla="*/ 1842447 w 4367283"/>
              <a:gd name="connsiteY40" fmla="*/ 266131 h 2859206"/>
              <a:gd name="connsiteX41" fmla="*/ 1890214 w 4367283"/>
              <a:gd name="connsiteY41" fmla="*/ 286603 h 2859206"/>
              <a:gd name="connsiteX42" fmla="*/ 1917510 w 4367283"/>
              <a:gd name="connsiteY42" fmla="*/ 327546 h 2859206"/>
              <a:gd name="connsiteX43" fmla="*/ 1978925 w 4367283"/>
              <a:gd name="connsiteY43" fmla="*/ 348018 h 2859206"/>
              <a:gd name="connsiteX44" fmla="*/ 1999397 w 4367283"/>
              <a:gd name="connsiteY44" fmla="*/ 354841 h 2859206"/>
              <a:gd name="connsiteX45" fmla="*/ 2060811 w 4367283"/>
              <a:gd name="connsiteY45" fmla="*/ 361665 h 2859206"/>
              <a:gd name="connsiteX46" fmla="*/ 2094931 w 4367283"/>
              <a:gd name="connsiteY46" fmla="*/ 334370 h 2859206"/>
              <a:gd name="connsiteX47" fmla="*/ 2081283 w 4367283"/>
              <a:gd name="connsiteY47" fmla="*/ 293426 h 2859206"/>
              <a:gd name="connsiteX48" fmla="*/ 2101755 w 4367283"/>
              <a:gd name="connsiteY48" fmla="*/ 245659 h 2859206"/>
              <a:gd name="connsiteX49" fmla="*/ 2163170 w 4367283"/>
              <a:gd name="connsiteY49" fmla="*/ 252483 h 2859206"/>
              <a:gd name="connsiteX50" fmla="*/ 2245056 w 4367283"/>
              <a:gd name="connsiteY50" fmla="*/ 272955 h 2859206"/>
              <a:gd name="connsiteX51" fmla="*/ 2326943 w 4367283"/>
              <a:gd name="connsiteY51" fmla="*/ 307074 h 2859206"/>
              <a:gd name="connsiteX52" fmla="*/ 2374710 w 4367283"/>
              <a:gd name="connsiteY52" fmla="*/ 320722 h 2859206"/>
              <a:gd name="connsiteX53" fmla="*/ 2429301 w 4367283"/>
              <a:gd name="connsiteY53" fmla="*/ 327546 h 2859206"/>
              <a:gd name="connsiteX54" fmla="*/ 2470244 w 4367283"/>
              <a:gd name="connsiteY54" fmla="*/ 341194 h 2859206"/>
              <a:gd name="connsiteX55" fmla="*/ 2490716 w 4367283"/>
              <a:gd name="connsiteY55" fmla="*/ 348018 h 2859206"/>
              <a:gd name="connsiteX56" fmla="*/ 2497540 w 4367283"/>
              <a:gd name="connsiteY56" fmla="*/ 450376 h 2859206"/>
              <a:gd name="connsiteX57" fmla="*/ 2429301 w 4367283"/>
              <a:gd name="connsiteY57" fmla="*/ 429904 h 2859206"/>
              <a:gd name="connsiteX58" fmla="*/ 2408829 w 4367283"/>
              <a:gd name="connsiteY58" fmla="*/ 423080 h 2859206"/>
              <a:gd name="connsiteX59" fmla="*/ 2367886 w 4367283"/>
              <a:gd name="connsiteY59" fmla="*/ 429904 h 2859206"/>
              <a:gd name="connsiteX60" fmla="*/ 2347414 w 4367283"/>
              <a:gd name="connsiteY60" fmla="*/ 436728 h 2859206"/>
              <a:gd name="connsiteX61" fmla="*/ 2340591 w 4367283"/>
              <a:gd name="connsiteY61" fmla="*/ 457200 h 2859206"/>
              <a:gd name="connsiteX62" fmla="*/ 2320119 w 4367283"/>
              <a:gd name="connsiteY62" fmla="*/ 470847 h 2859206"/>
              <a:gd name="connsiteX63" fmla="*/ 2306471 w 4367283"/>
              <a:gd name="connsiteY63" fmla="*/ 491319 h 2859206"/>
              <a:gd name="connsiteX64" fmla="*/ 2299647 w 4367283"/>
              <a:gd name="connsiteY64" fmla="*/ 511791 h 2859206"/>
              <a:gd name="connsiteX65" fmla="*/ 2272352 w 4367283"/>
              <a:gd name="connsiteY65" fmla="*/ 552734 h 2859206"/>
              <a:gd name="connsiteX66" fmla="*/ 2258704 w 4367283"/>
              <a:gd name="connsiteY66" fmla="*/ 593677 h 2859206"/>
              <a:gd name="connsiteX67" fmla="*/ 2245056 w 4367283"/>
              <a:gd name="connsiteY67" fmla="*/ 614149 h 2859206"/>
              <a:gd name="connsiteX68" fmla="*/ 2231408 w 4367283"/>
              <a:gd name="connsiteY68" fmla="*/ 655092 h 2859206"/>
              <a:gd name="connsiteX69" fmla="*/ 2224585 w 4367283"/>
              <a:gd name="connsiteY69" fmla="*/ 675564 h 2859206"/>
              <a:gd name="connsiteX70" fmla="*/ 2231408 w 4367283"/>
              <a:gd name="connsiteY70" fmla="*/ 716507 h 2859206"/>
              <a:gd name="connsiteX71" fmla="*/ 2265528 w 4367283"/>
              <a:gd name="connsiteY71" fmla="*/ 723331 h 2859206"/>
              <a:gd name="connsiteX72" fmla="*/ 2286000 w 4367283"/>
              <a:gd name="connsiteY72" fmla="*/ 730155 h 2859206"/>
              <a:gd name="connsiteX73" fmla="*/ 2313295 w 4367283"/>
              <a:gd name="connsiteY73" fmla="*/ 771098 h 2859206"/>
              <a:gd name="connsiteX74" fmla="*/ 2320119 w 4367283"/>
              <a:gd name="connsiteY74" fmla="*/ 791570 h 2859206"/>
              <a:gd name="connsiteX75" fmla="*/ 2340591 w 4367283"/>
              <a:gd name="connsiteY75" fmla="*/ 812041 h 2859206"/>
              <a:gd name="connsiteX76" fmla="*/ 2361062 w 4367283"/>
              <a:gd name="connsiteY76" fmla="*/ 852985 h 2859206"/>
              <a:gd name="connsiteX77" fmla="*/ 2374710 w 4367283"/>
              <a:gd name="connsiteY77" fmla="*/ 893928 h 2859206"/>
              <a:gd name="connsiteX78" fmla="*/ 2422477 w 4367283"/>
              <a:gd name="connsiteY78" fmla="*/ 948519 h 2859206"/>
              <a:gd name="connsiteX79" fmla="*/ 2470244 w 4367283"/>
              <a:gd name="connsiteY79" fmla="*/ 996286 h 2859206"/>
              <a:gd name="connsiteX80" fmla="*/ 2490716 w 4367283"/>
              <a:gd name="connsiteY80" fmla="*/ 1016758 h 2859206"/>
              <a:gd name="connsiteX81" fmla="*/ 2511188 w 4367283"/>
              <a:gd name="connsiteY81" fmla="*/ 1023582 h 2859206"/>
              <a:gd name="connsiteX82" fmla="*/ 2552131 w 4367283"/>
              <a:gd name="connsiteY82" fmla="*/ 1050877 h 2859206"/>
              <a:gd name="connsiteX83" fmla="*/ 2552131 w 4367283"/>
              <a:gd name="connsiteY83" fmla="*/ 1050877 h 2859206"/>
              <a:gd name="connsiteX84" fmla="*/ 2593074 w 4367283"/>
              <a:gd name="connsiteY84" fmla="*/ 1078173 h 2859206"/>
              <a:gd name="connsiteX85" fmla="*/ 2634017 w 4367283"/>
              <a:gd name="connsiteY85" fmla="*/ 1098644 h 2859206"/>
              <a:gd name="connsiteX86" fmla="*/ 2668137 w 4367283"/>
              <a:gd name="connsiteY86" fmla="*/ 1139588 h 2859206"/>
              <a:gd name="connsiteX87" fmla="*/ 2709080 w 4367283"/>
              <a:gd name="connsiteY87" fmla="*/ 1160059 h 2859206"/>
              <a:gd name="connsiteX88" fmla="*/ 2763671 w 4367283"/>
              <a:gd name="connsiteY88" fmla="*/ 1194179 h 2859206"/>
              <a:gd name="connsiteX89" fmla="*/ 2784143 w 4367283"/>
              <a:gd name="connsiteY89" fmla="*/ 1207826 h 2859206"/>
              <a:gd name="connsiteX90" fmla="*/ 2804614 w 4367283"/>
              <a:gd name="connsiteY90" fmla="*/ 1214650 h 2859206"/>
              <a:gd name="connsiteX91" fmla="*/ 2845558 w 4367283"/>
              <a:gd name="connsiteY91" fmla="*/ 1241946 h 2859206"/>
              <a:gd name="connsiteX92" fmla="*/ 2886501 w 4367283"/>
              <a:gd name="connsiteY92" fmla="*/ 1255594 h 2859206"/>
              <a:gd name="connsiteX93" fmla="*/ 2947916 w 4367283"/>
              <a:gd name="connsiteY93" fmla="*/ 1282889 h 2859206"/>
              <a:gd name="connsiteX94" fmla="*/ 2968388 w 4367283"/>
              <a:gd name="connsiteY94" fmla="*/ 1289713 h 2859206"/>
              <a:gd name="connsiteX95" fmla="*/ 3029803 w 4367283"/>
              <a:gd name="connsiteY95" fmla="*/ 1323832 h 2859206"/>
              <a:gd name="connsiteX96" fmla="*/ 3070746 w 4367283"/>
              <a:gd name="connsiteY96" fmla="*/ 1344304 h 2859206"/>
              <a:gd name="connsiteX97" fmla="*/ 3091217 w 4367283"/>
              <a:gd name="connsiteY97" fmla="*/ 1357952 h 2859206"/>
              <a:gd name="connsiteX98" fmla="*/ 3132161 w 4367283"/>
              <a:gd name="connsiteY98" fmla="*/ 1378423 h 2859206"/>
              <a:gd name="connsiteX99" fmla="*/ 3179928 w 4367283"/>
              <a:gd name="connsiteY99" fmla="*/ 1426191 h 2859206"/>
              <a:gd name="connsiteX100" fmla="*/ 3220871 w 4367283"/>
              <a:gd name="connsiteY100" fmla="*/ 1453486 h 2859206"/>
              <a:gd name="connsiteX101" fmla="*/ 3241343 w 4367283"/>
              <a:gd name="connsiteY101" fmla="*/ 1467134 h 2859206"/>
              <a:gd name="connsiteX102" fmla="*/ 3282286 w 4367283"/>
              <a:gd name="connsiteY102" fmla="*/ 1480782 h 2859206"/>
              <a:gd name="connsiteX103" fmla="*/ 3309582 w 4367283"/>
              <a:gd name="connsiteY103" fmla="*/ 1494429 h 2859206"/>
              <a:gd name="connsiteX104" fmla="*/ 3330053 w 4367283"/>
              <a:gd name="connsiteY104" fmla="*/ 1508077 h 2859206"/>
              <a:gd name="connsiteX105" fmla="*/ 3350525 w 4367283"/>
              <a:gd name="connsiteY105" fmla="*/ 1514901 h 2859206"/>
              <a:gd name="connsiteX106" fmla="*/ 3384644 w 4367283"/>
              <a:gd name="connsiteY106" fmla="*/ 1576316 h 2859206"/>
              <a:gd name="connsiteX107" fmla="*/ 3398292 w 4367283"/>
              <a:gd name="connsiteY107" fmla="*/ 1596788 h 2859206"/>
              <a:gd name="connsiteX108" fmla="*/ 3411940 w 4367283"/>
              <a:gd name="connsiteY108" fmla="*/ 1637731 h 2859206"/>
              <a:gd name="connsiteX109" fmla="*/ 3432411 w 4367283"/>
              <a:gd name="connsiteY109" fmla="*/ 1644555 h 2859206"/>
              <a:gd name="connsiteX110" fmla="*/ 3439235 w 4367283"/>
              <a:gd name="connsiteY110" fmla="*/ 1665026 h 2859206"/>
              <a:gd name="connsiteX111" fmla="*/ 3480179 w 4367283"/>
              <a:gd name="connsiteY111" fmla="*/ 1685498 h 2859206"/>
              <a:gd name="connsiteX112" fmla="*/ 3521122 w 4367283"/>
              <a:gd name="connsiteY112" fmla="*/ 1712794 h 2859206"/>
              <a:gd name="connsiteX113" fmla="*/ 3541594 w 4367283"/>
              <a:gd name="connsiteY113" fmla="*/ 1719618 h 2859206"/>
              <a:gd name="connsiteX114" fmla="*/ 3582537 w 4367283"/>
              <a:gd name="connsiteY114" fmla="*/ 1746913 h 2859206"/>
              <a:gd name="connsiteX115" fmla="*/ 3643952 w 4367283"/>
              <a:gd name="connsiteY115" fmla="*/ 1767385 h 2859206"/>
              <a:gd name="connsiteX116" fmla="*/ 3705367 w 4367283"/>
              <a:gd name="connsiteY116" fmla="*/ 1787856 h 2859206"/>
              <a:gd name="connsiteX117" fmla="*/ 3725838 w 4367283"/>
              <a:gd name="connsiteY117" fmla="*/ 1794680 h 2859206"/>
              <a:gd name="connsiteX118" fmla="*/ 3794077 w 4367283"/>
              <a:gd name="connsiteY118" fmla="*/ 1787856 h 2859206"/>
              <a:gd name="connsiteX119" fmla="*/ 3821373 w 4367283"/>
              <a:gd name="connsiteY119" fmla="*/ 1781032 h 2859206"/>
              <a:gd name="connsiteX120" fmla="*/ 3889611 w 4367283"/>
              <a:gd name="connsiteY120" fmla="*/ 1787856 h 2859206"/>
              <a:gd name="connsiteX121" fmla="*/ 3937379 w 4367283"/>
              <a:gd name="connsiteY121" fmla="*/ 1808328 h 2859206"/>
              <a:gd name="connsiteX122" fmla="*/ 3978322 w 4367283"/>
              <a:gd name="connsiteY122" fmla="*/ 1835623 h 2859206"/>
              <a:gd name="connsiteX123" fmla="*/ 3991970 w 4367283"/>
              <a:gd name="connsiteY123" fmla="*/ 1856095 h 2859206"/>
              <a:gd name="connsiteX124" fmla="*/ 4032913 w 4367283"/>
              <a:gd name="connsiteY124" fmla="*/ 1890215 h 2859206"/>
              <a:gd name="connsiteX125" fmla="*/ 4073856 w 4367283"/>
              <a:gd name="connsiteY125" fmla="*/ 1903862 h 2859206"/>
              <a:gd name="connsiteX126" fmla="*/ 4114800 w 4367283"/>
              <a:gd name="connsiteY126" fmla="*/ 1944806 h 2859206"/>
              <a:gd name="connsiteX127" fmla="*/ 4148919 w 4367283"/>
              <a:gd name="connsiteY127" fmla="*/ 1978925 h 2859206"/>
              <a:gd name="connsiteX128" fmla="*/ 4162567 w 4367283"/>
              <a:gd name="connsiteY128" fmla="*/ 1999397 h 2859206"/>
              <a:gd name="connsiteX129" fmla="*/ 4203510 w 4367283"/>
              <a:gd name="connsiteY129" fmla="*/ 2040340 h 2859206"/>
              <a:gd name="connsiteX130" fmla="*/ 4237629 w 4367283"/>
              <a:gd name="connsiteY130" fmla="*/ 2081283 h 2859206"/>
              <a:gd name="connsiteX131" fmla="*/ 4299044 w 4367283"/>
              <a:gd name="connsiteY131" fmla="*/ 2129050 h 2859206"/>
              <a:gd name="connsiteX132" fmla="*/ 4326340 w 4367283"/>
              <a:gd name="connsiteY132" fmla="*/ 2169994 h 2859206"/>
              <a:gd name="connsiteX133" fmla="*/ 4339988 w 4367283"/>
              <a:gd name="connsiteY133" fmla="*/ 2190465 h 2859206"/>
              <a:gd name="connsiteX134" fmla="*/ 4353635 w 4367283"/>
              <a:gd name="connsiteY134" fmla="*/ 2210937 h 2859206"/>
              <a:gd name="connsiteX135" fmla="*/ 4367283 w 4367283"/>
              <a:gd name="connsiteY135" fmla="*/ 2251880 h 2859206"/>
              <a:gd name="connsiteX136" fmla="*/ 4346811 w 4367283"/>
              <a:gd name="connsiteY136" fmla="*/ 2313295 h 2859206"/>
              <a:gd name="connsiteX137" fmla="*/ 4339988 w 4367283"/>
              <a:gd name="connsiteY137" fmla="*/ 2333767 h 2859206"/>
              <a:gd name="connsiteX138" fmla="*/ 4326340 w 4367283"/>
              <a:gd name="connsiteY138" fmla="*/ 2381534 h 2859206"/>
              <a:gd name="connsiteX139" fmla="*/ 4292220 w 4367283"/>
              <a:gd name="connsiteY139" fmla="*/ 2422477 h 2859206"/>
              <a:gd name="connsiteX140" fmla="*/ 4264925 w 4367283"/>
              <a:gd name="connsiteY140" fmla="*/ 2463421 h 2859206"/>
              <a:gd name="connsiteX141" fmla="*/ 4251277 w 4367283"/>
              <a:gd name="connsiteY141" fmla="*/ 2483892 h 2859206"/>
              <a:gd name="connsiteX142" fmla="*/ 4230806 w 4367283"/>
              <a:gd name="connsiteY142" fmla="*/ 2497540 h 2859206"/>
              <a:gd name="connsiteX143" fmla="*/ 4217158 w 4367283"/>
              <a:gd name="connsiteY143" fmla="*/ 2518012 h 2859206"/>
              <a:gd name="connsiteX144" fmla="*/ 4176214 w 4367283"/>
              <a:gd name="connsiteY144" fmla="*/ 2545307 h 2859206"/>
              <a:gd name="connsiteX145" fmla="*/ 4128447 w 4367283"/>
              <a:gd name="connsiteY145" fmla="*/ 2579426 h 2859206"/>
              <a:gd name="connsiteX146" fmla="*/ 3903259 w 4367283"/>
              <a:gd name="connsiteY146" fmla="*/ 2859206 h 2859206"/>
              <a:gd name="connsiteX0" fmla="*/ 0 w 4367283"/>
              <a:gd name="connsiteY0" fmla="*/ 102358 h 2579426"/>
              <a:gd name="connsiteX1" fmla="*/ 34119 w 4367283"/>
              <a:gd name="connsiteY1" fmla="*/ 116006 h 2579426"/>
              <a:gd name="connsiteX2" fmla="*/ 54591 w 4367283"/>
              <a:gd name="connsiteY2" fmla="*/ 122829 h 2579426"/>
              <a:gd name="connsiteX3" fmla="*/ 102358 w 4367283"/>
              <a:gd name="connsiteY3" fmla="*/ 143301 h 2579426"/>
              <a:gd name="connsiteX4" fmla="*/ 177420 w 4367283"/>
              <a:gd name="connsiteY4" fmla="*/ 129653 h 2579426"/>
              <a:gd name="connsiteX5" fmla="*/ 218364 w 4367283"/>
              <a:gd name="connsiteY5" fmla="*/ 102358 h 2579426"/>
              <a:gd name="connsiteX6" fmla="*/ 286603 w 4367283"/>
              <a:gd name="connsiteY6" fmla="*/ 95534 h 2579426"/>
              <a:gd name="connsiteX7" fmla="*/ 348017 w 4367283"/>
              <a:gd name="connsiteY7" fmla="*/ 75062 h 2579426"/>
              <a:gd name="connsiteX8" fmla="*/ 368489 w 4367283"/>
              <a:gd name="connsiteY8" fmla="*/ 68238 h 2579426"/>
              <a:gd name="connsiteX9" fmla="*/ 388961 w 4367283"/>
              <a:gd name="connsiteY9" fmla="*/ 61415 h 2579426"/>
              <a:gd name="connsiteX10" fmla="*/ 409432 w 4367283"/>
              <a:gd name="connsiteY10" fmla="*/ 47767 h 2579426"/>
              <a:gd name="connsiteX11" fmla="*/ 450376 w 4367283"/>
              <a:gd name="connsiteY11" fmla="*/ 34119 h 2579426"/>
              <a:gd name="connsiteX12" fmla="*/ 586853 w 4367283"/>
              <a:gd name="connsiteY12" fmla="*/ 34119 h 2579426"/>
              <a:gd name="connsiteX13" fmla="*/ 661916 w 4367283"/>
              <a:gd name="connsiteY13" fmla="*/ 13647 h 2579426"/>
              <a:gd name="connsiteX14" fmla="*/ 682388 w 4367283"/>
              <a:gd name="connsiteY14" fmla="*/ 6823 h 2579426"/>
              <a:gd name="connsiteX15" fmla="*/ 893928 w 4367283"/>
              <a:gd name="connsiteY15" fmla="*/ 0 h 2579426"/>
              <a:gd name="connsiteX16" fmla="*/ 955343 w 4367283"/>
              <a:gd name="connsiteY16" fmla="*/ 6823 h 2579426"/>
              <a:gd name="connsiteX17" fmla="*/ 962167 w 4367283"/>
              <a:gd name="connsiteY17" fmla="*/ 27295 h 2579426"/>
              <a:gd name="connsiteX18" fmla="*/ 975814 w 4367283"/>
              <a:gd name="connsiteY18" fmla="*/ 47767 h 2579426"/>
              <a:gd name="connsiteX19" fmla="*/ 982638 w 4367283"/>
              <a:gd name="connsiteY19" fmla="*/ 68238 h 2579426"/>
              <a:gd name="connsiteX20" fmla="*/ 1023582 w 4367283"/>
              <a:gd name="connsiteY20" fmla="*/ 95534 h 2579426"/>
              <a:gd name="connsiteX21" fmla="*/ 1044053 w 4367283"/>
              <a:gd name="connsiteY21" fmla="*/ 109182 h 2579426"/>
              <a:gd name="connsiteX22" fmla="*/ 1064525 w 4367283"/>
              <a:gd name="connsiteY22" fmla="*/ 122829 h 2579426"/>
              <a:gd name="connsiteX23" fmla="*/ 1105468 w 4367283"/>
              <a:gd name="connsiteY23" fmla="*/ 136477 h 2579426"/>
              <a:gd name="connsiteX24" fmla="*/ 1146411 w 4367283"/>
              <a:gd name="connsiteY24" fmla="*/ 163773 h 2579426"/>
              <a:gd name="connsiteX25" fmla="*/ 1153235 w 4367283"/>
              <a:gd name="connsiteY25" fmla="*/ 184244 h 2579426"/>
              <a:gd name="connsiteX26" fmla="*/ 1194179 w 4367283"/>
              <a:gd name="connsiteY26" fmla="*/ 218364 h 2579426"/>
              <a:gd name="connsiteX27" fmla="*/ 1207826 w 4367283"/>
              <a:gd name="connsiteY27" fmla="*/ 238835 h 2579426"/>
              <a:gd name="connsiteX28" fmla="*/ 1235122 w 4367283"/>
              <a:gd name="connsiteY28" fmla="*/ 245659 h 2579426"/>
              <a:gd name="connsiteX29" fmla="*/ 1337480 w 4367283"/>
              <a:gd name="connsiteY29" fmla="*/ 266131 h 2579426"/>
              <a:gd name="connsiteX30" fmla="*/ 1378423 w 4367283"/>
              <a:gd name="connsiteY30" fmla="*/ 259307 h 2579426"/>
              <a:gd name="connsiteX31" fmla="*/ 1398895 w 4367283"/>
              <a:gd name="connsiteY31" fmla="*/ 245659 h 2579426"/>
              <a:gd name="connsiteX32" fmla="*/ 1521725 w 4367283"/>
              <a:gd name="connsiteY32" fmla="*/ 232012 h 2579426"/>
              <a:gd name="connsiteX33" fmla="*/ 1610435 w 4367283"/>
              <a:gd name="connsiteY33" fmla="*/ 218364 h 2579426"/>
              <a:gd name="connsiteX34" fmla="*/ 1658203 w 4367283"/>
              <a:gd name="connsiteY34" fmla="*/ 225188 h 2579426"/>
              <a:gd name="connsiteX35" fmla="*/ 1699146 w 4367283"/>
              <a:gd name="connsiteY35" fmla="*/ 245659 h 2579426"/>
              <a:gd name="connsiteX36" fmla="*/ 1726441 w 4367283"/>
              <a:gd name="connsiteY36" fmla="*/ 307074 h 2579426"/>
              <a:gd name="connsiteX37" fmla="*/ 1746913 w 4367283"/>
              <a:gd name="connsiteY37" fmla="*/ 313898 h 2579426"/>
              <a:gd name="connsiteX38" fmla="*/ 1808328 w 4367283"/>
              <a:gd name="connsiteY38" fmla="*/ 293426 h 2579426"/>
              <a:gd name="connsiteX39" fmla="*/ 1828800 w 4367283"/>
              <a:gd name="connsiteY39" fmla="*/ 286603 h 2579426"/>
              <a:gd name="connsiteX40" fmla="*/ 1842447 w 4367283"/>
              <a:gd name="connsiteY40" fmla="*/ 266131 h 2579426"/>
              <a:gd name="connsiteX41" fmla="*/ 1890214 w 4367283"/>
              <a:gd name="connsiteY41" fmla="*/ 286603 h 2579426"/>
              <a:gd name="connsiteX42" fmla="*/ 1917510 w 4367283"/>
              <a:gd name="connsiteY42" fmla="*/ 327546 h 2579426"/>
              <a:gd name="connsiteX43" fmla="*/ 1978925 w 4367283"/>
              <a:gd name="connsiteY43" fmla="*/ 348018 h 2579426"/>
              <a:gd name="connsiteX44" fmla="*/ 1999397 w 4367283"/>
              <a:gd name="connsiteY44" fmla="*/ 354841 h 2579426"/>
              <a:gd name="connsiteX45" fmla="*/ 2060811 w 4367283"/>
              <a:gd name="connsiteY45" fmla="*/ 361665 h 2579426"/>
              <a:gd name="connsiteX46" fmla="*/ 2094931 w 4367283"/>
              <a:gd name="connsiteY46" fmla="*/ 334370 h 2579426"/>
              <a:gd name="connsiteX47" fmla="*/ 2081283 w 4367283"/>
              <a:gd name="connsiteY47" fmla="*/ 293426 h 2579426"/>
              <a:gd name="connsiteX48" fmla="*/ 2101755 w 4367283"/>
              <a:gd name="connsiteY48" fmla="*/ 245659 h 2579426"/>
              <a:gd name="connsiteX49" fmla="*/ 2163170 w 4367283"/>
              <a:gd name="connsiteY49" fmla="*/ 252483 h 2579426"/>
              <a:gd name="connsiteX50" fmla="*/ 2245056 w 4367283"/>
              <a:gd name="connsiteY50" fmla="*/ 272955 h 2579426"/>
              <a:gd name="connsiteX51" fmla="*/ 2326943 w 4367283"/>
              <a:gd name="connsiteY51" fmla="*/ 307074 h 2579426"/>
              <a:gd name="connsiteX52" fmla="*/ 2374710 w 4367283"/>
              <a:gd name="connsiteY52" fmla="*/ 320722 h 2579426"/>
              <a:gd name="connsiteX53" fmla="*/ 2429301 w 4367283"/>
              <a:gd name="connsiteY53" fmla="*/ 327546 h 2579426"/>
              <a:gd name="connsiteX54" fmla="*/ 2470244 w 4367283"/>
              <a:gd name="connsiteY54" fmla="*/ 341194 h 2579426"/>
              <a:gd name="connsiteX55" fmla="*/ 2490716 w 4367283"/>
              <a:gd name="connsiteY55" fmla="*/ 348018 h 2579426"/>
              <a:gd name="connsiteX56" fmla="*/ 2497540 w 4367283"/>
              <a:gd name="connsiteY56" fmla="*/ 450376 h 2579426"/>
              <a:gd name="connsiteX57" fmla="*/ 2429301 w 4367283"/>
              <a:gd name="connsiteY57" fmla="*/ 429904 h 2579426"/>
              <a:gd name="connsiteX58" fmla="*/ 2408829 w 4367283"/>
              <a:gd name="connsiteY58" fmla="*/ 423080 h 2579426"/>
              <a:gd name="connsiteX59" fmla="*/ 2367886 w 4367283"/>
              <a:gd name="connsiteY59" fmla="*/ 429904 h 2579426"/>
              <a:gd name="connsiteX60" fmla="*/ 2347414 w 4367283"/>
              <a:gd name="connsiteY60" fmla="*/ 436728 h 2579426"/>
              <a:gd name="connsiteX61" fmla="*/ 2340591 w 4367283"/>
              <a:gd name="connsiteY61" fmla="*/ 457200 h 2579426"/>
              <a:gd name="connsiteX62" fmla="*/ 2320119 w 4367283"/>
              <a:gd name="connsiteY62" fmla="*/ 470847 h 2579426"/>
              <a:gd name="connsiteX63" fmla="*/ 2306471 w 4367283"/>
              <a:gd name="connsiteY63" fmla="*/ 491319 h 2579426"/>
              <a:gd name="connsiteX64" fmla="*/ 2299647 w 4367283"/>
              <a:gd name="connsiteY64" fmla="*/ 511791 h 2579426"/>
              <a:gd name="connsiteX65" fmla="*/ 2272352 w 4367283"/>
              <a:gd name="connsiteY65" fmla="*/ 552734 h 2579426"/>
              <a:gd name="connsiteX66" fmla="*/ 2258704 w 4367283"/>
              <a:gd name="connsiteY66" fmla="*/ 593677 h 2579426"/>
              <a:gd name="connsiteX67" fmla="*/ 2245056 w 4367283"/>
              <a:gd name="connsiteY67" fmla="*/ 614149 h 2579426"/>
              <a:gd name="connsiteX68" fmla="*/ 2231408 w 4367283"/>
              <a:gd name="connsiteY68" fmla="*/ 655092 h 2579426"/>
              <a:gd name="connsiteX69" fmla="*/ 2224585 w 4367283"/>
              <a:gd name="connsiteY69" fmla="*/ 675564 h 2579426"/>
              <a:gd name="connsiteX70" fmla="*/ 2231408 w 4367283"/>
              <a:gd name="connsiteY70" fmla="*/ 716507 h 2579426"/>
              <a:gd name="connsiteX71" fmla="*/ 2265528 w 4367283"/>
              <a:gd name="connsiteY71" fmla="*/ 723331 h 2579426"/>
              <a:gd name="connsiteX72" fmla="*/ 2286000 w 4367283"/>
              <a:gd name="connsiteY72" fmla="*/ 730155 h 2579426"/>
              <a:gd name="connsiteX73" fmla="*/ 2313295 w 4367283"/>
              <a:gd name="connsiteY73" fmla="*/ 771098 h 2579426"/>
              <a:gd name="connsiteX74" fmla="*/ 2320119 w 4367283"/>
              <a:gd name="connsiteY74" fmla="*/ 791570 h 2579426"/>
              <a:gd name="connsiteX75" fmla="*/ 2340591 w 4367283"/>
              <a:gd name="connsiteY75" fmla="*/ 812041 h 2579426"/>
              <a:gd name="connsiteX76" fmla="*/ 2361062 w 4367283"/>
              <a:gd name="connsiteY76" fmla="*/ 852985 h 2579426"/>
              <a:gd name="connsiteX77" fmla="*/ 2374710 w 4367283"/>
              <a:gd name="connsiteY77" fmla="*/ 893928 h 2579426"/>
              <a:gd name="connsiteX78" fmla="*/ 2422477 w 4367283"/>
              <a:gd name="connsiteY78" fmla="*/ 948519 h 2579426"/>
              <a:gd name="connsiteX79" fmla="*/ 2470244 w 4367283"/>
              <a:gd name="connsiteY79" fmla="*/ 996286 h 2579426"/>
              <a:gd name="connsiteX80" fmla="*/ 2490716 w 4367283"/>
              <a:gd name="connsiteY80" fmla="*/ 1016758 h 2579426"/>
              <a:gd name="connsiteX81" fmla="*/ 2511188 w 4367283"/>
              <a:gd name="connsiteY81" fmla="*/ 1023582 h 2579426"/>
              <a:gd name="connsiteX82" fmla="*/ 2552131 w 4367283"/>
              <a:gd name="connsiteY82" fmla="*/ 1050877 h 2579426"/>
              <a:gd name="connsiteX83" fmla="*/ 2552131 w 4367283"/>
              <a:gd name="connsiteY83" fmla="*/ 1050877 h 2579426"/>
              <a:gd name="connsiteX84" fmla="*/ 2593074 w 4367283"/>
              <a:gd name="connsiteY84" fmla="*/ 1078173 h 2579426"/>
              <a:gd name="connsiteX85" fmla="*/ 2634017 w 4367283"/>
              <a:gd name="connsiteY85" fmla="*/ 1098644 h 2579426"/>
              <a:gd name="connsiteX86" fmla="*/ 2668137 w 4367283"/>
              <a:gd name="connsiteY86" fmla="*/ 1139588 h 2579426"/>
              <a:gd name="connsiteX87" fmla="*/ 2709080 w 4367283"/>
              <a:gd name="connsiteY87" fmla="*/ 1160059 h 2579426"/>
              <a:gd name="connsiteX88" fmla="*/ 2763671 w 4367283"/>
              <a:gd name="connsiteY88" fmla="*/ 1194179 h 2579426"/>
              <a:gd name="connsiteX89" fmla="*/ 2784143 w 4367283"/>
              <a:gd name="connsiteY89" fmla="*/ 1207826 h 2579426"/>
              <a:gd name="connsiteX90" fmla="*/ 2804614 w 4367283"/>
              <a:gd name="connsiteY90" fmla="*/ 1214650 h 2579426"/>
              <a:gd name="connsiteX91" fmla="*/ 2845558 w 4367283"/>
              <a:gd name="connsiteY91" fmla="*/ 1241946 h 2579426"/>
              <a:gd name="connsiteX92" fmla="*/ 2886501 w 4367283"/>
              <a:gd name="connsiteY92" fmla="*/ 1255594 h 2579426"/>
              <a:gd name="connsiteX93" fmla="*/ 2947916 w 4367283"/>
              <a:gd name="connsiteY93" fmla="*/ 1282889 h 2579426"/>
              <a:gd name="connsiteX94" fmla="*/ 2968388 w 4367283"/>
              <a:gd name="connsiteY94" fmla="*/ 1289713 h 2579426"/>
              <a:gd name="connsiteX95" fmla="*/ 3029803 w 4367283"/>
              <a:gd name="connsiteY95" fmla="*/ 1323832 h 2579426"/>
              <a:gd name="connsiteX96" fmla="*/ 3070746 w 4367283"/>
              <a:gd name="connsiteY96" fmla="*/ 1344304 h 2579426"/>
              <a:gd name="connsiteX97" fmla="*/ 3091217 w 4367283"/>
              <a:gd name="connsiteY97" fmla="*/ 1357952 h 2579426"/>
              <a:gd name="connsiteX98" fmla="*/ 3132161 w 4367283"/>
              <a:gd name="connsiteY98" fmla="*/ 1378423 h 2579426"/>
              <a:gd name="connsiteX99" fmla="*/ 3179928 w 4367283"/>
              <a:gd name="connsiteY99" fmla="*/ 1426191 h 2579426"/>
              <a:gd name="connsiteX100" fmla="*/ 3220871 w 4367283"/>
              <a:gd name="connsiteY100" fmla="*/ 1453486 h 2579426"/>
              <a:gd name="connsiteX101" fmla="*/ 3241343 w 4367283"/>
              <a:gd name="connsiteY101" fmla="*/ 1467134 h 2579426"/>
              <a:gd name="connsiteX102" fmla="*/ 3282286 w 4367283"/>
              <a:gd name="connsiteY102" fmla="*/ 1480782 h 2579426"/>
              <a:gd name="connsiteX103" fmla="*/ 3309582 w 4367283"/>
              <a:gd name="connsiteY103" fmla="*/ 1494429 h 2579426"/>
              <a:gd name="connsiteX104" fmla="*/ 3330053 w 4367283"/>
              <a:gd name="connsiteY104" fmla="*/ 1508077 h 2579426"/>
              <a:gd name="connsiteX105" fmla="*/ 3350525 w 4367283"/>
              <a:gd name="connsiteY105" fmla="*/ 1514901 h 2579426"/>
              <a:gd name="connsiteX106" fmla="*/ 3384644 w 4367283"/>
              <a:gd name="connsiteY106" fmla="*/ 1576316 h 2579426"/>
              <a:gd name="connsiteX107" fmla="*/ 3398292 w 4367283"/>
              <a:gd name="connsiteY107" fmla="*/ 1596788 h 2579426"/>
              <a:gd name="connsiteX108" fmla="*/ 3411940 w 4367283"/>
              <a:gd name="connsiteY108" fmla="*/ 1637731 h 2579426"/>
              <a:gd name="connsiteX109" fmla="*/ 3432411 w 4367283"/>
              <a:gd name="connsiteY109" fmla="*/ 1644555 h 2579426"/>
              <a:gd name="connsiteX110" fmla="*/ 3439235 w 4367283"/>
              <a:gd name="connsiteY110" fmla="*/ 1665026 h 2579426"/>
              <a:gd name="connsiteX111" fmla="*/ 3480179 w 4367283"/>
              <a:gd name="connsiteY111" fmla="*/ 1685498 h 2579426"/>
              <a:gd name="connsiteX112" fmla="*/ 3521122 w 4367283"/>
              <a:gd name="connsiteY112" fmla="*/ 1712794 h 2579426"/>
              <a:gd name="connsiteX113" fmla="*/ 3541594 w 4367283"/>
              <a:gd name="connsiteY113" fmla="*/ 1719618 h 2579426"/>
              <a:gd name="connsiteX114" fmla="*/ 3582537 w 4367283"/>
              <a:gd name="connsiteY114" fmla="*/ 1746913 h 2579426"/>
              <a:gd name="connsiteX115" fmla="*/ 3643952 w 4367283"/>
              <a:gd name="connsiteY115" fmla="*/ 1767385 h 2579426"/>
              <a:gd name="connsiteX116" fmla="*/ 3705367 w 4367283"/>
              <a:gd name="connsiteY116" fmla="*/ 1787856 h 2579426"/>
              <a:gd name="connsiteX117" fmla="*/ 3725838 w 4367283"/>
              <a:gd name="connsiteY117" fmla="*/ 1794680 h 2579426"/>
              <a:gd name="connsiteX118" fmla="*/ 3794077 w 4367283"/>
              <a:gd name="connsiteY118" fmla="*/ 1787856 h 2579426"/>
              <a:gd name="connsiteX119" fmla="*/ 3821373 w 4367283"/>
              <a:gd name="connsiteY119" fmla="*/ 1781032 h 2579426"/>
              <a:gd name="connsiteX120" fmla="*/ 3889611 w 4367283"/>
              <a:gd name="connsiteY120" fmla="*/ 1787856 h 2579426"/>
              <a:gd name="connsiteX121" fmla="*/ 3937379 w 4367283"/>
              <a:gd name="connsiteY121" fmla="*/ 1808328 h 2579426"/>
              <a:gd name="connsiteX122" fmla="*/ 3978322 w 4367283"/>
              <a:gd name="connsiteY122" fmla="*/ 1835623 h 2579426"/>
              <a:gd name="connsiteX123" fmla="*/ 3991970 w 4367283"/>
              <a:gd name="connsiteY123" fmla="*/ 1856095 h 2579426"/>
              <a:gd name="connsiteX124" fmla="*/ 4032913 w 4367283"/>
              <a:gd name="connsiteY124" fmla="*/ 1890215 h 2579426"/>
              <a:gd name="connsiteX125" fmla="*/ 4073856 w 4367283"/>
              <a:gd name="connsiteY125" fmla="*/ 1903862 h 2579426"/>
              <a:gd name="connsiteX126" fmla="*/ 4114800 w 4367283"/>
              <a:gd name="connsiteY126" fmla="*/ 1944806 h 2579426"/>
              <a:gd name="connsiteX127" fmla="*/ 4148919 w 4367283"/>
              <a:gd name="connsiteY127" fmla="*/ 1978925 h 2579426"/>
              <a:gd name="connsiteX128" fmla="*/ 4162567 w 4367283"/>
              <a:gd name="connsiteY128" fmla="*/ 1999397 h 2579426"/>
              <a:gd name="connsiteX129" fmla="*/ 4203510 w 4367283"/>
              <a:gd name="connsiteY129" fmla="*/ 2040340 h 2579426"/>
              <a:gd name="connsiteX130" fmla="*/ 4237629 w 4367283"/>
              <a:gd name="connsiteY130" fmla="*/ 2081283 h 2579426"/>
              <a:gd name="connsiteX131" fmla="*/ 4299044 w 4367283"/>
              <a:gd name="connsiteY131" fmla="*/ 2129050 h 2579426"/>
              <a:gd name="connsiteX132" fmla="*/ 4326340 w 4367283"/>
              <a:gd name="connsiteY132" fmla="*/ 2169994 h 2579426"/>
              <a:gd name="connsiteX133" fmla="*/ 4339988 w 4367283"/>
              <a:gd name="connsiteY133" fmla="*/ 2190465 h 2579426"/>
              <a:gd name="connsiteX134" fmla="*/ 4353635 w 4367283"/>
              <a:gd name="connsiteY134" fmla="*/ 2210937 h 2579426"/>
              <a:gd name="connsiteX135" fmla="*/ 4367283 w 4367283"/>
              <a:gd name="connsiteY135" fmla="*/ 2251880 h 2579426"/>
              <a:gd name="connsiteX136" fmla="*/ 4346811 w 4367283"/>
              <a:gd name="connsiteY136" fmla="*/ 2313295 h 2579426"/>
              <a:gd name="connsiteX137" fmla="*/ 4339988 w 4367283"/>
              <a:gd name="connsiteY137" fmla="*/ 2333767 h 2579426"/>
              <a:gd name="connsiteX138" fmla="*/ 4326340 w 4367283"/>
              <a:gd name="connsiteY138" fmla="*/ 2381534 h 2579426"/>
              <a:gd name="connsiteX139" fmla="*/ 4292220 w 4367283"/>
              <a:gd name="connsiteY139" fmla="*/ 2422477 h 2579426"/>
              <a:gd name="connsiteX140" fmla="*/ 4264925 w 4367283"/>
              <a:gd name="connsiteY140" fmla="*/ 2463421 h 2579426"/>
              <a:gd name="connsiteX141" fmla="*/ 4251277 w 4367283"/>
              <a:gd name="connsiteY141" fmla="*/ 2483892 h 2579426"/>
              <a:gd name="connsiteX142" fmla="*/ 4230806 w 4367283"/>
              <a:gd name="connsiteY142" fmla="*/ 2497540 h 2579426"/>
              <a:gd name="connsiteX143" fmla="*/ 4217158 w 4367283"/>
              <a:gd name="connsiteY143" fmla="*/ 2518012 h 2579426"/>
              <a:gd name="connsiteX144" fmla="*/ 4176214 w 4367283"/>
              <a:gd name="connsiteY144" fmla="*/ 2545307 h 2579426"/>
              <a:gd name="connsiteX145" fmla="*/ 4128447 w 4367283"/>
              <a:gd name="connsiteY145" fmla="*/ 2579426 h 2579426"/>
              <a:gd name="connsiteX0" fmla="*/ 0 w 4367283"/>
              <a:gd name="connsiteY0" fmla="*/ 102358 h 2545307"/>
              <a:gd name="connsiteX1" fmla="*/ 34119 w 4367283"/>
              <a:gd name="connsiteY1" fmla="*/ 116006 h 2545307"/>
              <a:gd name="connsiteX2" fmla="*/ 54591 w 4367283"/>
              <a:gd name="connsiteY2" fmla="*/ 122829 h 2545307"/>
              <a:gd name="connsiteX3" fmla="*/ 102358 w 4367283"/>
              <a:gd name="connsiteY3" fmla="*/ 143301 h 2545307"/>
              <a:gd name="connsiteX4" fmla="*/ 177420 w 4367283"/>
              <a:gd name="connsiteY4" fmla="*/ 129653 h 2545307"/>
              <a:gd name="connsiteX5" fmla="*/ 218364 w 4367283"/>
              <a:gd name="connsiteY5" fmla="*/ 102358 h 2545307"/>
              <a:gd name="connsiteX6" fmla="*/ 286603 w 4367283"/>
              <a:gd name="connsiteY6" fmla="*/ 95534 h 2545307"/>
              <a:gd name="connsiteX7" fmla="*/ 348017 w 4367283"/>
              <a:gd name="connsiteY7" fmla="*/ 75062 h 2545307"/>
              <a:gd name="connsiteX8" fmla="*/ 368489 w 4367283"/>
              <a:gd name="connsiteY8" fmla="*/ 68238 h 2545307"/>
              <a:gd name="connsiteX9" fmla="*/ 388961 w 4367283"/>
              <a:gd name="connsiteY9" fmla="*/ 61415 h 2545307"/>
              <a:gd name="connsiteX10" fmla="*/ 409432 w 4367283"/>
              <a:gd name="connsiteY10" fmla="*/ 47767 h 2545307"/>
              <a:gd name="connsiteX11" fmla="*/ 450376 w 4367283"/>
              <a:gd name="connsiteY11" fmla="*/ 34119 h 2545307"/>
              <a:gd name="connsiteX12" fmla="*/ 586853 w 4367283"/>
              <a:gd name="connsiteY12" fmla="*/ 34119 h 2545307"/>
              <a:gd name="connsiteX13" fmla="*/ 661916 w 4367283"/>
              <a:gd name="connsiteY13" fmla="*/ 13647 h 2545307"/>
              <a:gd name="connsiteX14" fmla="*/ 682388 w 4367283"/>
              <a:gd name="connsiteY14" fmla="*/ 6823 h 2545307"/>
              <a:gd name="connsiteX15" fmla="*/ 893928 w 4367283"/>
              <a:gd name="connsiteY15" fmla="*/ 0 h 2545307"/>
              <a:gd name="connsiteX16" fmla="*/ 955343 w 4367283"/>
              <a:gd name="connsiteY16" fmla="*/ 6823 h 2545307"/>
              <a:gd name="connsiteX17" fmla="*/ 962167 w 4367283"/>
              <a:gd name="connsiteY17" fmla="*/ 27295 h 2545307"/>
              <a:gd name="connsiteX18" fmla="*/ 975814 w 4367283"/>
              <a:gd name="connsiteY18" fmla="*/ 47767 h 2545307"/>
              <a:gd name="connsiteX19" fmla="*/ 982638 w 4367283"/>
              <a:gd name="connsiteY19" fmla="*/ 68238 h 2545307"/>
              <a:gd name="connsiteX20" fmla="*/ 1023582 w 4367283"/>
              <a:gd name="connsiteY20" fmla="*/ 95534 h 2545307"/>
              <a:gd name="connsiteX21" fmla="*/ 1044053 w 4367283"/>
              <a:gd name="connsiteY21" fmla="*/ 109182 h 2545307"/>
              <a:gd name="connsiteX22" fmla="*/ 1064525 w 4367283"/>
              <a:gd name="connsiteY22" fmla="*/ 122829 h 2545307"/>
              <a:gd name="connsiteX23" fmla="*/ 1105468 w 4367283"/>
              <a:gd name="connsiteY23" fmla="*/ 136477 h 2545307"/>
              <a:gd name="connsiteX24" fmla="*/ 1146411 w 4367283"/>
              <a:gd name="connsiteY24" fmla="*/ 163773 h 2545307"/>
              <a:gd name="connsiteX25" fmla="*/ 1153235 w 4367283"/>
              <a:gd name="connsiteY25" fmla="*/ 184244 h 2545307"/>
              <a:gd name="connsiteX26" fmla="*/ 1194179 w 4367283"/>
              <a:gd name="connsiteY26" fmla="*/ 218364 h 2545307"/>
              <a:gd name="connsiteX27" fmla="*/ 1207826 w 4367283"/>
              <a:gd name="connsiteY27" fmla="*/ 238835 h 2545307"/>
              <a:gd name="connsiteX28" fmla="*/ 1235122 w 4367283"/>
              <a:gd name="connsiteY28" fmla="*/ 245659 h 2545307"/>
              <a:gd name="connsiteX29" fmla="*/ 1337480 w 4367283"/>
              <a:gd name="connsiteY29" fmla="*/ 266131 h 2545307"/>
              <a:gd name="connsiteX30" fmla="*/ 1378423 w 4367283"/>
              <a:gd name="connsiteY30" fmla="*/ 259307 h 2545307"/>
              <a:gd name="connsiteX31" fmla="*/ 1398895 w 4367283"/>
              <a:gd name="connsiteY31" fmla="*/ 245659 h 2545307"/>
              <a:gd name="connsiteX32" fmla="*/ 1521725 w 4367283"/>
              <a:gd name="connsiteY32" fmla="*/ 232012 h 2545307"/>
              <a:gd name="connsiteX33" fmla="*/ 1610435 w 4367283"/>
              <a:gd name="connsiteY33" fmla="*/ 218364 h 2545307"/>
              <a:gd name="connsiteX34" fmla="*/ 1658203 w 4367283"/>
              <a:gd name="connsiteY34" fmla="*/ 225188 h 2545307"/>
              <a:gd name="connsiteX35" fmla="*/ 1699146 w 4367283"/>
              <a:gd name="connsiteY35" fmla="*/ 245659 h 2545307"/>
              <a:gd name="connsiteX36" fmla="*/ 1726441 w 4367283"/>
              <a:gd name="connsiteY36" fmla="*/ 307074 h 2545307"/>
              <a:gd name="connsiteX37" fmla="*/ 1746913 w 4367283"/>
              <a:gd name="connsiteY37" fmla="*/ 313898 h 2545307"/>
              <a:gd name="connsiteX38" fmla="*/ 1808328 w 4367283"/>
              <a:gd name="connsiteY38" fmla="*/ 293426 h 2545307"/>
              <a:gd name="connsiteX39" fmla="*/ 1828800 w 4367283"/>
              <a:gd name="connsiteY39" fmla="*/ 286603 h 2545307"/>
              <a:gd name="connsiteX40" fmla="*/ 1842447 w 4367283"/>
              <a:gd name="connsiteY40" fmla="*/ 266131 h 2545307"/>
              <a:gd name="connsiteX41" fmla="*/ 1890214 w 4367283"/>
              <a:gd name="connsiteY41" fmla="*/ 286603 h 2545307"/>
              <a:gd name="connsiteX42" fmla="*/ 1917510 w 4367283"/>
              <a:gd name="connsiteY42" fmla="*/ 327546 h 2545307"/>
              <a:gd name="connsiteX43" fmla="*/ 1978925 w 4367283"/>
              <a:gd name="connsiteY43" fmla="*/ 348018 h 2545307"/>
              <a:gd name="connsiteX44" fmla="*/ 1999397 w 4367283"/>
              <a:gd name="connsiteY44" fmla="*/ 354841 h 2545307"/>
              <a:gd name="connsiteX45" fmla="*/ 2060811 w 4367283"/>
              <a:gd name="connsiteY45" fmla="*/ 361665 h 2545307"/>
              <a:gd name="connsiteX46" fmla="*/ 2094931 w 4367283"/>
              <a:gd name="connsiteY46" fmla="*/ 334370 h 2545307"/>
              <a:gd name="connsiteX47" fmla="*/ 2081283 w 4367283"/>
              <a:gd name="connsiteY47" fmla="*/ 293426 h 2545307"/>
              <a:gd name="connsiteX48" fmla="*/ 2101755 w 4367283"/>
              <a:gd name="connsiteY48" fmla="*/ 245659 h 2545307"/>
              <a:gd name="connsiteX49" fmla="*/ 2163170 w 4367283"/>
              <a:gd name="connsiteY49" fmla="*/ 252483 h 2545307"/>
              <a:gd name="connsiteX50" fmla="*/ 2245056 w 4367283"/>
              <a:gd name="connsiteY50" fmla="*/ 272955 h 2545307"/>
              <a:gd name="connsiteX51" fmla="*/ 2326943 w 4367283"/>
              <a:gd name="connsiteY51" fmla="*/ 307074 h 2545307"/>
              <a:gd name="connsiteX52" fmla="*/ 2374710 w 4367283"/>
              <a:gd name="connsiteY52" fmla="*/ 320722 h 2545307"/>
              <a:gd name="connsiteX53" fmla="*/ 2429301 w 4367283"/>
              <a:gd name="connsiteY53" fmla="*/ 327546 h 2545307"/>
              <a:gd name="connsiteX54" fmla="*/ 2470244 w 4367283"/>
              <a:gd name="connsiteY54" fmla="*/ 341194 h 2545307"/>
              <a:gd name="connsiteX55" fmla="*/ 2490716 w 4367283"/>
              <a:gd name="connsiteY55" fmla="*/ 348018 h 2545307"/>
              <a:gd name="connsiteX56" fmla="*/ 2497540 w 4367283"/>
              <a:gd name="connsiteY56" fmla="*/ 450376 h 2545307"/>
              <a:gd name="connsiteX57" fmla="*/ 2429301 w 4367283"/>
              <a:gd name="connsiteY57" fmla="*/ 429904 h 2545307"/>
              <a:gd name="connsiteX58" fmla="*/ 2408829 w 4367283"/>
              <a:gd name="connsiteY58" fmla="*/ 423080 h 2545307"/>
              <a:gd name="connsiteX59" fmla="*/ 2367886 w 4367283"/>
              <a:gd name="connsiteY59" fmla="*/ 429904 h 2545307"/>
              <a:gd name="connsiteX60" fmla="*/ 2347414 w 4367283"/>
              <a:gd name="connsiteY60" fmla="*/ 436728 h 2545307"/>
              <a:gd name="connsiteX61" fmla="*/ 2340591 w 4367283"/>
              <a:gd name="connsiteY61" fmla="*/ 457200 h 2545307"/>
              <a:gd name="connsiteX62" fmla="*/ 2320119 w 4367283"/>
              <a:gd name="connsiteY62" fmla="*/ 470847 h 2545307"/>
              <a:gd name="connsiteX63" fmla="*/ 2306471 w 4367283"/>
              <a:gd name="connsiteY63" fmla="*/ 491319 h 2545307"/>
              <a:gd name="connsiteX64" fmla="*/ 2299647 w 4367283"/>
              <a:gd name="connsiteY64" fmla="*/ 511791 h 2545307"/>
              <a:gd name="connsiteX65" fmla="*/ 2272352 w 4367283"/>
              <a:gd name="connsiteY65" fmla="*/ 552734 h 2545307"/>
              <a:gd name="connsiteX66" fmla="*/ 2258704 w 4367283"/>
              <a:gd name="connsiteY66" fmla="*/ 593677 h 2545307"/>
              <a:gd name="connsiteX67" fmla="*/ 2245056 w 4367283"/>
              <a:gd name="connsiteY67" fmla="*/ 614149 h 2545307"/>
              <a:gd name="connsiteX68" fmla="*/ 2231408 w 4367283"/>
              <a:gd name="connsiteY68" fmla="*/ 655092 h 2545307"/>
              <a:gd name="connsiteX69" fmla="*/ 2224585 w 4367283"/>
              <a:gd name="connsiteY69" fmla="*/ 675564 h 2545307"/>
              <a:gd name="connsiteX70" fmla="*/ 2231408 w 4367283"/>
              <a:gd name="connsiteY70" fmla="*/ 716507 h 2545307"/>
              <a:gd name="connsiteX71" fmla="*/ 2265528 w 4367283"/>
              <a:gd name="connsiteY71" fmla="*/ 723331 h 2545307"/>
              <a:gd name="connsiteX72" fmla="*/ 2286000 w 4367283"/>
              <a:gd name="connsiteY72" fmla="*/ 730155 h 2545307"/>
              <a:gd name="connsiteX73" fmla="*/ 2313295 w 4367283"/>
              <a:gd name="connsiteY73" fmla="*/ 771098 h 2545307"/>
              <a:gd name="connsiteX74" fmla="*/ 2320119 w 4367283"/>
              <a:gd name="connsiteY74" fmla="*/ 791570 h 2545307"/>
              <a:gd name="connsiteX75" fmla="*/ 2340591 w 4367283"/>
              <a:gd name="connsiteY75" fmla="*/ 812041 h 2545307"/>
              <a:gd name="connsiteX76" fmla="*/ 2361062 w 4367283"/>
              <a:gd name="connsiteY76" fmla="*/ 852985 h 2545307"/>
              <a:gd name="connsiteX77" fmla="*/ 2374710 w 4367283"/>
              <a:gd name="connsiteY77" fmla="*/ 893928 h 2545307"/>
              <a:gd name="connsiteX78" fmla="*/ 2422477 w 4367283"/>
              <a:gd name="connsiteY78" fmla="*/ 948519 h 2545307"/>
              <a:gd name="connsiteX79" fmla="*/ 2470244 w 4367283"/>
              <a:gd name="connsiteY79" fmla="*/ 996286 h 2545307"/>
              <a:gd name="connsiteX80" fmla="*/ 2490716 w 4367283"/>
              <a:gd name="connsiteY80" fmla="*/ 1016758 h 2545307"/>
              <a:gd name="connsiteX81" fmla="*/ 2511188 w 4367283"/>
              <a:gd name="connsiteY81" fmla="*/ 1023582 h 2545307"/>
              <a:gd name="connsiteX82" fmla="*/ 2552131 w 4367283"/>
              <a:gd name="connsiteY82" fmla="*/ 1050877 h 2545307"/>
              <a:gd name="connsiteX83" fmla="*/ 2552131 w 4367283"/>
              <a:gd name="connsiteY83" fmla="*/ 1050877 h 2545307"/>
              <a:gd name="connsiteX84" fmla="*/ 2593074 w 4367283"/>
              <a:gd name="connsiteY84" fmla="*/ 1078173 h 2545307"/>
              <a:gd name="connsiteX85" fmla="*/ 2634017 w 4367283"/>
              <a:gd name="connsiteY85" fmla="*/ 1098644 h 2545307"/>
              <a:gd name="connsiteX86" fmla="*/ 2668137 w 4367283"/>
              <a:gd name="connsiteY86" fmla="*/ 1139588 h 2545307"/>
              <a:gd name="connsiteX87" fmla="*/ 2709080 w 4367283"/>
              <a:gd name="connsiteY87" fmla="*/ 1160059 h 2545307"/>
              <a:gd name="connsiteX88" fmla="*/ 2763671 w 4367283"/>
              <a:gd name="connsiteY88" fmla="*/ 1194179 h 2545307"/>
              <a:gd name="connsiteX89" fmla="*/ 2784143 w 4367283"/>
              <a:gd name="connsiteY89" fmla="*/ 1207826 h 2545307"/>
              <a:gd name="connsiteX90" fmla="*/ 2804614 w 4367283"/>
              <a:gd name="connsiteY90" fmla="*/ 1214650 h 2545307"/>
              <a:gd name="connsiteX91" fmla="*/ 2845558 w 4367283"/>
              <a:gd name="connsiteY91" fmla="*/ 1241946 h 2545307"/>
              <a:gd name="connsiteX92" fmla="*/ 2886501 w 4367283"/>
              <a:gd name="connsiteY92" fmla="*/ 1255594 h 2545307"/>
              <a:gd name="connsiteX93" fmla="*/ 2947916 w 4367283"/>
              <a:gd name="connsiteY93" fmla="*/ 1282889 h 2545307"/>
              <a:gd name="connsiteX94" fmla="*/ 2968388 w 4367283"/>
              <a:gd name="connsiteY94" fmla="*/ 1289713 h 2545307"/>
              <a:gd name="connsiteX95" fmla="*/ 3029803 w 4367283"/>
              <a:gd name="connsiteY95" fmla="*/ 1323832 h 2545307"/>
              <a:gd name="connsiteX96" fmla="*/ 3070746 w 4367283"/>
              <a:gd name="connsiteY96" fmla="*/ 1344304 h 2545307"/>
              <a:gd name="connsiteX97" fmla="*/ 3091217 w 4367283"/>
              <a:gd name="connsiteY97" fmla="*/ 1357952 h 2545307"/>
              <a:gd name="connsiteX98" fmla="*/ 3132161 w 4367283"/>
              <a:gd name="connsiteY98" fmla="*/ 1378423 h 2545307"/>
              <a:gd name="connsiteX99" fmla="*/ 3179928 w 4367283"/>
              <a:gd name="connsiteY99" fmla="*/ 1426191 h 2545307"/>
              <a:gd name="connsiteX100" fmla="*/ 3220871 w 4367283"/>
              <a:gd name="connsiteY100" fmla="*/ 1453486 h 2545307"/>
              <a:gd name="connsiteX101" fmla="*/ 3241343 w 4367283"/>
              <a:gd name="connsiteY101" fmla="*/ 1467134 h 2545307"/>
              <a:gd name="connsiteX102" fmla="*/ 3282286 w 4367283"/>
              <a:gd name="connsiteY102" fmla="*/ 1480782 h 2545307"/>
              <a:gd name="connsiteX103" fmla="*/ 3309582 w 4367283"/>
              <a:gd name="connsiteY103" fmla="*/ 1494429 h 2545307"/>
              <a:gd name="connsiteX104" fmla="*/ 3330053 w 4367283"/>
              <a:gd name="connsiteY104" fmla="*/ 1508077 h 2545307"/>
              <a:gd name="connsiteX105" fmla="*/ 3350525 w 4367283"/>
              <a:gd name="connsiteY105" fmla="*/ 1514901 h 2545307"/>
              <a:gd name="connsiteX106" fmla="*/ 3384644 w 4367283"/>
              <a:gd name="connsiteY106" fmla="*/ 1576316 h 2545307"/>
              <a:gd name="connsiteX107" fmla="*/ 3398292 w 4367283"/>
              <a:gd name="connsiteY107" fmla="*/ 1596788 h 2545307"/>
              <a:gd name="connsiteX108" fmla="*/ 3411940 w 4367283"/>
              <a:gd name="connsiteY108" fmla="*/ 1637731 h 2545307"/>
              <a:gd name="connsiteX109" fmla="*/ 3432411 w 4367283"/>
              <a:gd name="connsiteY109" fmla="*/ 1644555 h 2545307"/>
              <a:gd name="connsiteX110" fmla="*/ 3439235 w 4367283"/>
              <a:gd name="connsiteY110" fmla="*/ 1665026 h 2545307"/>
              <a:gd name="connsiteX111" fmla="*/ 3480179 w 4367283"/>
              <a:gd name="connsiteY111" fmla="*/ 1685498 h 2545307"/>
              <a:gd name="connsiteX112" fmla="*/ 3521122 w 4367283"/>
              <a:gd name="connsiteY112" fmla="*/ 1712794 h 2545307"/>
              <a:gd name="connsiteX113" fmla="*/ 3541594 w 4367283"/>
              <a:gd name="connsiteY113" fmla="*/ 1719618 h 2545307"/>
              <a:gd name="connsiteX114" fmla="*/ 3582537 w 4367283"/>
              <a:gd name="connsiteY114" fmla="*/ 1746913 h 2545307"/>
              <a:gd name="connsiteX115" fmla="*/ 3643952 w 4367283"/>
              <a:gd name="connsiteY115" fmla="*/ 1767385 h 2545307"/>
              <a:gd name="connsiteX116" fmla="*/ 3705367 w 4367283"/>
              <a:gd name="connsiteY116" fmla="*/ 1787856 h 2545307"/>
              <a:gd name="connsiteX117" fmla="*/ 3725838 w 4367283"/>
              <a:gd name="connsiteY117" fmla="*/ 1794680 h 2545307"/>
              <a:gd name="connsiteX118" fmla="*/ 3794077 w 4367283"/>
              <a:gd name="connsiteY118" fmla="*/ 1787856 h 2545307"/>
              <a:gd name="connsiteX119" fmla="*/ 3821373 w 4367283"/>
              <a:gd name="connsiteY119" fmla="*/ 1781032 h 2545307"/>
              <a:gd name="connsiteX120" fmla="*/ 3889611 w 4367283"/>
              <a:gd name="connsiteY120" fmla="*/ 1787856 h 2545307"/>
              <a:gd name="connsiteX121" fmla="*/ 3937379 w 4367283"/>
              <a:gd name="connsiteY121" fmla="*/ 1808328 h 2545307"/>
              <a:gd name="connsiteX122" fmla="*/ 3978322 w 4367283"/>
              <a:gd name="connsiteY122" fmla="*/ 1835623 h 2545307"/>
              <a:gd name="connsiteX123" fmla="*/ 3991970 w 4367283"/>
              <a:gd name="connsiteY123" fmla="*/ 1856095 h 2545307"/>
              <a:gd name="connsiteX124" fmla="*/ 4032913 w 4367283"/>
              <a:gd name="connsiteY124" fmla="*/ 1890215 h 2545307"/>
              <a:gd name="connsiteX125" fmla="*/ 4073856 w 4367283"/>
              <a:gd name="connsiteY125" fmla="*/ 1903862 h 2545307"/>
              <a:gd name="connsiteX126" fmla="*/ 4114800 w 4367283"/>
              <a:gd name="connsiteY126" fmla="*/ 1944806 h 2545307"/>
              <a:gd name="connsiteX127" fmla="*/ 4148919 w 4367283"/>
              <a:gd name="connsiteY127" fmla="*/ 1978925 h 2545307"/>
              <a:gd name="connsiteX128" fmla="*/ 4162567 w 4367283"/>
              <a:gd name="connsiteY128" fmla="*/ 1999397 h 2545307"/>
              <a:gd name="connsiteX129" fmla="*/ 4203510 w 4367283"/>
              <a:gd name="connsiteY129" fmla="*/ 2040340 h 2545307"/>
              <a:gd name="connsiteX130" fmla="*/ 4237629 w 4367283"/>
              <a:gd name="connsiteY130" fmla="*/ 2081283 h 2545307"/>
              <a:gd name="connsiteX131" fmla="*/ 4299044 w 4367283"/>
              <a:gd name="connsiteY131" fmla="*/ 2129050 h 2545307"/>
              <a:gd name="connsiteX132" fmla="*/ 4326340 w 4367283"/>
              <a:gd name="connsiteY132" fmla="*/ 2169994 h 2545307"/>
              <a:gd name="connsiteX133" fmla="*/ 4339988 w 4367283"/>
              <a:gd name="connsiteY133" fmla="*/ 2190465 h 2545307"/>
              <a:gd name="connsiteX134" fmla="*/ 4353635 w 4367283"/>
              <a:gd name="connsiteY134" fmla="*/ 2210937 h 2545307"/>
              <a:gd name="connsiteX135" fmla="*/ 4367283 w 4367283"/>
              <a:gd name="connsiteY135" fmla="*/ 2251880 h 2545307"/>
              <a:gd name="connsiteX136" fmla="*/ 4346811 w 4367283"/>
              <a:gd name="connsiteY136" fmla="*/ 2313295 h 2545307"/>
              <a:gd name="connsiteX137" fmla="*/ 4339988 w 4367283"/>
              <a:gd name="connsiteY137" fmla="*/ 2333767 h 2545307"/>
              <a:gd name="connsiteX138" fmla="*/ 4326340 w 4367283"/>
              <a:gd name="connsiteY138" fmla="*/ 2381534 h 2545307"/>
              <a:gd name="connsiteX139" fmla="*/ 4292220 w 4367283"/>
              <a:gd name="connsiteY139" fmla="*/ 2422477 h 2545307"/>
              <a:gd name="connsiteX140" fmla="*/ 4264925 w 4367283"/>
              <a:gd name="connsiteY140" fmla="*/ 2463421 h 2545307"/>
              <a:gd name="connsiteX141" fmla="*/ 4251277 w 4367283"/>
              <a:gd name="connsiteY141" fmla="*/ 2483892 h 2545307"/>
              <a:gd name="connsiteX142" fmla="*/ 4230806 w 4367283"/>
              <a:gd name="connsiteY142" fmla="*/ 2497540 h 2545307"/>
              <a:gd name="connsiteX143" fmla="*/ 4217158 w 4367283"/>
              <a:gd name="connsiteY143" fmla="*/ 2518012 h 2545307"/>
              <a:gd name="connsiteX144" fmla="*/ 4176214 w 4367283"/>
              <a:gd name="connsiteY144" fmla="*/ 2545307 h 2545307"/>
              <a:gd name="connsiteX0" fmla="*/ 0 w 4367283"/>
              <a:gd name="connsiteY0" fmla="*/ 102358 h 2518012"/>
              <a:gd name="connsiteX1" fmla="*/ 34119 w 4367283"/>
              <a:gd name="connsiteY1" fmla="*/ 116006 h 2518012"/>
              <a:gd name="connsiteX2" fmla="*/ 54591 w 4367283"/>
              <a:gd name="connsiteY2" fmla="*/ 122829 h 2518012"/>
              <a:gd name="connsiteX3" fmla="*/ 102358 w 4367283"/>
              <a:gd name="connsiteY3" fmla="*/ 143301 h 2518012"/>
              <a:gd name="connsiteX4" fmla="*/ 177420 w 4367283"/>
              <a:gd name="connsiteY4" fmla="*/ 129653 h 2518012"/>
              <a:gd name="connsiteX5" fmla="*/ 218364 w 4367283"/>
              <a:gd name="connsiteY5" fmla="*/ 102358 h 2518012"/>
              <a:gd name="connsiteX6" fmla="*/ 286603 w 4367283"/>
              <a:gd name="connsiteY6" fmla="*/ 95534 h 2518012"/>
              <a:gd name="connsiteX7" fmla="*/ 348017 w 4367283"/>
              <a:gd name="connsiteY7" fmla="*/ 75062 h 2518012"/>
              <a:gd name="connsiteX8" fmla="*/ 368489 w 4367283"/>
              <a:gd name="connsiteY8" fmla="*/ 68238 h 2518012"/>
              <a:gd name="connsiteX9" fmla="*/ 388961 w 4367283"/>
              <a:gd name="connsiteY9" fmla="*/ 61415 h 2518012"/>
              <a:gd name="connsiteX10" fmla="*/ 409432 w 4367283"/>
              <a:gd name="connsiteY10" fmla="*/ 47767 h 2518012"/>
              <a:gd name="connsiteX11" fmla="*/ 450376 w 4367283"/>
              <a:gd name="connsiteY11" fmla="*/ 34119 h 2518012"/>
              <a:gd name="connsiteX12" fmla="*/ 586853 w 4367283"/>
              <a:gd name="connsiteY12" fmla="*/ 34119 h 2518012"/>
              <a:gd name="connsiteX13" fmla="*/ 661916 w 4367283"/>
              <a:gd name="connsiteY13" fmla="*/ 13647 h 2518012"/>
              <a:gd name="connsiteX14" fmla="*/ 682388 w 4367283"/>
              <a:gd name="connsiteY14" fmla="*/ 6823 h 2518012"/>
              <a:gd name="connsiteX15" fmla="*/ 893928 w 4367283"/>
              <a:gd name="connsiteY15" fmla="*/ 0 h 2518012"/>
              <a:gd name="connsiteX16" fmla="*/ 955343 w 4367283"/>
              <a:gd name="connsiteY16" fmla="*/ 6823 h 2518012"/>
              <a:gd name="connsiteX17" fmla="*/ 962167 w 4367283"/>
              <a:gd name="connsiteY17" fmla="*/ 27295 h 2518012"/>
              <a:gd name="connsiteX18" fmla="*/ 975814 w 4367283"/>
              <a:gd name="connsiteY18" fmla="*/ 47767 h 2518012"/>
              <a:gd name="connsiteX19" fmla="*/ 982638 w 4367283"/>
              <a:gd name="connsiteY19" fmla="*/ 68238 h 2518012"/>
              <a:gd name="connsiteX20" fmla="*/ 1023582 w 4367283"/>
              <a:gd name="connsiteY20" fmla="*/ 95534 h 2518012"/>
              <a:gd name="connsiteX21" fmla="*/ 1044053 w 4367283"/>
              <a:gd name="connsiteY21" fmla="*/ 109182 h 2518012"/>
              <a:gd name="connsiteX22" fmla="*/ 1064525 w 4367283"/>
              <a:gd name="connsiteY22" fmla="*/ 122829 h 2518012"/>
              <a:gd name="connsiteX23" fmla="*/ 1105468 w 4367283"/>
              <a:gd name="connsiteY23" fmla="*/ 136477 h 2518012"/>
              <a:gd name="connsiteX24" fmla="*/ 1146411 w 4367283"/>
              <a:gd name="connsiteY24" fmla="*/ 163773 h 2518012"/>
              <a:gd name="connsiteX25" fmla="*/ 1153235 w 4367283"/>
              <a:gd name="connsiteY25" fmla="*/ 184244 h 2518012"/>
              <a:gd name="connsiteX26" fmla="*/ 1194179 w 4367283"/>
              <a:gd name="connsiteY26" fmla="*/ 218364 h 2518012"/>
              <a:gd name="connsiteX27" fmla="*/ 1207826 w 4367283"/>
              <a:gd name="connsiteY27" fmla="*/ 238835 h 2518012"/>
              <a:gd name="connsiteX28" fmla="*/ 1235122 w 4367283"/>
              <a:gd name="connsiteY28" fmla="*/ 245659 h 2518012"/>
              <a:gd name="connsiteX29" fmla="*/ 1337480 w 4367283"/>
              <a:gd name="connsiteY29" fmla="*/ 266131 h 2518012"/>
              <a:gd name="connsiteX30" fmla="*/ 1378423 w 4367283"/>
              <a:gd name="connsiteY30" fmla="*/ 259307 h 2518012"/>
              <a:gd name="connsiteX31" fmla="*/ 1398895 w 4367283"/>
              <a:gd name="connsiteY31" fmla="*/ 245659 h 2518012"/>
              <a:gd name="connsiteX32" fmla="*/ 1521725 w 4367283"/>
              <a:gd name="connsiteY32" fmla="*/ 232012 h 2518012"/>
              <a:gd name="connsiteX33" fmla="*/ 1610435 w 4367283"/>
              <a:gd name="connsiteY33" fmla="*/ 218364 h 2518012"/>
              <a:gd name="connsiteX34" fmla="*/ 1658203 w 4367283"/>
              <a:gd name="connsiteY34" fmla="*/ 225188 h 2518012"/>
              <a:gd name="connsiteX35" fmla="*/ 1699146 w 4367283"/>
              <a:gd name="connsiteY35" fmla="*/ 245659 h 2518012"/>
              <a:gd name="connsiteX36" fmla="*/ 1726441 w 4367283"/>
              <a:gd name="connsiteY36" fmla="*/ 307074 h 2518012"/>
              <a:gd name="connsiteX37" fmla="*/ 1746913 w 4367283"/>
              <a:gd name="connsiteY37" fmla="*/ 313898 h 2518012"/>
              <a:gd name="connsiteX38" fmla="*/ 1808328 w 4367283"/>
              <a:gd name="connsiteY38" fmla="*/ 293426 h 2518012"/>
              <a:gd name="connsiteX39" fmla="*/ 1828800 w 4367283"/>
              <a:gd name="connsiteY39" fmla="*/ 286603 h 2518012"/>
              <a:gd name="connsiteX40" fmla="*/ 1842447 w 4367283"/>
              <a:gd name="connsiteY40" fmla="*/ 266131 h 2518012"/>
              <a:gd name="connsiteX41" fmla="*/ 1890214 w 4367283"/>
              <a:gd name="connsiteY41" fmla="*/ 286603 h 2518012"/>
              <a:gd name="connsiteX42" fmla="*/ 1917510 w 4367283"/>
              <a:gd name="connsiteY42" fmla="*/ 327546 h 2518012"/>
              <a:gd name="connsiteX43" fmla="*/ 1978925 w 4367283"/>
              <a:gd name="connsiteY43" fmla="*/ 348018 h 2518012"/>
              <a:gd name="connsiteX44" fmla="*/ 1999397 w 4367283"/>
              <a:gd name="connsiteY44" fmla="*/ 354841 h 2518012"/>
              <a:gd name="connsiteX45" fmla="*/ 2060811 w 4367283"/>
              <a:gd name="connsiteY45" fmla="*/ 361665 h 2518012"/>
              <a:gd name="connsiteX46" fmla="*/ 2094931 w 4367283"/>
              <a:gd name="connsiteY46" fmla="*/ 334370 h 2518012"/>
              <a:gd name="connsiteX47" fmla="*/ 2081283 w 4367283"/>
              <a:gd name="connsiteY47" fmla="*/ 293426 h 2518012"/>
              <a:gd name="connsiteX48" fmla="*/ 2101755 w 4367283"/>
              <a:gd name="connsiteY48" fmla="*/ 245659 h 2518012"/>
              <a:gd name="connsiteX49" fmla="*/ 2163170 w 4367283"/>
              <a:gd name="connsiteY49" fmla="*/ 252483 h 2518012"/>
              <a:gd name="connsiteX50" fmla="*/ 2245056 w 4367283"/>
              <a:gd name="connsiteY50" fmla="*/ 272955 h 2518012"/>
              <a:gd name="connsiteX51" fmla="*/ 2326943 w 4367283"/>
              <a:gd name="connsiteY51" fmla="*/ 307074 h 2518012"/>
              <a:gd name="connsiteX52" fmla="*/ 2374710 w 4367283"/>
              <a:gd name="connsiteY52" fmla="*/ 320722 h 2518012"/>
              <a:gd name="connsiteX53" fmla="*/ 2429301 w 4367283"/>
              <a:gd name="connsiteY53" fmla="*/ 327546 h 2518012"/>
              <a:gd name="connsiteX54" fmla="*/ 2470244 w 4367283"/>
              <a:gd name="connsiteY54" fmla="*/ 341194 h 2518012"/>
              <a:gd name="connsiteX55" fmla="*/ 2490716 w 4367283"/>
              <a:gd name="connsiteY55" fmla="*/ 348018 h 2518012"/>
              <a:gd name="connsiteX56" fmla="*/ 2497540 w 4367283"/>
              <a:gd name="connsiteY56" fmla="*/ 450376 h 2518012"/>
              <a:gd name="connsiteX57" fmla="*/ 2429301 w 4367283"/>
              <a:gd name="connsiteY57" fmla="*/ 429904 h 2518012"/>
              <a:gd name="connsiteX58" fmla="*/ 2408829 w 4367283"/>
              <a:gd name="connsiteY58" fmla="*/ 423080 h 2518012"/>
              <a:gd name="connsiteX59" fmla="*/ 2367886 w 4367283"/>
              <a:gd name="connsiteY59" fmla="*/ 429904 h 2518012"/>
              <a:gd name="connsiteX60" fmla="*/ 2347414 w 4367283"/>
              <a:gd name="connsiteY60" fmla="*/ 436728 h 2518012"/>
              <a:gd name="connsiteX61" fmla="*/ 2340591 w 4367283"/>
              <a:gd name="connsiteY61" fmla="*/ 457200 h 2518012"/>
              <a:gd name="connsiteX62" fmla="*/ 2320119 w 4367283"/>
              <a:gd name="connsiteY62" fmla="*/ 470847 h 2518012"/>
              <a:gd name="connsiteX63" fmla="*/ 2306471 w 4367283"/>
              <a:gd name="connsiteY63" fmla="*/ 491319 h 2518012"/>
              <a:gd name="connsiteX64" fmla="*/ 2299647 w 4367283"/>
              <a:gd name="connsiteY64" fmla="*/ 511791 h 2518012"/>
              <a:gd name="connsiteX65" fmla="*/ 2272352 w 4367283"/>
              <a:gd name="connsiteY65" fmla="*/ 552734 h 2518012"/>
              <a:gd name="connsiteX66" fmla="*/ 2258704 w 4367283"/>
              <a:gd name="connsiteY66" fmla="*/ 593677 h 2518012"/>
              <a:gd name="connsiteX67" fmla="*/ 2245056 w 4367283"/>
              <a:gd name="connsiteY67" fmla="*/ 614149 h 2518012"/>
              <a:gd name="connsiteX68" fmla="*/ 2231408 w 4367283"/>
              <a:gd name="connsiteY68" fmla="*/ 655092 h 2518012"/>
              <a:gd name="connsiteX69" fmla="*/ 2224585 w 4367283"/>
              <a:gd name="connsiteY69" fmla="*/ 675564 h 2518012"/>
              <a:gd name="connsiteX70" fmla="*/ 2231408 w 4367283"/>
              <a:gd name="connsiteY70" fmla="*/ 716507 h 2518012"/>
              <a:gd name="connsiteX71" fmla="*/ 2265528 w 4367283"/>
              <a:gd name="connsiteY71" fmla="*/ 723331 h 2518012"/>
              <a:gd name="connsiteX72" fmla="*/ 2286000 w 4367283"/>
              <a:gd name="connsiteY72" fmla="*/ 730155 h 2518012"/>
              <a:gd name="connsiteX73" fmla="*/ 2313295 w 4367283"/>
              <a:gd name="connsiteY73" fmla="*/ 771098 h 2518012"/>
              <a:gd name="connsiteX74" fmla="*/ 2320119 w 4367283"/>
              <a:gd name="connsiteY74" fmla="*/ 791570 h 2518012"/>
              <a:gd name="connsiteX75" fmla="*/ 2340591 w 4367283"/>
              <a:gd name="connsiteY75" fmla="*/ 812041 h 2518012"/>
              <a:gd name="connsiteX76" fmla="*/ 2361062 w 4367283"/>
              <a:gd name="connsiteY76" fmla="*/ 852985 h 2518012"/>
              <a:gd name="connsiteX77" fmla="*/ 2374710 w 4367283"/>
              <a:gd name="connsiteY77" fmla="*/ 893928 h 2518012"/>
              <a:gd name="connsiteX78" fmla="*/ 2422477 w 4367283"/>
              <a:gd name="connsiteY78" fmla="*/ 948519 h 2518012"/>
              <a:gd name="connsiteX79" fmla="*/ 2470244 w 4367283"/>
              <a:gd name="connsiteY79" fmla="*/ 996286 h 2518012"/>
              <a:gd name="connsiteX80" fmla="*/ 2490716 w 4367283"/>
              <a:gd name="connsiteY80" fmla="*/ 1016758 h 2518012"/>
              <a:gd name="connsiteX81" fmla="*/ 2511188 w 4367283"/>
              <a:gd name="connsiteY81" fmla="*/ 1023582 h 2518012"/>
              <a:gd name="connsiteX82" fmla="*/ 2552131 w 4367283"/>
              <a:gd name="connsiteY82" fmla="*/ 1050877 h 2518012"/>
              <a:gd name="connsiteX83" fmla="*/ 2552131 w 4367283"/>
              <a:gd name="connsiteY83" fmla="*/ 1050877 h 2518012"/>
              <a:gd name="connsiteX84" fmla="*/ 2593074 w 4367283"/>
              <a:gd name="connsiteY84" fmla="*/ 1078173 h 2518012"/>
              <a:gd name="connsiteX85" fmla="*/ 2634017 w 4367283"/>
              <a:gd name="connsiteY85" fmla="*/ 1098644 h 2518012"/>
              <a:gd name="connsiteX86" fmla="*/ 2668137 w 4367283"/>
              <a:gd name="connsiteY86" fmla="*/ 1139588 h 2518012"/>
              <a:gd name="connsiteX87" fmla="*/ 2709080 w 4367283"/>
              <a:gd name="connsiteY87" fmla="*/ 1160059 h 2518012"/>
              <a:gd name="connsiteX88" fmla="*/ 2763671 w 4367283"/>
              <a:gd name="connsiteY88" fmla="*/ 1194179 h 2518012"/>
              <a:gd name="connsiteX89" fmla="*/ 2784143 w 4367283"/>
              <a:gd name="connsiteY89" fmla="*/ 1207826 h 2518012"/>
              <a:gd name="connsiteX90" fmla="*/ 2804614 w 4367283"/>
              <a:gd name="connsiteY90" fmla="*/ 1214650 h 2518012"/>
              <a:gd name="connsiteX91" fmla="*/ 2845558 w 4367283"/>
              <a:gd name="connsiteY91" fmla="*/ 1241946 h 2518012"/>
              <a:gd name="connsiteX92" fmla="*/ 2886501 w 4367283"/>
              <a:gd name="connsiteY92" fmla="*/ 1255594 h 2518012"/>
              <a:gd name="connsiteX93" fmla="*/ 2947916 w 4367283"/>
              <a:gd name="connsiteY93" fmla="*/ 1282889 h 2518012"/>
              <a:gd name="connsiteX94" fmla="*/ 2968388 w 4367283"/>
              <a:gd name="connsiteY94" fmla="*/ 1289713 h 2518012"/>
              <a:gd name="connsiteX95" fmla="*/ 3029803 w 4367283"/>
              <a:gd name="connsiteY95" fmla="*/ 1323832 h 2518012"/>
              <a:gd name="connsiteX96" fmla="*/ 3070746 w 4367283"/>
              <a:gd name="connsiteY96" fmla="*/ 1344304 h 2518012"/>
              <a:gd name="connsiteX97" fmla="*/ 3091217 w 4367283"/>
              <a:gd name="connsiteY97" fmla="*/ 1357952 h 2518012"/>
              <a:gd name="connsiteX98" fmla="*/ 3132161 w 4367283"/>
              <a:gd name="connsiteY98" fmla="*/ 1378423 h 2518012"/>
              <a:gd name="connsiteX99" fmla="*/ 3179928 w 4367283"/>
              <a:gd name="connsiteY99" fmla="*/ 1426191 h 2518012"/>
              <a:gd name="connsiteX100" fmla="*/ 3220871 w 4367283"/>
              <a:gd name="connsiteY100" fmla="*/ 1453486 h 2518012"/>
              <a:gd name="connsiteX101" fmla="*/ 3241343 w 4367283"/>
              <a:gd name="connsiteY101" fmla="*/ 1467134 h 2518012"/>
              <a:gd name="connsiteX102" fmla="*/ 3282286 w 4367283"/>
              <a:gd name="connsiteY102" fmla="*/ 1480782 h 2518012"/>
              <a:gd name="connsiteX103" fmla="*/ 3309582 w 4367283"/>
              <a:gd name="connsiteY103" fmla="*/ 1494429 h 2518012"/>
              <a:gd name="connsiteX104" fmla="*/ 3330053 w 4367283"/>
              <a:gd name="connsiteY104" fmla="*/ 1508077 h 2518012"/>
              <a:gd name="connsiteX105" fmla="*/ 3350525 w 4367283"/>
              <a:gd name="connsiteY105" fmla="*/ 1514901 h 2518012"/>
              <a:gd name="connsiteX106" fmla="*/ 3384644 w 4367283"/>
              <a:gd name="connsiteY106" fmla="*/ 1576316 h 2518012"/>
              <a:gd name="connsiteX107" fmla="*/ 3398292 w 4367283"/>
              <a:gd name="connsiteY107" fmla="*/ 1596788 h 2518012"/>
              <a:gd name="connsiteX108" fmla="*/ 3411940 w 4367283"/>
              <a:gd name="connsiteY108" fmla="*/ 1637731 h 2518012"/>
              <a:gd name="connsiteX109" fmla="*/ 3432411 w 4367283"/>
              <a:gd name="connsiteY109" fmla="*/ 1644555 h 2518012"/>
              <a:gd name="connsiteX110" fmla="*/ 3439235 w 4367283"/>
              <a:gd name="connsiteY110" fmla="*/ 1665026 h 2518012"/>
              <a:gd name="connsiteX111" fmla="*/ 3480179 w 4367283"/>
              <a:gd name="connsiteY111" fmla="*/ 1685498 h 2518012"/>
              <a:gd name="connsiteX112" fmla="*/ 3521122 w 4367283"/>
              <a:gd name="connsiteY112" fmla="*/ 1712794 h 2518012"/>
              <a:gd name="connsiteX113" fmla="*/ 3541594 w 4367283"/>
              <a:gd name="connsiteY113" fmla="*/ 1719618 h 2518012"/>
              <a:gd name="connsiteX114" fmla="*/ 3582537 w 4367283"/>
              <a:gd name="connsiteY114" fmla="*/ 1746913 h 2518012"/>
              <a:gd name="connsiteX115" fmla="*/ 3643952 w 4367283"/>
              <a:gd name="connsiteY115" fmla="*/ 1767385 h 2518012"/>
              <a:gd name="connsiteX116" fmla="*/ 3705367 w 4367283"/>
              <a:gd name="connsiteY116" fmla="*/ 1787856 h 2518012"/>
              <a:gd name="connsiteX117" fmla="*/ 3725838 w 4367283"/>
              <a:gd name="connsiteY117" fmla="*/ 1794680 h 2518012"/>
              <a:gd name="connsiteX118" fmla="*/ 3794077 w 4367283"/>
              <a:gd name="connsiteY118" fmla="*/ 1787856 h 2518012"/>
              <a:gd name="connsiteX119" fmla="*/ 3821373 w 4367283"/>
              <a:gd name="connsiteY119" fmla="*/ 1781032 h 2518012"/>
              <a:gd name="connsiteX120" fmla="*/ 3889611 w 4367283"/>
              <a:gd name="connsiteY120" fmla="*/ 1787856 h 2518012"/>
              <a:gd name="connsiteX121" fmla="*/ 3937379 w 4367283"/>
              <a:gd name="connsiteY121" fmla="*/ 1808328 h 2518012"/>
              <a:gd name="connsiteX122" fmla="*/ 3978322 w 4367283"/>
              <a:gd name="connsiteY122" fmla="*/ 1835623 h 2518012"/>
              <a:gd name="connsiteX123" fmla="*/ 3991970 w 4367283"/>
              <a:gd name="connsiteY123" fmla="*/ 1856095 h 2518012"/>
              <a:gd name="connsiteX124" fmla="*/ 4032913 w 4367283"/>
              <a:gd name="connsiteY124" fmla="*/ 1890215 h 2518012"/>
              <a:gd name="connsiteX125" fmla="*/ 4073856 w 4367283"/>
              <a:gd name="connsiteY125" fmla="*/ 1903862 h 2518012"/>
              <a:gd name="connsiteX126" fmla="*/ 4114800 w 4367283"/>
              <a:gd name="connsiteY126" fmla="*/ 1944806 h 2518012"/>
              <a:gd name="connsiteX127" fmla="*/ 4148919 w 4367283"/>
              <a:gd name="connsiteY127" fmla="*/ 1978925 h 2518012"/>
              <a:gd name="connsiteX128" fmla="*/ 4162567 w 4367283"/>
              <a:gd name="connsiteY128" fmla="*/ 1999397 h 2518012"/>
              <a:gd name="connsiteX129" fmla="*/ 4203510 w 4367283"/>
              <a:gd name="connsiteY129" fmla="*/ 2040340 h 2518012"/>
              <a:gd name="connsiteX130" fmla="*/ 4237629 w 4367283"/>
              <a:gd name="connsiteY130" fmla="*/ 2081283 h 2518012"/>
              <a:gd name="connsiteX131" fmla="*/ 4299044 w 4367283"/>
              <a:gd name="connsiteY131" fmla="*/ 2129050 h 2518012"/>
              <a:gd name="connsiteX132" fmla="*/ 4326340 w 4367283"/>
              <a:gd name="connsiteY132" fmla="*/ 2169994 h 2518012"/>
              <a:gd name="connsiteX133" fmla="*/ 4339988 w 4367283"/>
              <a:gd name="connsiteY133" fmla="*/ 2190465 h 2518012"/>
              <a:gd name="connsiteX134" fmla="*/ 4353635 w 4367283"/>
              <a:gd name="connsiteY134" fmla="*/ 2210937 h 2518012"/>
              <a:gd name="connsiteX135" fmla="*/ 4367283 w 4367283"/>
              <a:gd name="connsiteY135" fmla="*/ 2251880 h 2518012"/>
              <a:gd name="connsiteX136" fmla="*/ 4346811 w 4367283"/>
              <a:gd name="connsiteY136" fmla="*/ 2313295 h 2518012"/>
              <a:gd name="connsiteX137" fmla="*/ 4339988 w 4367283"/>
              <a:gd name="connsiteY137" fmla="*/ 2333767 h 2518012"/>
              <a:gd name="connsiteX138" fmla="*/ 4326340 w 4367283"/>
              <a:gd name="connsiteY138" fmla="*/ 2381534 h 2518012"/>
              <a:gd name="connsiteX139" fmla="*/ 4292220 w 4367283"/>
              <a:gd name="connsiteY139" fmla="*/ 2422477 h 2518012"/>
              <a:gd name="connsiteX140" fmla="*/ 4264925 w 4367283"/>
              <a:gd name="connsiteY140" fmla="*/ 2463421 h 2518012"/>
              <a:gd name="connsiteX141" fmla="*/ 4251277 w 4367283"/>
              <a:gd name="connsiteY141" fmla="*/ 2483892 h 2518012"/>
              <a:gd name="connsiteX142" fmla="*/ 4230806 w 4367283"/>
              <a:gd name="connsiteY142" fmla="*/ 2497540 h 2518012"/>
              <a:gd name="connsiteX143" fmla="*/ 4217158 w 4367283"/>
              <a:gd name="connsiteY143" fmla="*/ 2518012 h 2518012"/>
              <a:gd name="connsiteX0" fmla="*/ 0 w 4367283"/>
              <a:gd name="connsiteY0" fmla="*/ 102358 h 2497540"/>
              <a:gd name="connsiteX1" fmla="*/ 34119 w 4367283"/>
              <a:gd name="connsiteY1" fmla="*/ 116006 h 2497540"/>
              <a:gd name="connsiteX2" fmla="*/ 54591 w 4367283"/>
              <a:gd name="connsiteY2" fmla="*/ 122829 h 2497540"/>
              <a:gd name="connsiteX3" fmla="*/ 102358 w 4367283"/>
              <a:gd name="connsiteY3" fmla="*/ 143301 h 2497540"/>
              <a:gd name="connsiteX4" fmla="*/ 177420 w 4367283"/>
              <a:gd name="connsiteY4" fmla="*/ 129653 h 2497540"/>
              <a:gd name="connsiteX5" fmla="*/ 218364 w 4367283"/>
              <a:gd name="connsiteY5" fmla="*/ 102358 h 2497540"/>
              <a:gd name="connsiteX6" fmla="*/ 286603 w 4367283"/>
              <a:gd name="connsiteY6" fmla="*/ 95534 h 2497540"/>
              <a:gd name="connsiteX7" fmla="*/ 348017 w 4367283"/>
              <a:gd name="connsiteY7" fmla="*/ 75062 h 2497540"/>
              <a:gd name="connsiteX8" fmla="*/ 368489 w 4367283"/>
              <a:gd name="connsiteY8" fmla="*/ 68238 h 2497540"/>
              <a:gd name="connsiteX9" fmla="*/ 388961 w 4367283"/>
              <a:gd name="connsiteY9" fmla="*/ 61415 h 2497540"/>
              <a:gd name="connsiteX10" fmla="*/ 409432 w 4367283"/>
              <a:gd name="connsiteY10" fmla="*/ 47767 h 2497540"/>
              <a:gd name="connsiteX11" fmla="*/ 450376 w 4367283"/>
              <a:gd name="connsiteY11" fmla="*/ 34119 h 2497540"/>
              <a:gd name="connsiteX12" fmla="*/ 586853 w 4367283"/>
              <a:gd name="connsiteY12" fmla="*/ 34119 h 2497540"/>
              <a:gd name="connsiteX13" fmla="*/ 661916 w 4367283"/>
              <a:gd name="connsiteY13" fmla="*/ 13647 h 2497540"/>
              <a:gd name="connsiteX14" fmla="*/ 682388 w 4367283"/>
              <a:gd name="connsiteY14" fmla="*/ 6823 h 2497540"/>
              <a:gd name="connsiteX15" fmla="*/ 893928 w 4367283"/>
              <a:gd name="connsiteY15" fmla="*/ 0 h 2497540"/>
              <a:gd name="connsiteX16" fmla="*/ 955343 w 4367283"/>
              <a:gd name="connsiteY16" fmla="*/ 6823 h 2497540"/>
              <a:gd name="connsiteX17" fmla="*/ 962167 w 4367283"/>
              <a:gd name="connsiteY17" fmla="*/ 27295 h 2497540"/>
              <a:gd name="connsiteX18" fmla="*/ 975814 w 4367283"/>
              <a:gd name="connsiteY18" fmla="*/ 47767 h 2497540"/>
              <a:gd name="connsiteX19" fmla="*/ 982638 w 4367283"/>
              <a:gd name="connsiteY19" fmla="*/ 68238 h 2497540"/>
              <a:gd name="connsiteX20" fmla="*/ 1023582 w 4367283"/>
              <a:gd name="connsiteY20" fmla="*/ 95534 h 2497540"/>
              <a:gd name="connsiteX21" fmla="*/ 1044053 w 4367283"/>
              <a:gd name="connsiteY21" fmla="*/ 109182 h 2497540"/>
              <a:gd name="connsiteX22" fmla="*/ 1064525 w 4367283"/>
              <a:gd name="connsiteY22" fmla="*/ 122829 h 2497540"/>
              <a:gd name="connsiteX23" fmla="*/ 1105468 w 4367283"/>
              <a:gd name="connsiteY23" fmla="*/ 136477 h 2497540"/>
              <a:gd name="connsiteX24" fmla="*/ 1146411 w 4367283"/>
              <a:gd name="connsiteY24" fmla="*/ 163773 h 2497540"/>
              <a:gd name="connsiteX25" fmla="*/ 1153235 w 4367283"/>
              <a:gd name="connsiteY25" fmla="*/ 184244 h 2497540"/>
              <a:gd name="connsiteX26" fmla="*/ 1194179 w 4367283"/>
              <a:gd name="connsiteY26" fmla="*/ 218364 h 2497540"/>
              <a:gd name="connsiteX27" fmla="*/ 1207826 w 4367283"/>
              <a:gd name="connsiteY27" fmla="*/ 238835 h 2497540"/>
              <a:gd name="connsiteX28" fmla="*/ 1235122 w 4367283"/>
              <a:gd name="connsiteY28" fmla="*/ 245659 h 2497540"/>
              <a:gd name="connsiteX29" fmla="*/ 1337480 w 4367283"/>
              <a:gd name="connsiteY29" fmla="*/ 266131 h 2497540"/>
              <a:gd name="connsiteX30" fmla="*/ 1378423 w 4367283"/>
              <a:gd name="connsiteY30" fmla="*/ 259307 h 2497540"/>
              <a:gd name="connsiteX31" fmla="*/ 1398895 w 4367283"/>
              <a:gd name="connsiteY31" fmla="*/ 245659 h 2497540"/>
              <a:gd name="connsiteX32" fmla="*/ 1521725 w 4367283"/>
              <a:gd name="connsiteY32" fmla="*/ 232012 h 2497540"/>
              <a:gd name="connsiteX33" fmla="*/ 1610435 w 4367283"/>
              <a:gd name="connsiteY33" fmla="*/ 218364 h 2497540"/>
              <a:gd name="connsiteX34" fmla="*/ 1658203 w 4367283"/>
              <a:gd name="connsiteY34" fmla="*/ 225188 h 2497540"/>
              <a:gd name="connsiteX35" fmla="*/ 1699146 w 4367283"/>
              <a:gd name="connsiteY35" fmla="*/ 245659 h 2497540"/>
              <a:gd name="connsiteX36" fmla="*/ 1726441 w 4367283"/>
              <a:gd name="connsiteY36" fmla="*/ 307074 h 2497540"/>
              <a:gd name="connsiteX37" fmla="*/ 1746913 w 4367283"/>
              <a:gd name="connsiteY37" fmla="*/ 313898 h 2497540"/>
              <a:gd name="connsiteX38" fmla="*/ 1808328 w 4367283"/>
              <a:gd name="connsiteY38" fmla="*/ 293426 h 2497540"/>
              <a:gd name="connsiteX39" fmla="*/ 1828800 w 4367283"/>
              <a:gd name="connsiteY39" fmla="*/ 286603 h 2497540"/>
              <a:gd name="connsiteX40" fmla="*/ 1842447 w 4367283"/>
              <a:gd name="connsiteY40" fmla="*/ 266131 h 2497540"/>
              <a:gd name="connsiteX41" fmla="*/ 1890214 w 4367283"/>
              <a:gd name="connsiteY41" fmla="*/ 286603 h 2497540"/>
              <a:gd name="connsiteX42" fmla="*/ 1917510 w 4367283"/>
              <a:gd name="connsiteY42" fmla="*/ 327546 h 2497540"/>
              <a:gd name="connsiteX43" fmla="*/ 1978925 w 4367283"/>
              <a:gd name="connsiteY43" fmla="*/ 348018 h 2497540"/>
              <a:gd name="connsiteX44" fmla="*/ 1999397 w 4367283"/>
              <a:gd name="connsiteY44" fmla="*/ 354841 h 2497540"/>
              <a:gd name="connsiteX45" fmla="*/ 2060811 w 4367283"/>
              <a:gd name="connsiteY45" fmla="*/ 361665 h 2497540"/>
              <a:gd name="connsiteX46" fmla="*/ 2094931 w 4367283"/>
              <a:gd name="connsiteY46" fmla="*/ 334370 h 2497540"/>
              <a:gd name="connsiteX47" fmla="*/ 2081283 w 4367283"/>
              <a:gd name="connsiteY47" fmla="*/ 293426 h 2497540"/>
              <a:gd name="connsiteX48" fmla="*/ 2101755 w 4367283"/>
              <a:gd name="connsiteY48" fmla="*/ 245659 h 2497540"/>
              <a:gd name="connsiteX49" fmla="*/ 2163170 w 4367283"/>
              <a:gd name="connsiteY49" fmla="*/ 252483 h 2497540"/>
              <a:gd name="connsiteX50" fmla="*/ 2245056 w 4367283"/>
              <a:gd name="connsiteY50" fmla="*/ 272955 h 2497540"/>
              <a:gd name="connsiteX51" fmla="*/ 2326943 w 4367283"/>
              <a:gd name="connsiteY51" fmla="*/ 307074 h 2497540"/>
              <a:gd name="connsiteX52" fmla="*/ 2374710 w 4367283"/>
              <a:gd name="connsiteY52" fmla="*/ 320722 h 2497540"/>
              <a:gd name="connsiteX53" fmla="*/ 2429301 w 4367283"/>
              <a:gd name="connsiteY53" fmla="*/ 327546 h 2497540"/>
              <a:gd name="connsiteX54" fmla="*/ 2470244 w 4367283"/>
              <a:gd name="connsiteY54" fmla="*/ 341194 h 2497540"/>
              <a:gd name="connsiteX55" fmla="*/ 2490716 w 4367283"/>
              <a:gd name="connsiteY55" fmla="*/ 348018 h 2497540"/>
              <a:gd name="connsiteX56" fmla="*/ 2497540 w 4367283"/>
              <a:gd name="connsiteY56" fmla="*/ 450376 h 2497540"/>
              <a:gd name="connsiteX57" fmla="*/ 2429301 w 4367283"/>
              <a:gd name="connsiteY57" fmla="*/ 429904 h 2497540"/>
              <a:gd name="connsiteX58" fmla="*/ 2408829 w 4367283"/>
              <a:gd name="connsiteY58" fmla="*/ 423080 h 2497540"/>
              <a:gd name="connsiteX59" fmla="*/ 2367886 w 4367283"/>
              <a:gd name="connsiteY59" fmla="*/ 429904 h 2497540"/>
              <a:gd name="connsiteX60" fmla="*/ 2347414 w 4367283"/>
              <a:gd name="connsiteY60" fmla="*/ 436728 h 2497540"/>
              <a:gd name="connsiteX61" fmla="*/ 2340591 w 4367283"/>
              <a:gd name="connsiteY61" fmla="*/ 457200 h 2497540"/>
              <a:gd name="connsiteX62" fmla="*/ 2320119 w 4367283"/>
              <a:gd name="connsiteY62" fmla="*/ 470847 h 2497540"/>
              <a:gd name="connsiteX63" fmla="*/ 2306471 w 4367283"/>
              <a:gd name="connsiteY63" fmla="*/ 491319 h 2497540"/>
              <a:gd name="connsiteX64" fmla="*/ 2299647 w 4367283"/>
              <a:gd name="connsiteY64" fmla="*/ 511791 h 2497540"/>
              <a:gd name="connsiteX65" fmla="*/ 2272352 w 4367283"/>
              <a:gd name="connsiteY65" fmla="*/ 552734 h 2497540"/>
              <a:gd name="connsiteX66" fmla="*/ 2258704 w 4367283"/>
              <a:gd name="connsiteY66" fmla="*/ 593677 h 2497540"/>
              <a:gd name="connsiteX67" fmla="*/ 2245056 w 4367283"/>
              <a:gd name="connsiteY67" fmla="*/ 614149 h 2497540"/>
              <a:gd name="connsiteX68" fmla="*/ 2231408 w 4367283"/>
              <a:gd name="connsiteY68" fmla="*/ 655092 h 2497540"/>
              <a:gd name="connsiteX69" fmla="*/ 2224585 w 4367283"/>
              <a:gd name="connsiteY69" fmla="*/ 675564 h 2497540"/>
              <a:gd name="connsiteX70" fmla="*/ 2231408 w 4367283"/>
              <a:gd name="connsiteY70" fmla="*/ 716507 h 2497540"/>
              <a:gd name="connsiteX71" fmla="*/ 2265528 w 4367283"/>
              <a:gd name="connsiteY71" fmla="*/ 723331 h 2497540"/>
              <a:gd name="connsiteX72" fmla="*/ 2286000 w 4367283"/>
              <a:gd name="connsiteY72" fmla="*/ 730155 h 2497540"/>
              <a:gd name="connsiteX73" fmla="*/ 2313295 w 4367283"/>
              <a:gd name="connsiteY73" fmla="*/ 771098 h 2497540"/>
              <a:gd name="connsiteX74" fmla="*/ 2320119 w 4367283"/>
              <a:gd name="connsiteY74" fmla="*/ 791570 h 2497540"/>
              <a:gd name="connsiteX75" fmla="*/ 2340591 w 4367283"/>
              <a:gd name="connsiteY75" fmla="*/ 812041 h 2497540"/>
              <a:gd name="connsiteX76" fmla="*/ 2361062 w 4367283"/>
              <a:gd name="connsiteY76" fmla="*/ 852985 h 2497540"/>
              <a:gd name="connsiteX77" fmla="*/ 2374710 w 4367283"/>
              <a:gd name="connsiteY77" fmla="*/ 893928 h 2497540"/>
              <a:gd name="connsiteX78" fmla="*/ 2422477 w 4367283"/>
              <a:gd name="connsiteY78" fmla="*/ 948519 h 2497540"/>
              <a:gd name="connsiteX79" fmla="*/ 2470244 w 4367283"/>
              <a:gd name="connsiteY79" fmla="*/ 996286 h 2497540"/>
              <a:gd name="connsiteX80" fmla="*/ 2490716 w 4367283"/>
              <a:gd name="connsiteY80" fmla="*/ 1016758 h 2497540"/>
              <a:gd name="connsiteX81" fmla="*/ 2511188 w 4367283"/>
              <a:gd name="connsiteY81" fmla="*/ 1023582 h 2497540"/>
              <a:gd name="connsiteX82" fmla="*/ 2552131 w 4367283"/>
              <a:gd name="connsiteY82" fmla="*/ 1050877 h 2497540"/>
              <a:gd name="connsiteX83" fmla="*/ 2552131 w 4367283"/>
              <a:gd name="connsiteY83" fmla="*/ 1050877 h 2497540"/>
              <a:gd name="connsiteX84" fmla="*/ 2593074 w 4367283"/>
              <a:gd name="connsiteY84" fmla="*/ 1078173 h 2497540"/>
              <a:gd name="connsiteX85" fmla="*/ 2634017 w 4367283"/>
              <a:gd name="connsiteY85" fmla="*/ 1098644 h 2497540"/>
              <a:gd name="connsiteX86" fmla="*/ 2668137 w 4367283"/>
              <a:gd name="connsiteY86" fmla="*/ 1139588 h 2497540"/>
              <a:gd name="connsiteX87" fmla="*/ 2709080 w 4367283"/>
              <a:gd name="connsiteY87" fmla="*/ 1160059 h 2497540"/>
              <a:gd name="connsiteX88" fmla="*/ 2763671 w 4367283"/>
              <a:gd name="connsiteY88" fmla="*/ 1194179 h 2497540"/>
              <a:gd name="connsiteX89" fmla="*/ 2784143 w 4367283"/>
              <a:gd name="connsiteY89" fmla="*/ 1207826 h 2497540"/>
              <a:gd name="connsiteX90" fmla="*/ 2804614 w 4367283"/>
              <a:gd name="connsiteY90" fmla="*/ 1214650 h 2497540"/>
              <a:gd name="connsiteX91" fmla="*/ 2845558 w 4367283"/>
              <a:gd name="connsiteY91" fmla="*/ 1241946 h 2497540"/>
              <a:gd name="connsiteX92" fmla="*/ 2886501 w 4367283"/>
              <a:gd name="connsiteY92" fmla="*/ 1255594 h 2497540"/>
              <a:gd name="connsiteX93" fmla="*/ 2947916 w 4367283"/>
              <a:gd name="connsiteY93" fmla="*/ 1282889 h 2497540"/>
              <a:gd name="connsiteX94" fmla="*/ 2968388 w 4367283"/>
              <a:gd name="connsiteY94" fmla="*/ 1289713 h 2497540"/>
              <a:gd name="connsiteX95" fmla="*/ 3029803 w 4367283"/>
              <a:gd name="connsiteY95" fmla="*/ 1323832 h 2497540"/>
              <a:gd name="connsiteX96" fmla="*/ 3070746 w 4367283"/>
              <a:gd name="connsiteY96" fmla="*/ 1344304 h 2497540"/>
              <a:gd name="connsiteX97" fmla="*/ 3091217 w 4367283"/>
              <a:gd name="connsiteY97" fmla="*/ 1357952 h 2497540"/>
              <a:gd name="connsiteX98" fmla="*/ 3132161 w 4367283"/>
              <a:gd name="connsiteY98" fmla="*/ 1378423 h 2497540"/>
              <a:gd name="connsiteX99" fmla="*/ 3179928 w 4367283"/>
              <a:gd name="connsiteY99" fmla="*/ 1426191 h 2497540"/>
              <a:gd name="connsiteX100" fmla="*/ 3220871 w 4367283"/>
              <a:gd name="connsiteY100" fmla="*/ 1453486 h 2497540"/>
              <a:gd name="connsiteX101" fmla="*/ 3241343 w 4367283"/>
              <a:gd name="connsiteY101" fmla="*/ 1467134 h 2497540"/>
              <a:gd name="connsiteX102" fmla="*/ 3282286 w 4367283"/>
              <a:gd name="connsiteY102" fmla="*/ 1480782 h 2497540"/>
              <a:gd name="connsiteX103" fmla="*/ 3309582 w 4367283"/>
              <a:gd name="connsiteY103" fmla="*/ 1494429 h 2497540"/>
              <a:gd name="connsiteX104" fmla="*/ 3330053 w 4367283"/>
              <a:gd name="connsiteY104" fmla="*/ 1508077 h 2497540"/>
              <a:gd name="connsiteX105" fmla="*/ 3350525 w 4367283"/>
              <a:gd name="connsiteY105" fmla="*/ 1514901 h 2497540"/>
              <a:gd name="connsiteX106" fmla="*/ 3384644 w 4367283"/>
              <a:gd name="connsiteY106" fmla="*/ 1576316 h 2497540"/>
              <a:gd name="connsiteX107" fmla="*/ 3398292 w 4367283"/>
              <a:gd name="connsiteY107" fmla="*/ 1596788 h 2497540"/>
              <a:gd name="connsiteX108" fmla="*/ 3411940 w 4367283"/>
              <a:gd name="connsiteY108" fmla="*/ 1637731 h 2497540"/>
              <a:gd name="connsiteX109" fmla="*/ 3432411 w 4367283"/>
              <a:gd name="connsiteY109" fmla="*/ 1644555 h 2497540"/>
              <a:gd name="connsiteX110" fmla="*/ 3439235 w 4367283"/>
              <a:gd name="connsiteY110" fmla="*/ 1665026 h 2497540"/>
              <a:gd name="connsiteX111" fmla="*/ 3480179 w 4367283"/>
              <a:gd name="connsiteY111" fmla="*/ 1685498 h 2497540"/>
              <a:gd name="connsiteX112" fmla="*/ 3521122 w 4367283"/>
              <a:gd name="connsiteY112" fmla="*/ 1712794 h 2497540"/>
              <a:gd name="connsiteX113" fmla="*/ 3541594 w 4367283"/>
              <a:gd name="connsiteY113" fmla="*/ 1719618 h 2497540"/>
              <a:gd name="connsiteX114" fmla="*/ 3582537 w 4367283"/>
              <a:gd name="connsiteY114" fmla="*/ 1746913 h 2497540"/>
              <a:gd name="connsiteX115" fmla="*/ 3643952 w 4367283"/>
              <a:gd name="connsiteY115" fmla="*/ 1767385 h 2497540"/>
              <a:gd name="connsiteX116" fmla="*/ 3705367 w 4367283"/>
              <a:gd name="connsiteY116" fmla="*/ 1787856 h 2497540"/>
              <a:gd name="connsiteX117" fmla="*/ 3725838 w 4367283"/>
              <a:gd name="connsiteY117" fmla="*/ 1794680 h 2497540"/>
              <a:gd name="connsiteX118" fmla="*/ 3794077 w 4367283"/>
              <a:gd name="connsiteY118" fmla="*/ 1787856 h 2497540"/>
              <a:gd name="connsiteX119" fmla="*/ 3821373 w 4367283"/>
              <a:gd name="connsiteY119" fmla="*/ 1781032 h 2497540"/>
              <a:gd name="connsiteX120" fmla="*/ 3889611 w 4367283"/>
              <a:gd name="connsiteY120" fmla="*/ 1787856 h 2497540"/>
              <a:gd name="connsiteX121" fmla="*/ 3937379 w 4367283"/>
              <a:gd name="connsiteY121" fmla="*/ 1808328 h 2497540"/>
              <a:gd name="connsiteX122" fmla="*/ 3978322 w 4367283"/>
              <a:gd name="connsiteY122" fmla="*/ 1835623 h 2497540"/>
              <a:gd name="connsiteX123" fmla="*/ 3991970 w 4367283"/>
              <a:gd name="connsiteY123" fmla="*/ 1856095 h 2497540"/>
              <a:gd name="connsiteX124" fmla="*/ 4032913 w 4367283"/>
              <a:gd name="connsiteY124" fmla="*/ 1890215 h 2497540"/>
              <a:gd name="connsiteX125" fmla="*/ 4073856 w 4367283"/>
              <a:gd name="connsiteY125" fmla="*/ 1903862 h 2497540"/>
              <a:gd name="connsiteX126" fmla="*/ 4114800 w 4367283"/>
              <a:gd name="connsiteY126" fmla="*/ 1944806 h 2497540"/>
              <a:gd name="connsiteX127" fmla="*/ 4148919 w 4367283"/>
              <a:gd name="connsiteY127" fmla="*/ 1978925 h 2497540"/>
              <a:gd name="connsiteX128" fmla="*/ 4162567 w 4367283"/>
              <a:gd name="connsiteY128" fmla="*/ 1999397 h 2497540"/>
              <a:gd name="connsiteX129" fmla="*/ 4203510 w 4367283"/>
              <a:gd name="connsiteY129" fmla="*/ 2040340 h 2497540"/>
              <a:gd name="connsiteX130" fmla="*/ 4237629 w 4367283"/>
              <a:gd name="connsiteY130" fmla="*/ 2081283 h 2497540"/>
              <a:gd name="connsiteX131" fmla="*/ 4299044 w 4367283"/>
              <a:gd name="connsiteY131" fmla="*/ 2129050 h 2497540"/>
              <a:gd name="connsiteX132" fmla="*/ 4326340 w 4367283"/>
              <a:gd name="connsiteY132" fmla="*/ 2169994 h 2497540"/>
              <a:gd name="connsiteX133" fmla="*/ 4339988 w 4367283"/>
              <a:gd name="connsiteY133" fmla="*/ 2190465 h 2497540"/>
              <a:gd name="connsiteX134" fmla="*/ 4353635 w 4367283"/>
              <a:gd name="connsiteY134" fmla="*/ 2210937 h 2497540"/>
              <a:gd name="connsiteX135" fmla="*/ 4367283 w 4367283"/>
              <a:gd name="connsiteY135" fmla="*/ 2251880 h 2497540"/>
              <a:gd name="connsiteX136" fmla="*/ 4346811 w 4367283"/>
              <a:gd name="connsiteY136" fmla="*/ 2313295 h 2497540"/>
              <a:gd name="connsiteX137" fmla="*/ 4339988 w 4367283"/>
              <a:gd name="connsiteY137" fmla="*/ 2333767 h 2497540"/>
              <a:gd name="connsiteX138" fmla="*/ 4326340 w 4367283"/>
              <a:gd name="connsiteY138" fmla="*/ 2381534 h 2497540"/>
              <a:gd name="connsiteX139" fmla="*/ 4292220 w 4367283"/>
              <a:gd name="connsiteY139" fmla="*/ 2422477 h 2497540"/>
              <a:gd name="connsiteX140" fmla="*/ 4264925 w 4367283"/>
              <a:gd name="connsiteY140" fmla="*/ 2463421 h 2497540"/>
              <a:gd name="connsiteX141" fmla="*/ 4251277 w 4367283"/>
              <a:gd name="connsiteY141" fmla="*/ 2483892 h 2497540"/>
              <a:gd name="connsiteX142" fmla="*/ 4230806 w 4367283"/>
              <a:gd name="connsiteY142" fmla="*/ 2497540 h 2497540"/>
              <a:gd name="connsiteX0" fmla="*/ 0 w 4367283"/>
              <a:gd name="connsiteY0" fmla="*/ 102358 h 2497540"/>
              <a:gd name="connsiteX1" fmla="*/ 34119 w 4367283"/>
              <a:gd name="connsiteY1" fmla="*/ 116006 h 2497540"/>
              <a:gd name="connsiteX2" fmla="*/ 54591 w 4367283"/>
              <a:gd name="connsiteY2" fmla="*/ 122829 h 2497540"/>
              <a:gd name="connsiteX3" fmla="*/ 102358 w 4367283"/>
              <a:gd name="connsiteY3" fmla="*/ 143301 h 2497540"/>
              <a:gd name="connsiteX4" fmla="*/ 177420 w 4367283"/>
              <a:gd name="connsiteY4" fmla="*/ 129653 h 2497540"/>
              <a:gd name="connsiteX5" fmla="*/ 218364 w 4367283"/>
              <a:gd name="connsiteY5" fmla="*/ 102358 h 2497540"/>
              <a:gd name="connsiteX6" fmla="*/ 286603 w 4367283"/>
              <a:gd name="connsiteY6" fmla="*/ 95534 h 2497540"/>
              <a:gd name="connsiteX7" fmla="*/ 348017 w 4367283"/>
              <a:gd name="connsiteY7" fmla="*/ 75062 h 2497540"/>
              <a:gd name="connsiteX8" fmla="*/ 368489 w 4367283"/>
              <a:gd name="connsiteY8" fmla="*/ 68238 h 2497540"/>
              <a:gd name="connsiteX9" fmla="*/ 388961 w 4367283"/>
              <a:gd name="connsiteY9" fmla="*/ 61415 h 2497540"/>
              <a:gd name="connsiteX10" fmla="*/ 409432 w 4367283"/>
              <a:gd name="connsiteY10" fmla="*/ 47767 h 2497540"/>
              <a:gd name="connsiteX11" fmla="*/ 450376 w 4367283"/>
              <a:gd name="connsiteY11" fmla="*/ 34119 h 2497540"/>
              <a:gd name="connsiteX12" fmla="*/ 586853 w 4367283"/>
              <a:gd name="connsiteY12" fmla="*/ 34119 h 2497540"/>
              <a:gd name="connsiteX13" fmla="*/ 661916 w 4367283"/>
              <a:gd name="connsiteY13" fmla="*/ 13647 h 2497540"/>
              <a:gd name="connsiteX14" fmla="*/ 682388 w 4367283"/>
              <a:gd name="connsiteY14" fmla="*/ 6823 h 2497540"/>
              <a:gd name="connsiteX15" fmla="*/ 893928 w 4367283"/>
              <a:gd name="connsiteY15" fmla="*/ 0 h 2497540"/>
              <a:gd name="connsiteX16" fmla="*/ 955343 w 4367283"/>
              <a:gd name="connsiteY16" fmla="*/ 6823 h 2497540"/>
              <a:gd name="connsiteX17" fmla="*/ 962167 w 4367283"/>
              <a:gd name="connsiteY17" fmla="*/ 27295 h 2497540"/>
              <a:gd name="connsiteX18" fmla="*/ 975814 w 4367283"/>
              <a:gd name="connsiteY18" fmla="*/ 47767 h 2497540"/>
              <a:gd name="connsiteX19" fmla="*/ 982638 w 4367283"/>
              <a:gd name="connsiteY19" fmla="*/ 68238 h 2497540"/>
              <a:gd name="connsiteX20" fmla="*/ 1023582 w 4367283"/>
              <a:gd name="connsiteY20" fmla="*/ 95534 h 2497540"/>
              <a:gd name="connsiteX21" fmla="*/ 1044053 w 4367283"/>
              <a:gd name="connsiteY21" fmla="*/ 109182 h 2497540"/>
              <a:gd name="connsiteX22" fmla="*/ 1064525 w 4367283"/>
              <a:gd name="connsiteY22" fmla="*/ 122829 h 2497540"/>
              <a:gd name="connsiteX23" fmla="*/ 1105468 w 4367283"/>
              <a:gd name="connsiteY23" fmla="*/ 136477 h 2497540"/>
              <a:gd name="connsiteX24" fmla="*/ 1146411 w 4367283"/>
              <a:gd name="connsiteY24" fmla="*/ 163773 h 2497540"/>
              <a:gd name="connsiteX25" fmla="*/ 1153235 w 4367283"/>
              <a:gd name="connsiteY25" fmla="*/ 184244 h 2497540"/>
              <a:gd name="connsiteX26" fmla="*/ 1194179 w 4367283"/>
              <a:gd name="connsiteY26" fmla="*/ 218364 h 2497540"/>
              <a:gd name="connsiteX27" fmla="*/ 1207826 w 4367283"/>
              <a:gd name="connsiteY27" fmla="*/ 238835 h 2497540"/>
              <a:gd name="connsiteX28" fmla="*/ 1235122 w 4367283"/>
              <a:gd name="connsiteY28" fmla="*/ 245659 h 2497540"/>
              <a:gd name="connsiteX29" fmla="*/ 1337480 w 4367283"/>
              <a:gd name="connsiteY29" fmla="*/ 266131 h 2497540"/>
              <a:gd name="connsiteX30" fmla="*/ 1378423 w 4367283"/>
              <a:gd name="connsiteY30" fmla="*/ 259307 h 2497540"/>
              <a:gd name="connsiteX31" fmla="*/ 1398895 w 4367283"/>
              <a:gd name="connsiteY31" fmla="*/ 245659 h 2497540"/>
              <a:gd name="connsiteX32" fmla="*/ 1521725 w 4367283"/>
              <a:gd name="connsiteY32" fmla="*/ 232012 h 2497540"/>
              <a:gd name="connsiteX33" fmla="*/ 1610435 w 4367283"/>
              <a:gd name="connsiteY33" fmla="*/ 218364 h 2497540"/>
              <a:gd name="connsiteX34" fmla="*/ 1658203 w 4367283"/>
              <a:gd name="connsiteY34" fmla="*/ 225188 h 2497540"/>
              <a:gd name="connsiteX35" fmla="*/ 1699146 w 4367283"/>
              <a:gd name="connsiteY35" fmla="*/ 245659 h 2497540"/>
              <a:gd name="connsiteX36" fmla="*/ 1726441 w 4367283"/>
              <a:gd name="connsiteY36" fmla="*/ 307074 h 2497540"/>
              <a:gd name="connsiteX37" fmla="*/ 1746913 w 4367283"/>
              <a:gd name="connsiteY37" fmla="*/ 313898 h 2497540"/>
              <a:gd name="connsiteX38" fmla="*/ 1808328 w 4367283"/>
              <a:gd name="connsiteY38" fmla="*/ 293426 h 2497540"/>
              <a:gd name="connsiteX39" fmla="*/ 1828800 w 4367283"/>
              <a:gd name="connsiteY39" fmla="*/ 286603 h 2497540"/>
              <a:gd name="connsiteX40" fmla="*/ 1842447 w 4367283"/>
              <a:gd name="connsiteY40" fmla="*/ 266131 h 2497540"/>
              <a:gd name="connsiteX41" fmla="*/ 1890214 w 4367283"/>
              <a:gd name="connsiteY41" fmla="*/ 286603 h 2497540"/>
              <a:gd name="connsiteX42" fmla="*/ 1917510 w 4367283"/>
              <a:gd name="connsiteY42" fmla="*/ 327546 h 2497540"/>
              <a:gd name="connsiteX43" fmla="*/ 1978925 w 4367283"/>
              <a:gd name="connsiteY43" fmla="*/ 348018 h 2497540"/>
              <a:gd name="connsiteX44" fmla="*/ 1999397 w 4367283"/>
              <a:gd name="connsiteY44" fmla="*/ 354841 h 2497540"/>
              <a:gd name="connsiteX45" fmla="*/ 2060811 w 4367283"/>
              <a:gd name="connsiteY45" fmla="*/ 361665 h 2497540"/>
              <a:gd name="connsiteX46" fmla="*/ 2094931 w 4367283"/>
              <a:gd name="connsiteY46" fmla="*/ 334370 h 2497540"/>
              <a:gd name="connsiteX47" fmla="*/ 2081283 w 4367283"/>
              <a:gd name="connsiteY47" fmla="*/ 293426 h 2497540"/>
              <a:gd name="connsiteX48" fmla="*/ 2101755 w 4367283"/>
              <a:gd name="connsiteY48" fmla="*/ 245659 h 2497540"/>
              <a:gd name="connsiteX49" fmla="*/ 2163170 w 4367283"/>
              <a:gd name="connsiteY49" fmla="*/ 252483 h 2497540"/>
              <a:gd name="connsiteX50" fmla="*/ 2245056 w 4367283"/>
              <a:gd name="connsiteY50" fmla="*/ 272955 h 2497540"/>
              <a:gd name="connsiteX51" fmla="*/ 2326943 w 4367283"/>
              <a:gd name="connsiteY51" fmla="*/ 307074 h 2497540"/>
              <a:gd name="connsiteX52" fmla="*/ 2374710 w 4367283"/>
              <a:gd name="connsiteY52" fmla="*/ 320722 h 2497540"/>
              <a:gd name="connsiteX53" fmla="*/ 2429301 w 4367283"/>
              <a:gd name="connsiteY53" fmla="*/ 327546 h 2497540"/>
              <a:gd name="connsiteX54" fmla="*/ 2470244 w 4367283"/>
              <a:gd name="connsiteY54" fmla="*/ 341194 h 2497540"/>
              <a:gd name="connsiteX55" fmla="*/ 2490716 w 4367283"/>
              <a:gd name="connsiteY55" fmla="*/ 348018 h 2497540"/>
              <a:gd name="connsiteX56" fmla="*/ 2497540 w 4367283"/>
              <a:gd name="connsiteY56" fmla="*/ 450376 h 2497540"/>
              <a:gd name="connsiteX57" fmla="*/ 2429301 w 4367283"/>
              <a:gd name="connsiteY57" fmla="*/ 429904 h 2497540"/>
              <a:gd name="connsiteX58" fmla="*/ 2408829 w 4367283"/>
              <a:gd name="connsiteY58" fmla="*/ 423080 h 2497540"/>
              <a:gd name="connsiteX59" fmla="*/ 2367886 w 4367283"/>
              <a:gd name="connsiteY59" fmla="*/ 429904 h 2497540"/>
              <a:gd name="connsiteX60" fmla="*/ 2347414 w 4367283"/>
              <a:gd name="connsiteY60" fmla="*/ 436728 h 2497540"/>
              <a:gd name="connsiteX61" fmla="*/ 2340591 w 4367283"/>
              <a:gd name="connsiteY61" fmla="*/ 457200 h 2497540"/>
              <a:gd name="connsiteX62" fmla="*/ 2320119 w 4367283"/>
              <a:gd name="connsiteY62" fmla="*/ 470847 h 2497540"/>
              <a:gd name="connsiteX63" fmla="*/ 2306471 w 4367283"/>
              <a:gd name="connsiteY63" fmla="*/ 491319 h 2497540"/>
              <a:gd name="connsiteX64" fmla="*/ 2299647 w 4367283"/>
              <a:gd name="connsiteY64" fmla="*/ 511791 h 2497540"/>
              <a:gd name="connsiteX65" fmla="*/ 2272352 w 4367283"/>
              <a:gd name="connsiteY65" fmla="*/ 552734 h 2497540"/>
              <a:gd name="connsiteX66" fmla="*/ 2258704 w 4367283"/>
              <a:gd name="connsiteY66" fmla="*/ 593677 h 2497540"/>
              <a:gd name="connsiteX67" fmla="*/ 2245056 w 4367283"/>
              <a:gd name="connsiteY67" fmla="*/ 614149 h 2497540"/>
              <a:gd name="connsiteX68" fmla="*/ 2231408 w 4367283"/>
              <a:gd name="connsiteY68" fmla="*/ 655092 h 2497540"/>
              <a:gd name="connsiteX69" fmla="*/ 2224585 w 4367283"/>
              <a:gd name="connsiteY69" fmla="*/ 675564 h 2497540"/>
              <a:gd name="connsiteX70" fmla="*/ 2231408 w 4367283"/>
              <a:gd name="connsiteY70" fmla="*/ 716507 h 2497540"/>
              <a:gd name="connsiteX71" fmla="*/ 2265528 w 4367283"/>
              <a:gd name="connsiteY71" fmla="*/ 723331 h 2497540"/>
              <a:gd name="connsiteX72" fmla="*/ 2286000 w 4367283"/>
              <a:gd name="connsiteY72" fmla="*/ 730155 h 2497540"/>
              <a:gd name="connsiteX73" fmla="*/ 2313295 w 4367283"/>
              <a:gd name="connsiteY73" fmla="*/ 771098 h 2497540"/>
              <a:gd name="connsiteX74" fmla="*/ 2320119 w 4367283"/>
              <a:gd name="connsiteY74" fmla="*/ 791570 h 2497540"/>
              <a:gd name="connsiteX75" fmla="*/ 2340591 w 4367283"/>
              <a:gd name="connsiteY75" fmla="*/ 812041 h 2497540"/>
              <a:gd name="connsiteX76" fmla="*/ 2361062 w 4367283"/>
              <a:gd name="connsiteY76" fmla="*/ 852985 h 2497540"/>
              <a:gd name="connsiteX77" fmla="*/ 2374710 w 4367283"/>
              <a:gd name="connsiteY77" fmla="*/ 893928 h 2497540"/>
              <a:gd name="connsiteX78" fmla="*/ 2422477 w 4367283"/>
              <a:gd name="connsiteY78" fmla="*/ 948519 h 2497540"/>
              <a:gd name="connsiteX79" fmla="*/ 2470244 w 4367283"/>
              <a:gd name="connsiteY79" fmla="*/ 996286 h 2497540"/>
              <a:gd name="connsiteX80" fmla="*/ 2490716 w 4367283"/>
              <a:gd name="connsiteY80" fmla="*/ 1016758 h 2497540"/>
              <a:gd name="connsiteX81" fmla="*/ 2511188 w 4367283"/>
              <a:gd name="connsiteY81" fmla="*/ 1023582 h 2497540"/>
              <a:gd name="connsiteX82" fmla="*/ 2552131 w 4367283"/>
              <a:gd name="connsiteY82" fmla="*/ 1050877 h 2497540"/>
              <a:gd name="connsiteX83" fmla="*/ 2552131 w 4367283"/>
              <a:gd name="connsiteY83" fmla="*/ 1050877 h 2497540"/>
              <a:gd name="connsiteX84" fmla="*/ 2593074 w 4367283"/>
              <a:gd name="connsiteY84" fmla="*/ 1078173 h 2497540"/>
              <a:gd name="connsiteX85" fmla="*/ 2634017 w 4367283"/>
              <a:gd name="connsiteY85" fmla="*/ 1098644 h 2497540"/>
              <a:gd name="connsiteX86" fmla="*/ 2668137 w 4367283"/>
              <a:gd name="connsiteY86" fmla="*/ 1139588 h 2497540"/>
              <a:gd name="connsiteX87" fmla="*/ 2709080 w 4367283"/>
              <a:gd name="connsiteY87" fmla="*/ 1160059 h 2497540"/>
              <a:gd name="connsiteX88" fmla="*/ 2763671 w 4367283"/>
              <a:gd name="connsiteY88" fmla="*/ 1194179 h 2497540"/>
              <a:gd name="connsiteX89" fmla="*/ 2784143 w 4367283"/>
              <a:gd name="connsiteY89" fmla="*/ 1207826 h 2497540"/>
              <a:gd name="connsiteX90" fmla="*/ 2804614 w 4367283"/>
              <a:gd name="connsiteY90" fmla="*/ 1214650 h 2497540"/>
              <a:gd name="connsiteX91" fmla="*/ 2845558 w 4367283"/>
              <a:gd name="connsiteY91" fmla="*/ 1241946 h 2497540"/>
              <a:gd name="connsiteX92" fmla="*/ 2886501 w 4367283"/>
              <a:gd name="connsiteY92" fmla="*/ 1255594 h 2497540"/>
              <a:gd name="connsiteX93" fmla="*/ 2947916 w 4367283"/>
              <a:gd name="connsiteY93" fmla="*/ 1282889 h 2497540"/>
              <a:gd name="connsiteX94" fmla="*/ 2968388 w 4367283"/>
              <a:gd name="connsiteY94" fmla="*/ 1289713 h 2497540"/>
              <a:gd name="connsiteX95" fmla="*/ 3029803 w 4367283"/>
              <a:gd name="connsiteY95" fmla="*/ 1323832 h 2497540"/>
              <a:gd name="connsiteX96" fmla="*/ 3070746 w 4367283"/>
              <a:gd name="connsiteY96" fmla="*/ 1344304 h 2497540"/>
              <a:gd name="connsiteX97" fmla="*/ 3091217 w 4367283"/>
              <a:gd name="connsiteY97" fmla="*/ 1357952 h 2497540"/>
              <a:gd name="connsiteX98" fmla="*/ 3132161 w 4367283"/>
              <a:gd name="connsiteY98" fmla="*/ 1378423 h 2497540"/>
              <a:gd name="connsiteX99" fmla="*/ 3179928 w 4367283"/>
              <a:gd name="connsiteY99" fmla="*/ 1426191 h 2497540"/>
              <a:gd name="connsiteX100" fmla="*/ 3220871 w 4367283"/>
              <a:gd name="connsiteY100" fmla="*/ 1453486 h 2497540"/>
              <a:gd name="connsiteX101" fmla="*/ 3241343 w 4367283"/>
              <a:gd name="connsiteY101" fmla="*/ 1467134 h 2497540"/>
              <a:gd name="connsiteX102" fmla="*/ 3282286 w 4367283"/>
              <a:gd name="connsiteY102" fmla="*/ 1480782 h 2497540"/>
              <a:gd name="connsiteX103" fmla="*/ 3309582 w 4367283"/>
              <a:gd name="connsiteY103" fmla="*/ 1494429 h 2497540"/>
              <a:gd name="connsiteX104" fmla="*/ 3330053 w 4367283"/>
              <a:gd name="connsiteY104" fmla="*/ 1508077 h 2497540"/>
              <a:gd name="connsiteX105" fmla="*/ 3350525 w 4367283"/>
              <a:gd name="connsiteY105" fmla="*/ 1514901 h 2497540"/>
              <a:gd name="connsiteX106" fmla="*/ 3384644 w 4367283"/>
              <a:gd name="connsiteY106" fmla="*/ 1576316 h 2497540"/>
              <a:gd name="connsiteX107" fmla="*/ 3398292 w 4367283"/>
              <a:gd name="connsiteY107" fmla="*/ 1596788 h 2497540"/>
              <a:gd name="connsiteX108" fmla="*/ 3411940 w 4367283"/>
              <a:gd name="connsiteY108" fmla="*/ 1637731 h 2497540"/>
              <a:gd name="connsiteX109" fmla="*/ 3432411 w 4367283"/>
              <a:gd name="connsiteY109" fmla="*/ 1644555 h 2497540"/>
              <a:gd name="connsiteX110" fmla="*/ 3439235 w 4367283"/>
              <a:gd name="connsiteY110" fmla="*/ 1665026 h 2497540"/>
              <a:gd name="connsiteX111" fmla="*/ 3480179 w 4367283"/>
              <a:gd name="connsiteY111" fmla="*/ 1685498 h 2497540"/>
              <a:gd name="connsiteX112" fmla="*/ 3521122 w 4367283"/>
              <a:gd name="connsiteY112" fmla="*/ 1712794 h 2497540"/>
              <a:gd name="connsiteX113" fmla="*/ 3541594 w 4367283"/>
              <a:gd name="connsiteY113" fmla="*/ 1719618 h 2497540"/>
              <a:gd name="connsiteX114" fmla="*/ 3582537 w 4367283"/>
              <a:gd name="connsiteY114" fmla="*/ 1746913 h 2497540"/>
              <a:gd name="connsiteX115" fmla="*/ 3643952 w 4367283"/>
              <a:gd name="connsiteY115" fmla="*/ 1767385 h 2497540"/>
              <a:gd name="connsiteX116" fmla="*/ 3705367 w 4367283"/>
              <a:gd name="connsiteY116" fmla="*/ 1787856 h 2497540"/>
              <a:gd name="connsiteX117" fmla="*/ 3725838 w 4367283"/>
              <a:gd name="connsiteY117" fmla="*/ 1794680 h 2497540"/>
              <a:gd name="connsiteX118" fmla="*/ 3794077 w 4367283"/>
              <a:gd name="connsiteY118" fmla="*/ 1787856 h 2497540"/>
              <a:gd name="connsiteX119" fmla="*/ 3821373 w 4367283"/>
              <a:gd name="connsiteY119" fmla="*/ 1781032 h 2497540"/>
              <a:gd name="connsiteX120" fmla="*/ 3889611 w 4367283"/>
              <a:gd name="connsiteY120" fmla="*/ 1787856 h 2497540"/>
              <a:gd name="connsiteX121" fmla="*/ 3937379 w 4367283"/>
              <a:gd name="connsiteY121" fmla="*/ 1808328 h 2497540"/>
              <a:gd name="connsiteX122" fmla="*/ 3978322 w 4367283"/>
              <a:gd name="connsiteY122" fmla="*/ 1835623 h 2497540"/>
              <a:gd name="connsiteX123" fmla="*/ 3991970 w 4367283"/>
              <a:gd name="connsiteY123" fmla="*/ 1856095 h 2497540"/>
              <a:gd name="connsiteX124" fmla="*/ 4032913 w 4367283"/>
              <a:gd name="connsiteY124" fmla="*/ 1890215 h 2497540"/>
              <a:gd name="connsiteX125" fmla="*/ 4073856 w 4367283"/>
              <a:gd name="connsiteY125" fmla="*/ 1903862 h 2497540"/>
              <a:gd name="connsiteX126" fmla="*/ 4114800 w 4367283"/>
              <a:gd name="connsiteY126" fmla="*/ 1944806 h 2497540"/>
              <a:gd name="connsiteX127" fmla="*/ 4148919 w 4367283"/>
              <a:gd name="connsiteY127" fmla="*/ 1978925 h 2497540"/>
              <a:gd name="connsiteX128" fmla="*/ 4162567 w 4367283"/>
              <a:gd name="connsiteY128" fmla="*/ 1999397 h 2497540"/>
              <a:gd name="connsiteX129" fmla="*/ 4203510 w 4367283"/>
              <a:gd name="connsiteY129" fmla="*/ 2040340 h 2497540"/>
              <a:gd name="connsiteX130" fmla="*/ 4237629 w 4367283"/>
              <a:gd name="connsiteY130" fmla="*/ 2081283 h 2497540"/>
              <a:gd name="connsiteX131" fmla="*/ 4299044 w 4367283"/>
              <a:gd name="connsiteY131" fmla="*/ 2129050 h 2497540"/>
              <a:gd name="connsiteX132" fmla="*/ 4326340 w 4367283"/>
              <a:gd name="connsiteY132" fmla="*/ 2169994 h 2497540"/>
              <a:gd name="connsiteX133" fmla="*/ 4339988 w 4367283"/>
              <a:gd name="connsiteY133" fmla="*/ 2190465 h 2497540"/>
              <a:gd name="connsiteX134" fmla="*/ 4353635 w 4367283"/>
              <a:gd name="connsiteY134" fmla="*/ 2210937 h 2497540"/>
              <a:gd name="connsiteX135" fmla="*/ 4367283 w 4367283"/>
              <a:gd name="connsiteY135" fmla="*/ 2251880 h 2497540"/>
              <a:gd name="connsiteX136" fmla="*/ 4346811 w 4367283"/>
              <a:gd name="connsiteY136" fmla="*/ 2313295 h 2497540"/>
              <a:gd name="connsiteX137" fmla="*/ 4339988 w 4367283"/>
              <a:gd name="connsiteY137" fmla="*/ 2333767 h 2497540"/>
              <a:gd name="connsiteX138" fmla="*/ 4326340 w 4367283"/>
              <a:gd name="connsiteY138" fmla="*/ 2381534 h 2497540"/>
              <a:gd name="connsiteX139" fmla="*/ 4292220 w 4367283"/>
              <a:gd name="connsiteY139" fmla="*/ 2422477 h 2497540"/>
              <a:gd name="connsiteX140" fmla="*/ 4264925 w 4367283"/>
              <a:gd name="connsiteY140" fmla="*/ 2463421 h 2497540"/>
              <a:gd name="connsiteX141" fmla="*/ 4230806 w 4367283"/>
              <a:gd name="connsiteY141" fmla="*/ 2497540 h 2497540"/>
              <a:gd name="connsiteX0" fmla="*/ 0 w 4367283"/>
              <a:gd name="connsiteY0" fmla="*/ 102358 h 2463421"/>
              <a:gd name="connsiteX1" fmla="*/ 34119 w 4367283"/>
              <a:gd name="connsiteY1" fmla="*/ 116006 h 2463421"/>
              <a:gd name="connsiteX2" fmla="*/ 54591 w 4367283"/>
              <a:gd name="connsiteY2" fmla="*/ 122829 h 2463421"/>
              <a:gd name="connsiteX3" fmla="*/ 102358 w 4367283"/>
              <a:gd name="connsiteY3" fmla="*/ 143301 h 2463421"/>
              <a:gd name="connsiteX4" fmla="*/ 177420 w 4367283"/>
              <a:gd name="connsiteY4" fmla="*/ 129653 h 2463421"/>
              <a:gd name="connsiteX5" fmla="*/ 218364 w 4367283"/>
              <a:gd name="connsiteY5" fmla="*/ 102358 h 2463421"/>
              <a:gd name="connsiteX6" fmla="*/ 286603 w 4367283"/>
              <a:gd name="connsiteY6" fmla="*/ 95534 h 2463421"/>
              <a:gd name="connsiteX7" fmla="*/ 348017 w 4367283"/>
              <a:gd name="connsiteY7" fmla="*/ 75062 h 2463421"/>
              <a:gd name="connsiteX8" fmla="*/ 368489 w 4367283"/>
              <a:gd name="connsiteY8" fmla="*/ 68238 h 2463421"/>
              <a:gd name="connsiteX9" fmla="*/ 388961 w 4367283"/>
              <a:gd name="connsiteY9" fmla="*/ 61415 h 2463421"/>
              <a:gd name="connsiteX10" fmla="*/ 409432 w 4367283"/>
              <a:gd name="connsiteY10" fmla="*/ 47767 h 2463421"/>
              <a:gd name="connsiteX11" fmla="*/ 450376 w 4367283"/>
              <a:gd name="connsiteY11" fmla="*/ 34119 h 2463421"/>
              <a:gd name="connsiteX12" fmla="*/ 586853 w 4367283"/>
              <a:gd name="connsiteY12" fmla="*/ 34119 h 2463421"/>
              <a:gd name="connsiteX13" fmla="*/ 661916 w 4367283"/>
              <a:gd name="connsiteY13" fmla="*/ 13647 h 2463421"/>
              <a:gd name="connsiteX14" fmla="*/ 682388 w 4367283"/>
              <a:gd name="connsiteY14" fmla="*/ 6823 h 2463421"/>
              <a:gd name="connsiteX15" fmla="*/ 893928 w 4367283"/>
              <a:gd name="connsiteY15" fmla="*/ 0 h 2463421"/>
              <a:gd name="connsiteX16" fmla="*/ 955343 w 4367283"/>
              <a:gd name="connsiteY16" fmla="*/ 6823 h 2463421"/>
              <a:gd name="connsiteX17" fmla="*/ 962167 w 4367283"/>
              <a:gd name="connsiteY17" fmla="*/ 27295 h 2463421"/>
              <a:gd name="connsiteX18" fmla="*/ 975814 w 4367283"/>
              <a:gd name="connsiteY18" fmla="*/ 47767 h 2463421"/>
              <a:gd name="connsiteX19" fmla="*/ 982638 w 4367283"/>
              <a:gd name="connsiteY19" fmla="*/ 68238 h 2463421"/>
              <a:gd name="connsiteX20" fmla="*/ 1023582 w 4367283"/>
              <a:gd name="connsiteY20" fmla="*/ 95534 h 2463421"/>
              <a:gd name="connsiteX21" fmla="*/ 1044053 w 4367283"/>
              <a:gd name="connsiteY21" fmla="*/ 109182 h 2463421"/>
              <a:gd name="connsiteX22" fmla="*/ 1064525 w 4367283"/>
              <a:gd name="connsiteY22" fmla="*/ 122829 h 2463421"/>
              <a:gd name="connsiteX23" fmla="*/ 1105468 w 4367283"/>
              <a:gd name="connsiteY23" fmla="*/ 136477 h 2463421"/>
              <a:gd name="connsiteX24" fmla="*/ 1146411 w 4367283"/>
              <a:gd name="connsiteY24" fmla="*/ 163773 h 2463421"/>
              <a:gd name="connsiteX25" fmla="*/ 1153235 w 4367283"/>
              <a:gd name="connsiteY25" fmla="*/ 184244 h 2463421"/>
              <a:gd name="connsiteX26" fmla="*/ 1194179 w 4367283"/>
              <a:gd name="connsiteY26" fmla="*/ 218364 h 2463421"/>
              <a:gd name="connsiteX27" fmla="*/ 1207826 w 4367283"/>
              <a:gd name="connsiteY27" fmla="*/ 238835 h 2463421"/>
              <a:gd name="connsiteX28" fmla="*/ 1235122 w 4367283"/>
              <a:gd name="connsiteY28" fmla="*/ 245659 h 2463421"/>
              <a:gd name="connsiteX29" fmla="*/ 1337480 w 4367283"/>
              <a:gd name="connsiteY29" fmla="*/ 266131 h 2463421"/>
              <a:gd name="connsiteX30" fmla="*/ 1378423 w 4367283"/>
              <a:gd name="connsiteY30" fmla="*/ 259307 h 2463421"/>
              <a:gd name="connsiteX31" fmla="*/ 1398895 w 4367283"/>
              <a:gd name="connsiteY31" fmla="*/ 245659 h 2463421"/>
              <a:gd name="connsiteX32" fmla="*/ 1521725 w 4367283"/>
              <a:gd name="connsiteY32" fmla="*/ 232012 h 2463421"/>
              <a:gd name="connsiteX33" fmla="*/ 1610435 w 4367283"/>
              <a:gd name="connsiteY33" fmla="*/ 218364 h 2463421"/>
              <a:gd name="connsiteX34" fmla="*/ 1658203 w 4367283"/>
              <a:gd name="connsiteY34" fmla="*/ 225188 h 2463421"/>
              <a:gd name="connsiteX35" fmla="*/ 1699146 w 4367283"/>
              <a:gd name="connsiteY35" fmla="*/ 245659 h 2463421"/>
              <a:gd name="connsiteX36" fmla="*/ 1726441 w 4367283"/>
              <a:gd name="connsiteY36" fmla="*/ 307074 h 2463421"/>
              <a:gd name="connsiteX37" fmla="*/ 1746913 w 4367283"/>
              <a:gd name="connsiteY37" fmla="*/ 313898 h 2463421"/>
              <a:gd name="connsiteX38" fmla="*/ 1808328 w 4367283"/>
              <a:gd name="connsiteY38" fmla="*/ 293426 h 2463421"/>
              <a:gd name="connsiteX39" fmla="*/ 1828800 w 4367283"/>
              <a:gd name="connsiteY39" fmla="*/ 286603 h 2463421"/>
              <a:gd name="connsiteX40" fmla="*/ 1842447 w 4367283"/>
              <a:gd name="connsiteY40" fmla="*/ 266131 h 2463421"/>
              <a:gd name="connsiteX41" fmla="*/ 1890214 w 4367283"/>
              <a:gd name="connsiteY41" fmla="*/ 286603 h 2463421"/>
              <a:gd name="connsiteX42" fmla="*/ 1917510 w 4367283"/>
              <a:gd name="connsiteY42" fmla="*/ 327546 h 2463421"/>
              <a:gd name="connsiteX43" fmla="*/ 1978925 w 4367283"/>
              <a:gd name="connsiteY43" fmla="*/ 348018 h 2463421"/>
              <a:gd name="connsiteX44" fmla="*/ 1999397 w 4367283"/>
              <a:gd name="connsiteY44" fmla="*/ 354841 h 2463421"/>
              <a:gd name="connsiteX45" fmla="*/ 2060811 w 4367283"/>
              <a:gd name="connsiteY45" fmla="*/ 361665 h 2463421"/>
              <a:gd name="connsiteX46" fmla="*/ 2094931 w 4367283"/>
              <a:gd name="connsiteY46" fmla="*/ 334370 h 2463421"/>
              <a:gd name="connsiteX47" fmla="*/ 2081283 w 4367283"/>
              <a:gd name="connsiteY47" fmla="*/ 293426 h 2463421"/>
              <a:gd name="connsiteX48" fmla="*/ 2101755 w 4367283"/>
              <a:gd name="connsiteY48" fmla="*/ 245659 h 2463421"/>
              <a:gd name="connsiteX49" fmla="*/ 2163170 w 4367283"/>
              <a:gd name="connsiteY49" fmla="*/ 252483 h 2463421"/>
              <a:gd name="connsiteX50" fmla="*/ 2245056 w 4367283"/>
              <a:gd name="connsiteY50" fmla="*/ 272955 h 2463421"/>
              <a:gd name="connsiteX51" fmla="*/ 2326943 w 4367283"/>
              <a:gd name="connsiteY51" fmla="*/ 307074 h 2463421"/>
              <a:gd name="connsiteX52" fmla="*/ 2374710 w 4367283"/>
              <a:gd name="connsiteY52" fmla="*/ 320722 h 2463421"/>
              <a:gd name="connsiteX53" fmla="*/ 2429301 w 4367283"/>
              <a:gd name="connsiteY53" fmla="*/ 327546 h 2463421"/>
              <a:gd name="connsiteX54" fmla="*/ 2470244 w 4367283"/>
              <a:gd name="connsiteY54" fmla="*/ 341194 h 2463421"/>
              <a:gd name="connsiteX55" fmla="*/ 2490716 w 4367283"/>
              <a:gd name="connsiteY55" fmla="*/ 348018 h 2463421"/>
              <a:gd name="connsiteX56" fmla="*/ 2497540 w 4367283"/>
              <a:gd name="connsiteY56" fmla="*/ 450376 h 2463421"/>
              <a:gd name="connsiteX57" fmla="*/ 2429301 w 4367283"/>
              <a:gd name="connsiteY57" fmla="*/ 429904 h 2463421"/>
              <a:gd name="connsiteX58" fmla="*/ 2408829 w 4367283"/>
              <a:gd name="connsiteY58" fmla="*/ 423080 h 2463421"/>
              <a:gd name="connsiteX59" fmla="*/ 2367886 w 4367283"/>
              <a:gd name="connsiteY59" fmla="*/ 429904 h 2463421"/>
              <a:gd name="connsiteX60" fmla="*/ 2347414 w 4367283"/>
              <a:gd name="connsiteY60" fmla="*/ 436728 h 2463421"/>
              <a:gd name="connsiteX61" fmla="*/ 2340591 w 4367283"/>
              <a:gd name="connsiteY61" fmla="*/ 457200 h 2463421"/>
              <a:gd name="connsiteX62" fmla="*/ 2320119 w 4367283"/>
              <a:gd name="connsiteY62" fmla="*/ 470847 h 2463421"/>
              <a:gd name="connsiteX63" fmla="*/ 2306471 w 4367283"/>
              <a:gd name="connsiteY63" fmla="*/ 491319 h 2463421"/>
              <a:gd name="connsiteX64" fmla="*/ 2299647 w 4367283"/>
              <a:gd name="connsiteY64" fmla="*/ 511791 h 2463421"/>
              <a:gd name="connsiteX65" fmla="*/ 2272352 w 4367283"/>
              <a:gd name="connsiteY65" fmla="*/ 552734 h 2463421"/>
              <a:gd name="connsiteX66" fmla="*/ 2258704 w 4367283"/>
              <a:gd name="connsiteY66" fmla="*/ 593677 h 2463421"/>
              <a:gd name="connsiteX67" fmla="*/ 2245056 w 4367283"/>
              <a:gd name="connsiteY67" fmla="*/ 614149 h 2463421"/>
              <a:gd name="connsiteX68" fmla="*/ 2231408 w 4367283"/>
              <a:gd name="connsiteY68" fmla="*/ 655092 h 2463421"/>
              <a:gd name="connsiteX69" fmla="*/ 2224585 w 4367283"/>
              <a:gd name="connsiteY69" fmla="*/ 675564 h 2463421"/>
              <a:gd name="connsiteX70" fmla="*/ 2231408 w 4367283"/>
              <a:gd name="connsiteY70" fmla="*/ 716507 h 2463421"/>
              <a:gd name="connsiteX71" fmla="*/ 2265528 w 4367283"/>
              <a:gd name="connsiteY71" fmla="*/ 723331 h 2463421"/>
              <a:gd name="connsiteX72" fmla="*/ 2286000 w 4367283"/>
              <a:gd name="connsiteY72" fmla="*/ 730155 h 2463421"/>
              <a:gd name="connsiteX73" fmla="*/ 2313295 w 4367283"/>
              <a:gd name="connsiteY73" fmla="*/ 771098 h 2463421"/>
              <a:gd name="connsiteX74" fmla="*/ 2320119 w 4367283"/>
              <a:gd name="connsiteY74" fmla="*/ 791570 h 2463421"/>
              <a:gd name="connsiteX75" fmla="*/ 2340591 w 4367283"/>
              <a:gd name="connsiteY75" fmla="*/ 812041 h 2463421"/>
              <a:gd name="connsiteX76" fmla="*/ 2361062 w 4367283"/>
              <a:gd name="connsiteY76" fmla="*/ 852985 h 2463421"/>
              <a:gd name="connsiteX77" fmla="*/ 2374710 w 4367283"/>
              <a:gd name="connsiteY77" fmla="*/ 893928 h 2463421"/>
              <a:gd name="connsiteX78" fmla="*/ 2422477 w 4367283"/>
              <a:gd name="connsiteY78" fmla="*/ 948519 h 2463421"/>
              <a:gd name="connsiteX79" fmla="*/ 2470244 w 4367283"/>
              <a:gd name="connsiteY79" fmla="*/ 996286 h 2463421"/>
              <a:gd name="connsiteX80" fmla="*/ 2490716 w 4367283"/>
              <a:gd name="connsiteY80" fmla="*/ 1016758 h 2463421"/>
              <a:gd name="connsiteX81" fmla="*/ 2511188 w 4367283"/>
              <a:gd name="connsiteY81" fmla="*/ 1023582 h 2463421"/>
              <a:gd name="connsiteX82" fmla="*/ 2552131 w 4367283"/>
              <a:gd name="connsiteY82" fmla="*/ 1050877 h 2463421"/>
              <a:gd name="connsiteX83" fmla="*/ 2552131 w 4367283"/>
              <a:gd name="connsiteY83" fmla="*/ 1050877 h 2463421"/>
              <a:gd name="connsiteX84" fmla="*/ 2593074 w 4367283"/>
              <a:gd name="connsiteY84" fmla="*/ 1078173 h 2463421"/>
              <a:gd name="connsiteX85" fmla="*/ 2634017 w 4367283"/>
              <a:gd name="connsiteY85" fmla="*/ 1098644 h 2463421"/>
              <a:gd name="connsiteX86" fmla="*/ 2668137 w 4367283"/>
              <a:gd name="connsiteY86" fmla="*/ 1139588 h 2463421"/>
              <a:gd name="connsiteX87" fmla="*/ 2709080 w 4367283"/>
              <a:gd name="connsiteY87" fmla="*/ 1160059 h 2463421"/>
              <a:gd name="connsiteX88" fmla="*/ 2763671 w 4367283"/>
              <a:gd name="connsiteY88" fmla="*/ 1194179 h 2463421"/>
              <a:gd name="connsiteX89" fmla="*/ 2784143 w 4367283"/>
              <a:gd name="connsiteY89" fmla="*/ 1207826 h 2463421"/>
              <a:gd name="connsiteX90" fmla="*/ 2804614 w 4367283"/>
              <a:gd name="connsiteY90" fmla="*/ 1214650 h 2463421"/>
              <a:gd name="connsiteX91" fmla="*/ 2845558 w 4367283"/>
              <a:gd name="connsiteY91" fmla="*/ 1241946 h 2463421"/>
              <a:gd name="connsiteX92" fmla="*/ 2886501 w 4367283"/>
              <a:gd name="connsiteY92" fmla="*/ 1255594 h 2463421"/>
              <a:gd name="connsiteX93" fmla="*/ 2947916 w 4367283"/>
              <a:gd name="connsiteY93" fmla="*/ 1282889 h 2463421"/>
              <a:gd name="connsiteX94" fmla="*/ 2968388 w 4367283"/>
              <a:gd name="connsiteY94" fmla="*/ 1289713 h 2463421"/>
              <a:gd name="connsiteX95" fmla="*/ 3029803 w 4367283"/>
              <a:gd name="connsiteY95" fmla="*/ 1323832 h 2463421"/>
              <a:gd name="connsiteX96" fmla="*/ 3070746 w 4367283"/>
              <a:gd name="connsiteY96" fmla="*/ 1344304 h 2463421"/>
              <a:gd name="connsiteX97" fmla="*/ 3091217 w 4367283"/>
              <a:gd name="connsiteY97" fmla="*/ 1357952 h 2463421"/>
              <a:gd name="connsiteX98" fmla="*/ 3132161 w 4367283"/>
              <a:gd name="connsiteY98" fmla="*/ 1378423 h 2463421"/>
              <a:gd name="connsiteX99" fmla="*/ 3179928 w 4367283"/>
              <a:gd name="connsiteY99" fmla="*/ 1426191 h 2463421"/>
              <a:gd name="connsiteX100" fmla="*/ 3220871 w 4367283"/>
              <a:gd name="connsiteY100" fmla="*/ 1453486 h 2463421"/>
              <a:gd name="connsiteX101" fmla="*/ 3241343 w 4367283"/>
              <a:gd name="connsiteY101" fmla="*/ 1467134 h 2463421"/>
              <a:gd name="connsiteX102" fmla="*/ 3282286 w 4367283"/>
              <a:gd name="connsiteY102" fmla="*/ 1480782 h 2463421"/>
              <a:gd name="connsiteX103" fmla="*/ 3309582 w 4367283"/>
              <a:gd name="connsiteY103" fmla="*/ 1494429 h 2463421"/>
              <a:gd name="connsiteX104" fmla="*/ 3330053 w 4367283"/>
              <a:gd name="connsiteY104" fmla="*/ 1508077 h 2463421"/>
              <a:gd name="connsiteX105" fmla="*/ 3350525 w 4367283"/>
              <a:gd name="connsiteY105" fmla="*/ 1514901 h 2463421"/>
              <a:gd name="connsiteX106" fmla="*/ 3384644 w 4367283"/>
              <a:gd name="connsiteY106" fmla="*/ 1576316 h 2463421"/>
              <a:gd name="connsiteX107" fmla="*/ 3398292 w 4367283"/>
              <a:gd name="connsiteY107" fmla="*/ 1596788 h 2463421"/>
              <a:gd name="connsiteX108" fmla="*/ 3411940 w 4367283"/>
              <a:gd name="connsiteY108" fmla="*/ 1637731 h 2463421"/>
              <a:gd name="connsiteX109" fmla="*/ 3432411 w 4367283"/>
              <a:gd name="connsiteY109" fmla="*/ 1644555 h 2463421"/>
              <a:gd name="connsiteX110" fmla="*/ 3439235 w 4367283"/>
              <a:gd name="connsiteY110" fmla="*/ 1665026 h 2463421"/>
              <a:gd name="connsiteX111" fmla="*/ 3480179 w 4367283"/>
              <a:gd name="connsiteY111" fmla="*/ 1685498 h 2463421"/>
              <a:gd name="connsiteX112" fmla="*/ 3521122 w 4367283"/>
              <a:gd name="connsiteY112" fmla="*/ 1712794 h 2463421"/>
              <a:gd name="connsiteX113" fmla="*/ 3541594 w 4367283"/>
              <a:gd name="connsiteY113" fmla="*/ 1719618 h 2463421"/>
              <a:gd name="connsiteX114" fmla="*/ 3582537 w 4367283"/>
              <a:gd name="connsiteY114" fmla="*/ 1746913 h 2463421"/>
              <a:gd name="connsiteX115" fmla="*/ 3643952 w 4367283"/>
              <a:gd name="connsiteY115" fmla="*/ 1767385 h 2463421"/>
              <a:gd name="connsiteX116" fmla="*/ 3705367 w 4367283"/>
              <a:gd name="connsiteY116" fmla="*/ 1787856 h 2463421"/>
              <a:gd name="connsiteX117" fmla="*/ 3725838 w 4367283"/>
              <a:gd name="connsiteY117" fmla="*/ 1794680 h 2463421"/>
              <a:gd name="connsiteX118" fmla="*/ 3794077 w 4367283"/>
              <a:gd name="connsiteY118" fmla="*/ 1787856 h 2463421"/>
              <a:gd name="connsiteX119" fmla="*/ 3821373 w 4367283"/>
              <a:gd name="connsiteY119" fmla="*/ 1781032 h 2463421"/>
              <a:gd name="connsiteX120" fmla="*/ 3889611 w 4367283"/>
              <a:gd name="connsiteY120" fmla="*/ 1787856 h 2463421"/>
              <a:gd name="connsiteX121" fmla="*/ 3937379 w 4367283"/>
              <a:gd name="connsiteY121" fmla="*/ 1808328 h 2463421"/>
              <a:gd name="connsiteX122" fmla="*/ 3978322 w 4367283"/>
              <a:gd name="connsiteY122" fmla="*/ 1835623 h 2463421"/>
              <a:gd name="connsiteX123" fmla="*/ 3991970 w 4367283"/>
              <a:gd name="connsiteY123" fmla="*/ 1856095 h 2463421"/>
              <a:gd name="connsiteX124" fmla="*/ 4032913 w 4367283"/>
              <a:gd name="connsiteY124" fmla="*/ 1890215 h 2463421"/>
              <a:gd name="connsiteX125" fmla="*/ 4073856 w 4367283"/>
              <a:gd name="connsiteY125" fmla="*/ 1903862 h 2463421"/>
              <a:gd name="connsiteX126" fmla="*/ 4114800 w 4367283"/>
              <a:gd name="connsiteY126" fmla="*/ 1944806 h 2463421"/>
              <a:gd name="connsiteX127" fmla="*/ 4148919 w 4367283"/>
              <a:gd name="connsiteY127" fmla="*/ 1978925 h 2463421"/>
              <a:gd name="connsiteX128" fmla="*/ 4162567 w 4367283"/>
              <a:gd name="connsiteY128" fmla="*/ 1999397 h 2463421"/>
              <a:gd name="connsiteX129" fmla="*/ 4203510 w 4367283"/>
              <a:gd name="connsiteY129" fmla="*/ 2040340 h 2463421"/>
              <a:gd name="connsiteX130" fmla="*/ 4237629 w 4367283"/>
              <a:gd name="connsiteY130" fmla="*/ 2081283 h 2463421"/>
              <a:gd name="connsiteX131" fmla="*/ 4299044 w 4367283"/>
              <a:gd name="connsiteY131" fmla="*/ 2129050 h 2463421"/>
              <a:gd name="connsiteX132" fmla="*/ 4326340 w 4367283"/>
              <a:gd name="connsiteY132" fmla="*/ 2169994 h 2463421"/>
              <a:gd name="connsiteX133" fmla="*/ 4339988 w 4367283"/>
              <a:gd name="connsiteY133" fmla="*/ 2190465 h 2463421"/>
              <a:gd name="connsiteX134" fmla="*/ 4353635 w 4367283"/>
              <a:gd name="connsiteY134" fmla="*/ 2210937 h 2463421"/>
              <a:gd name="connsiteX135" fmla="*/ 4367283 w 4367283"/>
              <a:gd name="connsiteY135" fmla="*/ 2251880 h 2463421"/>
              <a:gd name="connsiteX136" fmla="*/ 4346811 w 4367283"/>
              <a:gd name="connsiteY136" fmla="*/ 2313295 h 2463421"/>
              <a:gd name="connsiteX137" fmla="*/ 4339988 w 4367283"/>
              <a:gd name="connsiteY137" fmla="*/ 2333767 h 2463421"/>
              <a:gd name="connsiteX138" fmla="*/ 4326340 w 4367283"/>
              <a:gd name="connsiteY138" fmla="*/ 2381534 h 2463421"/>
              <a:gd name="connsiteX139" fmla="*/ 4292220 w 4367283"/>
              <a:gd name="connsiteY139" fmla="*/ 2422477 h 2463421"/>
              <a:gd name="connsiteX140" fmla="*/ 4264925 w 4367283"/>
              <a:gd name="connsiteY140" fmla="*/ 2463421 h 2463421"/>
              <a:gd name="connsiteX0" fmla="*/ 0 w 4367283"/>
              <a:gd name="connsiteY0" fmla="*/ 102358 h 2463421"/>
              <a:gd name="connsiteX1" fmla="*/ 34119 w 4367283"/>
              <a:gd name="connsiteY1" fmla="*/ 116006 h 2463421"/>
              <a:gd name="connsiteX2" fmla="*/ 54591 w 4367283"/>
              <a:gd name="connsiteY2" fmla="*/ 122829 h 2463421"/>
              <a:gd name="connsiteX3" fmla="*/ 102358 w 4367283"/>
              <a:gd name="connsiteY3" fmla="*/ 143301 h 2463421"/>
              <a:gd name="connsiteX4" fmla="*/ 177420 w 4367283"/>
              <a:gd name="connsiteY4" fmla="*/ 129653 h 2463421"/>
              <a:gd name="connsiteX5" fmla="*/ 218364 w 4367283"/>
              <a:gd name="connsiteY5" fmla="*/ 102358 h 2463421"/>
              <a:gd name="connsiteX6" fmla="*/ 286603 w 4367283"/>
              <a:gd name="connsiteY6" fmla="*/ 95534 h 2463421"/>
              <a:gd name="connsiteX7" fmla="*/ 348017 w 4367283"/>
              <a:gd name="connsiteY7" fmla="*/ 75062 h 2463421"/>
              <a:gd name="connsiteX8" fmla="*/ 368489 w 4367283"/>
              <a:gd name="connsiteY8" fmla="*/ 68238 h 2463421"/>
              <a:gd name="connsiteX9" fmla="*/ 388961 w 4367283"/>
              <a:gd name="connsiteY9" fmla="*/ 61415 h 2463421"/>
              <a:gd name="connsiteX10" fmla="*/ 409432 w 4367283"/>
              <a:gd name="connsiteY10" fmla="*/ 47767 h 2463421"/>
              <a:gd name="connsiteX11" fmla="*/ 450376 w 4367283"/>
              <a:gd name="connsiteY11" fmla="*/ 34119 h 2463421"/>
              <a:gd name="connsiteX12" fmla="*/ 586853 w 4367283"/>
              <a:gd name="connsiteY12" fmla="*/ 34119 h 2463421"/>
              <a:gd name="connsiteX13" fmla="*/ 661916 w 4367283"/>
              <a:gd name="connsiteY13" fmla="*/ 13647 h 2463421"/>
              <a:gd name="connsiteX14" fmla="*/ 682388 w 4367283"/>
              <a:gd name="connsiteY14" fmla="*/ 6823 h 2463421"/>
              <a:gd name="connsiteX15" fmla="*/ 893928 w 4367283"/>
              <a:gd name="connsiteY15" fmla="*/ 0 h 2463421"/>
              <a:gd name="connsiteX16" fmla="*/ 955343 w 4367283"/>
              <a:gd name="connsiteY16" fmla="*/ 6823 h 2463421"/>
              <a:gd name="connsiteX17" fmla="*/ 962167 w 4367283"/>
              <a:gd name="connsiteY17" fmla="*/ 27295 h 2463421"/>
              <a:gd name="connsiteX18" fmla="*/ 975814 w 4367283"/>
              <a:gd name="connsiteY18" fmla="*/ 47767 h 2463421"/>
              <a:gd name="connsiteX19" fmla="*/ 982638 w 4367283"/>
              <a:gd name="connsiteY19" fmla="*/ 68238 h 2463421"/>
              <a:gd name="connsiteX20" fmla="*/ 1023582 w 4367283"/>
              <a:gd name="connsiteY20" fmla="*/ 95534 h 2463421"/>
              <a:gd name="connsiteX21" fmla="*/ 1044053 w 4367283"/>
              <a:gd name="connsiteY21" fmla="*/ 109182 h 2463421"/>
              <a:gd name="connsiteX22" fmla="*/ 1064525 w 4367283"/>
              <a:gd name="connsiteY22" fmla="*/ 122829 h 2463421"/>
              <a:gd name="connsiteX23" fmla="*/ 1105468 w 4367283"/>
              <a:gd name="connsiteY23" fmla="*/ 136477 h 2463421"/>
              <a:gd name="connsiteX24" fmla="*/ 1146411 w 4367283"/>
              <a:gd name="connsiteY24" fmla="*/ 163773 h 2463421"/>
              <a:gd name="connsiteX25" fmla="*/ 1153235 w 4367283"/>
              <a:gd name="connsiteY25" fmla="*/ 184244 h 2463421"/>
              <a:gd name="connsiteX26" fmla="*/ 1194179 w 4367283"/>
              <a:gd name="connsiteY26" fmla="*/ 218364 h 2463421"/>
              <a:gd name="connsiteX27" fmla="*/ 1207826 w 4367283"/>
              <a:gd name="connsiteY27" fmla="*/ 238835 h 2463421"/>
              <a:gd name="connsiteX28" fmla="*/ 1235122 w 4367283"/>
              <a:gd name="connsiteY28" fmla="*/ 245659 h 2463421"/>
              <a:gd name="connsiteX29" fmla="*/ 1337480 w 4367283"/>
              <a:gd name="connsiteY29" fmla="*/ 266131 h 2463421"/>
              <a:gd name="connsiteX30" fmla="*/ 1378423 w 4367283"/>
              <a:gd name="connsiteY30" fmla="*/ 259307 h 2463421"/>
              <a:gd name="connsiteX31" fmla="*/ 1398895 w 4367283"/>
              <a:gd name="connsiteY31" fmla="*/ 245659 h 2463421"/>
              <a:gd name="connsiteX32" fmla="*/ 1521725 w 4367283"/>
              <a:gd name="connsiteY32" fmla="*/ 232012 h 2463421"/>
              <a:gd name="connsiteX33" fmla="*/ 1610435 w 4367283"/>
              <a:gd name="connsiteY33" fmla="*/ 218364 h 2463421"/>
              <a:gd name="connsiteX34" fmla="*/ 1658203 w 4367283"/>
              <a:gd name="connsiteY34" fmla="*/ 225188 h 2463421"/>
              <a:gd name="connsiteX35" fmla="*/ 1699146 w 4367283"/>
              <a:gd name="connsiteY35" fmla="*/ 245659 h 2463421"/>
              <a:gd name="connsiteX36" fmla="*/ 1726441 w 4367283"/>
              <a:gd name="connsiteY36" fmla="*/ 307074 h 2463421"/>
              <a:gd name="connsiteX37" fmla="*/ 1746913 w 4367283"/>
              <a:gd name="connsiteY37" fmla="*/ 313898 h 2463421"/>
              <a:gd name="connsiteX38" fmla="*/ 1808328 w 4367283"/>
              <a:gd name="connsiteY38" fmla="*/ 293426 h 2463421"/>
              <a:gd name="connsiteX39" fmla="*/ 1828800 w 4367283"/>
              <a:gd name="connsiteY39" fmla="*/ 286603 h 2463421"/>
              <a:gd name="connsiteX40" fmla="*/ 1842447 w 4367283"/>
              <a:gd name="connsiteY40" fmla="*/ 266131 h 2463421"/>
              <a:gd name="connsiteX41" fmla="*/ 1890214 w 4367283"/>
              <a:gd name="connsiteY41" fmla="*/ 286603 h 2463421"/>
              <a:gd name="connsiteX42" fmla="*/ 1917510 w 4367283"/>
              <a:gd name="connsiteY42" fmla="*/ 327546 h 2463421"/>
              <a:gd name="connsiteX43" fmla="*/ 1978925 w 4367283"/>
              <a:gd name="connsiteY43" fmla="*/ 348018 h 2463421"/>
              <a:gd name="connsiteX44" fmla="*/ 1999397 w 4367283"/>
              <a:gd name="connsiteY44" fmla="*/ 354841 h 2463421"/>
              <a:gd name="connsiteX45" fmla="*/ 2060811 w 4367283"/>
              <a:gd name="connsiteY45" fmla="*/ 361665 h 2463421"/>
              <a:gd name="connsiteX46" fmla="*/ 2094931 w 4367283"/>
              <a:gd name="connsiteY46" fmla="*/ 334370 h 2463421"/>
              <a:gd name="connsiteX47" fmla="*/ 2081283 w 4367283"/>
              <a:gd name="connsiteY47" fmla="*/ 293426 h 2463421"/>
              <a:gd name="connsiteX48" fmla="*/ 2101755 w 4367283"/>
              <a:gd name="connsiteY48" fmla="*/ 245659 h 2463421"/>
              <a:gd name="connsiteX49" fmla="*/ 2163170 w 4367283"/>
              <a:gd name="connsiteY49" fmla="*/ 252483 h 2463421"/>
              <a:gd name="connsiteX50" fmla="*/ 2245056 w 4367283"/>
              <a:gd name="connsiteY50" fmla="*/ 272955 h 2463421"/>
              <a:gd name="connsiteX51" fmla="*/ 2326943 w 4367283"/>
              <a:gd name="connsiteY51" fmla="*/ 307074 h 2463421"/>
              <a:gd name="connsiteX52" fmla="*/ 2374710 w 4367283"/>
              <a:gd name="connsiteY52" fmla="*/ 320722 h 2463421"/>
              <a:gd name="connsiteX53" fmla="*/ 2429301 w 4367283"/>
              <a:gd name="connsiteY53" fmla="*/ 327546 h 2463421"/>
              <a:gd name="connsiteX54" fmla="*/ 2470244 w 4367283"/>
              <a:gd name="connsiteY54" fmla="*/ 341194 h 2463421"/>
              <a:gd name="connsiteX55" fmla="*/ 2490716 w 4367283"/>
              <a:gd name="connsiteY55" fmla="*/ 348018 h 2463421"/>
              <a:gd name="connsiteX56" fmla="*/ 2497540 w 4367283"/>
              <a:gd name="connsiteY56" fmla="*/ 450376 h 2463421"/>
              <a:gd name="connsiteX57" fmla="*/ 2429301 w 4367283"/>
              <a:gd name="connsiteY57" fmla="*/ 429904 h 2463421"/>
              <a:gd name="connsiteX58" fmla="*/ 2408829 w 4367283"/>
              <a:gd name="connsiteY58" fmla="*/ 423080 h 2463421"/>
              <a:gd name="connsiteX59" fmla="*/ 2367886 w 4367283"/>
              <a:gd name="connsiteY59" fmla="*/ 429904 h 2463421"/>
              <a:gd name="connsiteX60" fmla="*/ 2347414 w 4367283"/>
              <a:gd name="connsiteY60" fmla="*/ 436728 h 2463421"/>
              <a:gd name="connsiteX61" fmla="*/ 2340591 w 4367283"/>
              <a:gd name="connsiteY61" fmla="*/ 457200 h 2463421"/>
              <a:gd name="connsiteX62" fmla="*/ 2320119 w 4367283"/>
              <a:gd name="connsiteY62" fmla="*/ 470847 h 2463421"/>
              <a:gd name="connsiteX63" fmla="*/ 2306471 w 4367283"/>
              <a:gd name="connsiteY63" fmla="*/ 491319 h 2463421"/>
              <a:gd name="connsiteX64" fmla="*/ 2299647 w 4367283"/>
              <a:gd name="connsiteY64" fmla="*/ 511791 h 2463421"/>
              <a:gd name="connsiteX65" fmla="*/ 2272352 w 4367283"/>
              <a:gd name="connsiteY65" fmla="*/ 552734 h 2463421"/>
              <a:gd name="connsiteX66" fmla="*/ 2258704 w 4367283"/>
              <a:gd name="connsiteY66" fmla="*/ 593677 h 2463421"/>
              <a:gd name="connsiteX67" fmla="*/ 2245056 w 4367283"/>
              <a:gd name="connsiteY67" fmla="*/ 614149 h 2463421"/>
              <a:gd name="connsiteX68" fmla="*/ 2231408 w 4367283"/>
              <a:gd name="connsiteY68" fmla="*/ 655092 h 2463421"/>
              <a:gd name="connsiteX69" fmla="*/ 2224585 w 4367283"/>
              <a:gd name="connsiteY69" fmla="*/ 675564 h 2463421"/>
              <a:gd name="connsiteX70" fmla="*/ 2231408 w 4367283"/>
              <a:gd name="connsiteY70" fmla="*/ 716507 h 2463421"/>
              <a:gd name="connsiteX71" fmla="*/ 2265528 w 4367283"/>
              <a:gd name="connsiteY71" fmla="*/ 723331 h 2463421"/>
              <a:gd name="connsiteX72" fmla="*/ 2286000 w 4367283"/>
              <a:gd name="connsiteY72" fmla="*/ 730155 h 2463421"/>
              <a:gd name="connsiteX73" fmla="*/ 2313295 w 4367283"/>
              <a:gd name="connsiteY73" fmla="*/ 771098 h 2463421"/>
              <a:gd name="connsiteX74" fmla="*/ 2320119 w 4367283"/>
              <a:gd name="connsiteY74" fmla="*/ 791570 h 2463421"/>
              <a:gd name="connsiteX75" fmla="*/ 2340591 w 4367283"/>
              <a:gd name="connsiteY75" fmla="*/ 812041 h 2463421"/>
              <a:gd name="connsiteX76" fmla="*/ 2361062 w 4367283"/>
              <a:gd name="connsiteY76" fmla="*/ 852985 h 2463421"/>
              <a:gd name="connsiteX77" fmla="*/ 2374710 w 4367283"/>
              <a:gd name="connsiteY77" fmla="*/ 893928 h 2463421"/>
              <a:gd name="connsiteX78" fmla="*/ 2422477 w 4367283"/>
              <a:gd name="connsiteY78" fmla="*/ 948519 h 2463421"/>
              <a:gd name="connsiteX79" fmla="*/ 2470244 w 4367283"/>
              <a:gd name="connsiteY79" fmla="*/ 996286 h 2463421"/>
              <a:gd name="connsiteX80" fmla="*/ 2490716 w 4367283"/>
              <a:gd name="connsiteY80" fmla="*/ 1016758 h 2463421"/>
              <a:gd name="connsiteX81" fmla="*/ 2511188 w 4367283"/>
              <a:gd name="connsiteY81" fmla="*/ 1023582 h 2463421"/>
              <a:gd name="connsiteX82" fmla="*/ 2552131 w 4367283"/>
              <a:gd name="connsiteY82" fmla="*/ 1050877 h 2463421"/>
              <a:gd name="connsiteX83" fmla="*/ 2552131 w 4367283"/>
              <a:gd name="connsiteY83" fmla="*/ 1050877 h 2463421"/>
              <a:gd name="connsiteX84" fmla="*/ 2593074 w 4367283"/>
              <a:gd name="connsiteY84" fmla="*/ 1078173 h 2463421"/>
              <a:gd name="connsiteX85" fmla="*/ 2634017 w 4367283"/>
              <a:gd name="connsiteY85" fmla="*/ 1098644 h 2463421"/>
              <a:gd name="connsiteX86" fmla="*/ 2668137 w 4367283"/>
              <a:gd name="connsiteY86" fmla="*/ 1139588 h 2463421"/>
              <a:gd name="connsiteX87" fmla="*/ 2709080 w 4367283"/>
              <a:gd name="connsiteY87" fmla="*/ 1160059 h 2463421"/>
              <a:gd name="connsiteX88" fmla="*/ 2763671 w 4367283"/>
              <a:gd name="connsiteY88" fmla="*/ 1194179 h 2463421"/>
              <a:gd name="connsiteX89" fmla="*/ 2784143 w 4367283"/>
              <a:gd name="connsiteY89" fmla="*/ 1207826 h 2463421"/>
              <a:gd name="connsiteX90" fmla="*/ 2804614 w 4367283"/>
              <a:gd name="connsiteY90" fmla="*/ 1214650 h 2463421"/>
              <a:gd name="connsiteX91" fmla="*/ 2845558 w 4367283"/>
              <a:gd name="connsiteY91" fmla="*/ 1241946 h 2463421"/>
              <a:gd name="connsiteX92" fmla="*/ 2886501 w 4367283"/>
              <a:gd name="connsiteY92" fmla="*/ 1255594 h 2463421"/>
              <a:gd name="connsiteX93" fmla="*/ 2947916 w 4367283"/>
              <a:gd name="connsiteY93" fmla="*/ 1282889 h 2463421"/>
              <a:gd name="connsiteX94" fmla="*/ 2968388 w 4367283"/>
              <a:gd name="connsiteY94" fmla="*/ 1289713 h 2463421"/>
              <a:gd name="connsiteX95" fmla="*/ 3029803 w 4367283"/>
              <a:gd name="connsiteY95" fmla="*/ 1323832 h 2463421"/>
              <a:gd name="connsiteX96" fmla="*/ 3070746 w 4367283"/>
              <a:gd name="connsiteY96" fmla="*/ 1344304 h 2463421"/>
              <a:gd name="connsiteX97" fmla="*/ 3091217 w 4367283"/>
              <a:gd name="connsiteY97" fmla="*/ 1357952 h 2463421"/>
              <a:gd name="connsiteX98" fmla="*/ 3132161 w 4367283"/>
              <a:gd name="connsiteY98" fmla="*/ 1378423 h 2463421"/>
              <a:gd name="connsiteX99" fmla="*/ 3179928 w 4367283"/>
              <a:gd name="connsiteY99" fmla="*/ 1426191 h 2463421"/>
              <a:gd name="connsiteX100" fmla="*/ 3220871 w 4367283"/>
              <a:gd name="connsiteY100" fmla="*/ 1453486 h 2463421"/>
              <a:gd name="connsiteX101" fmla="*/ 3241343 w 4367283"/>
              <a:gd name="connsiteY101" fmla="*/ 1467134 h 2463421"/>
              <a:gd name="connsiteX102" fmla="*/ 3282286 w 4367283"/>
              <a:gd name="connsiteY102" fmla="*/ 1480782 h 2463421"/>
              <a:gd name="connsiteX103" fmla="*/ 3309582 w 4367283"/>
              <a:gd name="connsiteY103" fmla="*/ 1494429 h 2463421"/>
              <a:gd name="connsiteX104" fmla="*/ 3330053 w 4367283"/>
              <a:gd name="connsiteY104" fmla="*/ 1508077 h 2463421"/>
              <a:gd name="connsiteX105" fmla="*/ 3350525 w 4367283"/>
              <a:gd name="connsiteY105" fmla="*/ 1514901 h 2463421"/>
              <a:gd name="connsiteX106" fmla="*/ 3384644 w 4367283"/>
              <a:gd name="connsiteY106" fmla="*/ 1576316 h 2463421"/>
              <a:gd name="connsiteX107" fmla="*/ 3398292 w 4367283"/>
              <a:gd name="connsiteY107" fmla="*/ 1596788 h 2463421"/>
              <a:gd name="connsiteX108" fmla="*/ 3411940 w 4367283"/>
              <a:gd name="connsiteY108" fmla="*/ 1637731 h 2463421"/>
              <a:gd name="connsiteX109" fmla="*/ 3432411 w 4367283"/>
              <a:gd name="connsiteY109" fmla="*/ 1644555 h 2463421"/>
              <a:gd name="connsiteX110" fmla="*/ 3439235 w 4367283"/>
              <a:gd name="connsiteY110" fmla="*/ 1665026 h 2463421"/>
              <a:gd name="connsiteX111" fmla="*/ 3480179 w 4367283"/>
              <a:gd name="connsiteY111" fmla="*/ 1685498 h 2463421"/>
              <a:gd name="connsiteX112" fmla="*/ 3521122 w 4367283"/>
              <a:gd name="connsiteY112" fmla="*/ 1712794 h 2463421"/>
              <a:gd name="connsiteX113" fmla="*/ 3541594 w 4367283"/>
              <a:gd name="connsiteY113" fmla="*/ 1719618 h 2463421"/>
              <a:gd name="connsiteX114" fmla="*/ 3582537 w 4367283"/>
              <a:gd name="connsiteY114" fmla="*/ 1746913 h 2463421"/>
              <a:gd name="connsiteX115" fmla="*/ 3643952 w 4367283"/>
              <a:gd name="connsiteY115" fmla="*/ 1767385 h 2463421"/>
              <a:gd name="connsiteX116" fmla="*/ 3705367 w 4367283"/>
              <a:gd name="connsiteY116" fmla="*/ 1787856 h 2463421"/>
              <a:gd name="connsiteX117" fmla="*/ 3725838 w 4367283"/>
              <a:gd name="connsiteY117" fmla="*/ 1794680 h 2463421"/>
              <a:gd name="connsiteX118" fmla="*/ 3794077 w 4367283"/>
              <a:gd name="connsiteY118" fmla="*/ 1787856 h 2463421"/>
              <a:gd name="connsiteX119" fmla="*/ 3821373 w 4367283"/>
              <a:gd name="connsiteY119" fmla="*/ 1781032 h 2463421"/>
              <a:gd name="connsiteX120" fmla="*/ 3889611 w 4367283"/>
              <a:gd name="connsiteY120" fmla="*/ 1787856 h 2463421"/>
              <a:gd name="connsiteX121" fmla="*/ 3937379 w 4367283"/>
              <a:gd name="connsiteY121" fmla="*/ 1808328 h 2463421"/>
              <a:gd name="connsiteX122" fmla="*/ 3978322 w 4367283"/>
              <a:gd name="connsiteY122" fmla="*/ 1835623 h 2463421"/>
              <a:gd name="connsiteX123" fmla="*/ 3991970 w 4367283"/>
              <a:gd name="connsiteY123" fmla="*/ 1856095 h 2463421"/>
              <a:gd name="connsiteX124" fmla="*/ 4032913 w 4367283"/>
              <a:gd name="connsiteY124" fmla="*/ 1890215 h 2463421"/>
              <a:gd name="connsiteX125" fmla="*/ 4073856 w 4367283"/>
              <a:gd name="connsiteY125" fmla="*/ 1903862 h 2463421"/>
              <a:gd name="connsiteX126" fmla="*/ 4114800 w 4367283"/>
              <a:gd name="connsiteY126" fmla="*/ 1944806 h 2463421"/>
              <a:gd name="connsiteX127" fmla="*/ 4148919 w 4367283"/>
              <a:gd name="connsiteY127" fmla="*/ 1978925 h 2463421"/>
              <a:gd name="connsiteX128" fmla="*/ 4162567 w 4367283"/>
              <a:gd name="connsiteY128" fmla="*/ 1999397 h 2463421"/>
              <a:gd name="connsiteX129" fmla="*/ 4203510 w 4367283"/>
              <a:gd name="connsiteY129" fmla="*/ 2040340 h 2463421"/>
              <a:gd name="connsiteX130" fmla="*/ 4237629 w 4367283"/>
              <a:gd name="connsiteY130" fmla="*/ 2081283 h 2463421"/>
              <a:gd name="connsiteX131" fmla="*/ 4299044 w 4367283"/>
              <a:gd name="connsiteY131" fmla="*/ 2129050 h 2463421"/>
              <a:gd name="connsiteX132" fmla="*/ 4326340 w 4367283"/>
              <a:gd name="connsiteY132" fmla="*/ 2169994 h 2463421"/>
              <a:gd name="connsiteX133" fmla="*/ 4339988 w 4367283"/>
              <a:gd name="connsiteY133" fmla="*/ 2190465 h 2463421"/>
              <a:gd name="connsiteX134" fmla="*/ 4353635 w 4367283"/>
              <a:gd name="connsiteY134" fmla="*/ 2210937 h 2463421"/>
              <a:gd name="connsiteX135" fmla="*/ 4367283 w 4367283"/>
              <a:gd name="connsiteY135" fmla="*/ 2251880 h 2463421"/>
              <a:gd name="connsiteX136" fmla="*/ 4346811 w 4367283"/>
              <a:gd name="connsiteY136" fmla="*/ 2313295 h 2463421"/>
              <a:gd name="connsiteX137" fmla="*/ 4339988 w 4367283"/>
              <a:gd name="connsiteY137" fmla="*/ 2333767 h 2463421"/>
              <a:gd name="connsiteX138" fmla="*/ 4326340 w 4367283"/>
              <a:gd name="connsiteY138" fmla="*/ 2381534 h 2463421"/>
              <a:gd name="connsiteX139" fmla="*/ 4264925 w 4367283"/>
              <a:gd name="connsiteY139" fmla="*/ 2463421 h 2463421"/>
              <a:gd name="connsiteX0" fmla="*/ 0 w 4367283"/>
              <a:gd name="connsiteY0" fmla="*/ 102358 h 2381534"/>
              <a:gd name="connsiteX1" fmla="*/ 34119 w 4367283"/>
              <a:gd name="connsiteY1" fmla="*/ 116006 h 2381534"/>
              <a:gd name="connsiteX2" fmla="*/ 54591 w 4367283"/>
              <a:gd name="connsiteY2" fmla="*/ 122829 h 2381534"/>
              <a:gd name="connsiteX3" fmla="*/ 102358 w 4367283"/>
              <a:gd name="connsiteY3" fmla="*/ 143301 h 2381534"/>
              <a:gd name="connsiteX4" fmla="*/ 177420 w 4367283"/>
              <a:gd name="connsiteY4" fmla="*/ 129653 h 2381534"/>
              <a:gd name="connsiteX5" fmla="*/ 218364 w 4367283"/>
              <a:gd name="connsiteY5" fmla="*/ 102358 h 2381534"/>
              <a:gd name="connsiteX6" fmla="*/ 286603 w 4367283"/>
              <a:gd name="connsiteY6" fmla="*/ 95534 h 2381534"/>
              <a:gd name="connsiteX7" fmla="*/ 348017 w 4367283"/>
              <a:gd name="connsiteY7" fmla="*/ 75062 h 2381534"/>
              <a:gd name="connsiteX8" fmla="*/ 368489 w 4367283"/>
              <a:gd name="connsiteY8" fmla="*/ 68238 h 2381534"/>
              <a:gd name="connsiteX9" fmla="*/ 388961 w 4367283"/>
              <a:gd name="connsiteY9" fmla="*/ 61415 h 2381534"/>
              <a:gd name="connsiteX10" fmla="*/ 409432 w 4367283"/>
              <a:gd name="connsiteY10" fmla="*/ 47767 h 2381534"/>
              <a:gd name="connsiteX11" fmla="*/ 450376 w 4367283"/>
              <a:gd name="connsiteY11" fmla="*/ 34119 h 2381534"/>
              <a:gd name="connsiteX12" fmla="*/ 586853 w 4367283"/>
              <a:gd name="connsiteY12" fmla="*/ 34119 h 2381534"/>
              <a:gd name="connsiteX13" fmla="*/ 661916 w 4367283"/>
              <a:gd name="connsiteY13" fmla="*/ 13647 h 2381534"/>
              <a:gd name="connsiteX14" fmla="*/ 682388 w 4367283"/>
              <a:gd name="connsiteY14" fmla="*/ 6823 h 2381534"/>
              <a:gd name="connsiteX15" fmla="*/ 893928 w 4367283"/>
              <a:gd name="connsiteY15" fmla="*/ 0 h 2381534"/>
              <a:gd name="connsiteX16" fmla="*/ 955343 w 4367283"/>
              <a:gd name="connsiteY16" fmla="*/ 6823 h 2381534"/>
              <a:gd name="connsiteX17" fmla="*/ 962167 w 4367283"/>
              <a:gd name="connsiteY17" fmla="*/ 27295 h 2381534"/>
              <a:gd name="connsiteX18" fmla="*/ 975814 w 4367283"/>
              <a:gd name="connsiteY18" fmla="*/ 47767 h 2381534"/>
              <a:gd name="connsiteX19" fmla="*/ 982638 w 4367283"/>
              <a:gd name="connsiteY19" fmla="*/ 68238 h 2381534"/>
              <a:gd name="connsiteX20" fmla="*/ 1023582 w 4367283"/>
              <a:gd name="connsiteY20" fmla="*/ 95534 h 2381534"/>
              <a:gd name="connsiteX21" fmla="*/ 1044053 w 4367283"/>
              <a:gd name="connsiteY21" fmla="*/ 109182 h 2381534"/>
              <a:gd name="connsiteX22" fmla="*/ 1064525 w 4367283"/>
              <a:gd name="connsiteY22" fmla="*/ 122829 h 2381534"/>
              <a:gd name="connsiteX23" fmla="*/ 1105468 w 4367283"/>
              <a:gd name="connsiteY23" fmla="*/ 136477 h 2381534"/>
              <a:gd name="connsiteX24" fmla="*/ 1146411 w 4367283"/>
              <a:gd name="connsiteY24" fmla="*/ 163773 h 2381534"/>
              <a:gd name="connsiteX25" fmla="*/ 1153235 w 4367283"/>
              <a:gd name="connsiteY25" fmla="*/ 184244 h 2381534"/>
              <a:gd name="connsiteX26" fmla="*/ 1194179 w 4367283"/>
              <a:gd name="connsiteY26" fmla="*/ 218364 h 2381534"/>
              <a:gd name="connsiteX27" fmla="*/ 1207826 w 4367283"/>
              <a:gd name="connsiteY27" fmla="*/ 238835 h 2381534"/>
              <a:gd name="connsiteX28" fmla="*/ 1235122 w 4367283"/>
              <a:gd name="connsiteY28" fmla="*/ 245659 h 2381534"/>
              <a:gd name="connsiteX29" fmla="*/ 1337480 w 4367283"/>
              <a:gd name="connsiteY29" fmla="*/ 266131 h 2381534"/>
              <a:gd name="connsiteX30" fmla="*/ 1378423 w 4367283"/>
              <a:gd name="connsiteY30" fmla="*/ 259307 h 2381534"/>
              <a:gd name="connsiteX31" fmla="*/ 1398895 w 4367283"/>
              <a:gd name="connsiteY31" fmla="*/ 245659 h 2381534"/>
              <a:gd name="connsiteX32" fmla="*/ 1521725 w 4367283"/>
              <a:gd name="connsiteY32" fmla="*/ 232012 h 2381534"/>
              <a:gd name="connsiteX33" fmla="*/ 1610435 w 4367283"/>
              <a:gd name="connsiteY33" fmla="*/ 218364 h 2381534"/>
              <a:gd name="connsiteX34" fmla="*/ 1658203 w 4367283"/>
              <a:gd name="connsiteY34" fmla="*/ 225188 h 2381534"/>
              <a:gd name="connsiteX35" fmla="*/ 1699146 w 4367283"/>
              <a:gd name="connsiteY35" fmla="*/ 245659 h 2381534"/>
              <a:gd name="connsiteX36" fmla="*/ 1726441 w 4367283"/>
              <a:gd name="connsiteY36" fmla="*/ 307074 h 2381534"/>
              <a:gd name="connsiteX37" fmla="*/ 1746913 w 4367283"/>
              <a:gd name="connsiteY37" fmla="*/ 313898 h 2381534"/>
              <a:gd name="connsiteX38" fmla="*/ 1808328 w 4367283"/>
              <a:gd name="connsiteY38" fmla="*/ 293426 h 2381534"/>
              <a:gd name="connsiteX39" fmla="*/ 1828800 w 4367283"/>
              <a:gd name="connsiteY39" fmla="*/ 286603 h 2381534"/>
              <a:gd name="connsiteX40" fmla="*/ 1842447 w 4367283"/>
              <a:gd name="connsiteY40" fmla="*/ 266131 h 2381534"/>
              <a:gd name="connsiteX41" fmla="*/ 1890214 w 4367283"/>
              <a:gd name="connsiteY41" fmla="*/ 286603 h 2381534"/>
              <a:gd name="connsiteX42" fmla="*/ 1917510 w 4367283"/>
              <a:gd name="connsiteY42" fmla="*/ 327546 h 2381534"/>
              <a:gd name="connsiteX43" fmla="*/ 1978925 w 4367283"/>
              <a:gd name="connsiteY43" fmla="*/ 348018 h 2381534"/>
              <a:gd name="connsiteX44" fmla="*/ 1999397 w 4367283"/>
              <a:gd name="connsiteY44" fmla="*/ 354841 h 2381534"/>
              <a:gd name="connsiteX45" fmla="*/ 2060811 w 4367283"/>
              <a:gd name="connsiteY45" fmla="*/ 361665 h 2381534"/>
              <a:gd name="connsiteX46" fmla="*/ 2094931 w 4367283"/>
              <a:gd name="connsiteY46" fmla="*/ 334370 h 2381534"/>
              <a:gd name="connsiteX47" fmla="*/ 2081283 w 4367283"/>
              <a:gd name="connsiteY47" fmla="*/ 293426 h 2381534"/>
              <a:gd name="connsiteX48" fmla="*/ 2101755 w 4367283"/>
              <a:gd name="connsiteY48" fmla="*/ 245659 h 2381534"/>
              <a:gd name="connsiteX49" fmla="*/ 2163170 w 4367283"/>
              <a:gd name="connsiteY49" fmla="*/ 252483 h 2381534"/>
              <a:gd name="connsiteX50" fmla="*/ 2245056 w 4367283"/>
              <a:gd name="connsiteY50" fmla="*/ 272955 h 2381534"/>
              <a:gd name="connsiteX51" fmla="*/ 2326943 w 4367283"/>
              <a:gd name="connsiteY51" fmla="*/ 307074 h 2381534"/>
              <a:gd name="connsiteX52" fmla="*/ 2374710 w 4367283"/>
              <a:gd name="connsiteY52" fmla="*/ 320722 h 2381534"/>
              <a:gd name="connsiteX53" fmla="*/ 2429301 w 4367283"/>
              <a:gd name="connsiteY53" fmla="*/ 327546 h 2381534"/>
              <a:gd name="connsiteX54" fmla="*/ 2470244 w 4367283"/>
              <a:gd name="connsiteY54" fmla="*/ 341194 h 2381534"/>
              <a:gd name="connsiteX55" fmla="*/ 2490716 w 4367283"/>
              <a:gd name="connsiteY55" fmla="*/ 348018 h 2381534"/>
              <a:gd name="connsiteX56" fmla="*/ 2497540 w 4367283"/>
              <a:gd name="connsiteY56" fmla="*/ 450376 h 2381534"/>
              <a:gd name="connsiteX57" fmla="*/ 2429301 w 4367283"/>
              <a:gd name="connsiteY57" fmla="*/ 429904 h 2381534"/>
              <a:gd name="connsiteX58" fmla="*/ 2408829 w 4367283"/>
              <a:gd name="connsiteY58" fmla="*/ 423080 h 2381534"/>
              <a:gd name="connsiteX59" fmla="*/ 2367886 w 4367283"/>
              <a:gd name="connsiteY59" fmla="*/ 429904 h 2381534"/>
              <a:gd name="connsiteX60" fmla="*/ 2347414 w 4367283"/>
              <a:gd name="connsiteY60" fmla="*/ 436728 h 2381534"/>
              <a:gd name="connsiteX61" fmla="*/ 2340591 w 4367283"/>
              <a:gd name="connsiteY61" fmla="*/ 457200 h 2381534"/>
              <a:gd name="connsiteX62" fmla="*/ 2320119 w 4367283"/>
              <a:gd name="connsiteY62" fmla="*/ 470847 h 2381534"/>
              <a:gd name="connsiteX63" fmla="*/ 2306471 w 4367283"/>
              <a:gd name="connsiteY63" fmla="*/ 491319 h 2381534"/>
              <a:gd name="connsiteX64" fmla="*/ 2299647 w 4367283"/>
              <a:gd name="connsiteY64" fmla="*/ 511791 h 2381534"/>
              <a:gd name="connsiteX65" fmla="*/ 2272352 w 4367283"/>
              <a:gd name="connsiteY65" fmla="*/ 552734 h 2381534"/>
              <a:gd name="connsiteX66" fmla="*/ 2258704 w 4367283"/>
              <a:gd name="connsiteY66" fmla="*/ 593677 h 2381534"/>
              <a:gd name="connsiteX67" fmla="*/ 2245056 w 4367283"/>
              <a:gd name="connsiteY67" fmla="*/ 614149 h 2381534"/>
              <a:gd name="connsiteX68" fmla="*/ 2231408 w 4367283"/>
              <a:gd name="connsiteY68" fmla="*/ 655092 h 2381534"/>
              <a:gd name="connsiteX69" fmla="*/ 2224585 w 4367283"/>
              <a:gd name="connsiteY69" fmla="*/ 675564 h 2381534"/>
              <a:gd name="connsiteX70" fmla="*/ 2231408 w 4367283"/>
              <a:gd name="connsiteY70" fmla="*/ 716507 h 2381534"/>
              <a:gd name="connsiteX71" fmla="*/ 2265528 w 4367283"/>
              <a:gd name="connsiteY71" fmla="*/ 723331 h 2381534"/>
              <a:gd name="connsiteX72" fmla="*/ 2286000 w 4367283"/>
              <a:gd name="connsiteY72" fmla="*/ 730155 h 2381534"/>
              <a:gd name="connsiteX73" fmla="*/ 2313295 w 4367283"/>
              <a:gd name="connsiteY73" fmla="*/ 771098 h 2381534"/>
              <a:gd name="connsiteX74" fmla="*/ 2320119 w 4367283"/>
              <a:gd name="connsiteY74" fmla="*/ 791570 h 2381534"/>
              <a:gd name="connsiteX75" fmla="*/ 2340591 w 4367283"/>
              <a:gd name="connsiteY75" fmla="*/ 812041 h 2381534"/>
              <a:gd name="connsiteX76" fmla="*/ 2361062 w 4367283"/>
              <a:gd name="connsiteY76" fmla="*/ 852985 h 2381534"/>
              <a:gd name="connsiteX77" fmla="*/ 2374710 w 4367283"/>
              <a:gd name="connsiteY77" fmla="*/ 893928 h 2381534"/>
              <a:gd name="connsiteX78" fmla="*/ 2422477 w 4367283"/>
              <a:gd name="connsiteY78" fmla="*/ 948519 h 2381534"/>
              <a:gd name="connsiteX79" fmla="*/ 2470244 w 4367283"/>
              <a:gd name="connsiteY79" fmla="*/ 996286 h 2381534"/>
              <a:gd name="connsiteX80" fmla="*/ 2490716 w 4367283"/>
              <a:gd name="connsiteY80" fmla="*/ 1016758 h 2381534"/>
              <a:gd name="connsiteX81" fmla="*/ 2511188 w 4367283"/>
              <a:gd name="connsiteY81" fmla="*/ 1023582 h 2381534"/>
              <a:gd name="connsiteX82" fmla="*/ 2552131 w 4367283"/>
              <a:gd name="connsiteY82" fmla="*/ 1050877 h 2381534"/>
              <a:gd name="connsiteX83" fmla="*/ 2552131 w 4367283"/>
              <a:gd name="connsiteY83" fmla="*/ 1050877 h 2381534"/>
              <a:gd name="connsiteX84" fmla="*/ 2593074 w 4367283"/>
              <a:gd name="connsiteY84" fmla="*/ 1078173 h 2381534"/>
              <a:gd name="connsiteX85" fmla="*/ 2634017 w 4367283"/>
              <a:gd name="connsiteY85" fmla="*/ 1098644 h 2381534"/>
              <a:gd name="connsiteX86" fmla="*/ 2668137 w 4367283"/>
              <a:gd name="connsiteY86" fmla="*/ 1139588 h 2381534"/>
              <a:gd name="connsiteX87" fmla="*/ 2709080 w 4367283"/>
              <a:gd name="connsiteY87" fmla="*/ 1160059 h 2381534"/>
              <a:gd name="connsiteX88" fmla="*/ 2763671 w 4367283"/>
              <a:gd name="connsiteY88" fmla="*/ 1194179 h 2381534"/>
              <a:gd name="connsiteX89" fmla="*/ 2784143 w 4367283"/>
              <a:gd name="connsiteY89" fmla="*/ 1207826 h 2381534"/>
              <a:gd name="connsiteX90" fmla="*/ 2804614 w 4367283"/>
              <a:gd name="connsiteY90" fmla="*/ 1214650 h 2381534"/>
              <a:gd name="connsiteX91" fmla="*/ 2845558 w 4367283"/>
              <a:gd name="connsiteY91" fmla="*/ 1241946 h 2381534"/>
              <a:gd name="connsiteX92" fmla="*/ 2886501 w 4367283"/>
              <a:gd name="connsiteY92" fmla="*/ 1255594 h 2381534"/>
              <a:gd name="connsiteX93" fmla="*/ 2947916 w 4367283"/>
              <a:gd name="connsiteY93" fmla="*/ 1282889 h 2381534"/>
              <a:gd name="connsiteX94" fmla="*/ 2968388 w 4367283"/>
              <a:gd name="connsiteY94" fmla="*/ 1289713 h 2381534"/>
              <a:gd name="connsiteX95" fmla="*/ 3029803 w 4367283"/>
              <a:gd name="connsiteY95" fmla="*/ 1323832 h 2381534"/>
              <a:gd name="connsiteX96" fmla="*/ 3070746 w 4367283"/>
              <a:gd name="connsiteY96" fmla="*/ 1344304 h 2381534"/>
              <a:gd name="connsiteX97" fmla="*/ 3091217 w 4367283"/>
              <a:gd name="connsiteY97" fmla="*/ 1357952 h 2381534"/>
              <a:gd name="connsiteX98" fmla="*/ 3132161 w 4367283"/>
              <a:gd name="connsiteY98" fmla="*/ 1378423 h 2381534"/>
              <a:gd name="connsiteX99" fmla="*/ 3179928 w 4367283"/>
              <a:gd name="connsiteY99" fmla="*/ 1426191 h 2381534"/>
              <a:gd name="connsiteX100" fmla="*/ 3220871 w 4367283"/>
              <a:gd name="connsiteY100" fmla="*/ 1453486 h 2381534"/>
              <a:gd name="connsiteX101" fmla="*/ 3241343 w 4367283"/>
              <a:gd name="connsiteY101" fmla="*/ 1467134 h 2381534"/>
              <a:gd name="connsiteX102" fmla="*/ 3282286 w 4367283"/>
              <a:gd name="connsiteY102" fmla="*/ 1480782 h 2381534"/>
              <a:gd name="connsiteX103" fmla="*/ 3309582 w 4367283"/>
              <a:gd name="connsiteY103" fmla="*/ 1494429 h 2381534"/>
              <a:gd name="connsiteX104" fmla="*/ 3330053 w 4367283"/>
              <a:gd name="connsiteY104" fmla="*/ 1508077 h 2381534"/>
              <a:gd name="connsiteX105" fmla="*/ 3350525 w 4367283"/>
              <a:gd name="connsiteY105" fmla="*/ 1514901 h 2381534"/>
              <a:gd name="connsiteX106" fmla="*/ 3384644 w 4367283"/>
              <a:gd name="connsiteY106" fmla="*/ 1576316 h 2381534"/>
              <a:gd name="connsiteX107" fmla="*/ 3398292 w 4367283"/>
              <a:gd name="connsiteY107" fmla="*/ 1596788 h 2381534"/>
              <a:gd name="connsiteX108" fmla="*/ 3411940 w 4367283"/>
              <a:gd name="connsiteY108" fmla="*/ 1637731 h 2381534"/>
              <a:gd name="connsiteX109" fmla="*/ 3432411 w 4367283"/>
              <a:gd name="connsiteY109" fmla="*/ 1644555 h 2381534"/>
              <a:gd name="connsiteX110" fmla="*/ 3439235 w 4367283"/>
              <a:gd name="connsiteY110" fmla="*/ 1665026 h 2381534"/>
              <a:gd name="connsiteX111" fmla="*/ 3480179 w 4367283"/>
              <a:gd name="connsiteY111" fmla="*/ 1685498 h 2381534"/>
              <a:gd name="connsiteX112" fmla="*/ 3521122 w 4367283"/>
              <a:gd name="connsiteY112" fmla="*/ 1712794 h 2381534"/>
              <a:gd name="connsiteX113" fmla="*/ 3541594 w 4367283"/>
              <a:gd name="connsiteY113" fmla="*/ 1719618 h 2381534"/>
              <a:gd name="connsiteX114" fmla="*/ 3582537 w 4367283"/>
              <a:gd name="connsiteY114" fmla="*/ 1746913 h 2381534"/>
              <a:gd name="connsiteX115" fmla="*/ 3643952 w 4367283"/>
              <a:gd name="connsiteY115" fmla="*/ 1767385 h 2381534"/>
              <a:gd name="connsiteX116" fmla="*/ 3705367 w 4367283"/>
              <a:gd name="connsiteY116" fmla="*/ 1787856 h 2381534"/>
              <a:gd name="connsiteX117" fmla="*/ 3725838 w 4367283"/>
              <a:gd name="connsiteY117" fmla="*/ 1794680 h 2381534"/>
              <a:gd name="connsiteX118" fmla="*/ 3794077 w 4367283"/>
              <a:gd name="connsiteY118" fmla="*/ 1787856 h 2381534"/>
              <a:gd name="connsiteX119" fmla="*/ 3821373 w 4367283"/>
              <a:gd name="connsiteY119" fmla="*/ 1781032 h 2381534"/>
              <a:gd name="connsiteX120" fmla="*/ 3889611 w 4367283"/>
              <a:gd name="connsiteY120" fmla="*/ 1787856 h 2381534"/>
              <a:gd name="connsiteX121" fmla="*/ 3937379 w 4367283"/>
              <a:gd name="connsiteY121" fmla="*/ 1808328 h 2381534"/>
              <a:gd name="connsiteX122" fmla="*/ 3978322 w 4367283"/>
              <a:gd name="connsiteY122" fmla="*/ 1835623 h 2381534"/>
              <a:gd name="connsiteX123" fmla="*/ 3991970 w 4367283"/>
              <a:gd name="connsiteY123" fmla="*/ 1856095 h 2381534"/>
              <a:gd name="connsiteX124" fmla="*/ 4032913 w 4367283"/>
              <a:gd name="connsiteY124" fmla="*/ 1890215 h 2381534"/>
              <a:gd name="connsiteX125" fmla="*/ 4073856 w 4367283"/>
              <a:gd name="connsiteY125" fmla="*/ 1903862 h 2381534"/>
              <a:gd name="connsiteX126" fmla="*/ 4114800 w 4367283"/>
              <a:gd name="connsiteY126" fmla="*/ 1944806 h 2381534"/>
              <a:gd name="connsiteX127" fmla="*/ 4148919 w 4367283"/>
              <a:gd name="connsiteY127" fmla="*/ 1978925 h 2381534"/>
              <a:gd name="connsiteX128" fmla="*/ 4162567 w 4367283"/>
              <a:gd name="connsiteY128" fmla="*/ 1999397 h 2381534"/>
              <a:gd name="connsiteX129" fmla="*/ 4203510 w 4367283"/>
              <a:gd name="connsiteY129" fmla="*/ 2040340 h 2381534"/>
              <a:gd name="connsiteX130" fmla="*/ 4237629 w 4367283"/>
              <a:gd name="connsiteY130" fmla="*/ 2081283 h 2381534"/>
              <a:gd name="connsiteX131" fmla="*/ 4299044 w 4367283"/>
              <a:gd name="connsiteY131" fmla="*/ 2129050 h 2381534"/>
              <a:gd name="connsiteX132" fmla="*/ 4326340 w 4367283"/>
              <a:gd name="connsiteY132" fmla="*/ 2169994 h 2381534"/>
              <a:gd name="connsiteX133" fmla="*/ 4339988 w 4367283"/>
              <a:gd name="connsiteY133" fmla="*/ 2190465 h 2381534"/>
              <a:gd name="connsiteX134" fmla="*/ 4353635 w 4367283"/>
              <a:gd name="connsiteY134" fmla="*/ 2210937 h 2381534"/>
              <a:gd name="connsiteX135" fmla="*/ 4367283 w 4367283"/>
              <a:gd name="connsiteY135" fmla="*/ 2251880 h 2381534"/>
              <a:gd name="connsiteX136" fmla="*/ 4346811 w 4367283"/>
              <a:gd name="connsiteY136" fmla="*/ 2313295 h 2381534"/>
              <a:gd name="connsiteX137" fmla="*/ 4339988 w 4367283"/>
              <a:gd name="connsiteY137" fmla="*/ 2333767 h 2381534"/>
              <a:gd name="connsiteX138" fmla="*/ 4326340 w 4367283"/>
              <a:gd name="connsiteY138" fmla="*/ 2381534 h 2381534"/>
              <a:gd name="connsiteX0" fmla="*/ 0 w 4367283"/>
              <a:gd name="connsiteY0" fmla="*/ 102358 h 2333767"/>
              <a:gd name="connsiteX1" fmla="*/ 34119 w 4367283"/>
              <a:gd name="connsiteY1" fmla="*/ 116006 h 2333767"/>
              <a:gd name="connsiteX2" fmla="*/ 54591 w 4367283"/>
              <a:gd name="connsiteY2" fmla="*/ 122829 h 2333767"/>
              <a:gd name="connsiteX3" fmla="*/ 102358 w 4367283"/>
              <a:gd name="connsiteY3" fmla="*/ 143301 h 2333767"/>
              <a:gd name="connsiteX4" fmla="*/ 177420 w 4367283"/>
              <a:gd name="connsiteY4" fmla="*/ 129653 h 2333767"/>
              <a:gd name="connsiteX5" fmla="*/ 218364 w 4367283"/>
              <a:gd name="connsiteY5" fmla="*/ 102358 h 2333767"/>
              <a:gd name="connsiteX6" fmla="*/ 286603 w 4367283"/>
              <a:gd name="connsiteY6" fmla="*/ 95534 h 2333767"/>
              <a:gd name="connsiteX7" fmla="*/ 348017 w 4367283"/>
              <a:gd name="connsiteY7" fmla="*/ 75062 h 2333767"/>
              <a:gd name="connsiteX8" fmla="*/ 368489 w 4367283"/>
              <a:gd name="connsiteY8" fmla="*/ 68238 h 2333767"/>
              <a:gd name="connsiteX9" fmla="*/ 388961 w 4367283"/>
              <a:gd name="connsiteY9" fmla="*/ 61415 h 2333767"/>
              <a:gd name="connsiteX10" fmla="*/ 409432 w 4367283"/>
              <a:gd name="connsiteY10" fmla="*/ 47767 h 2333767"/>
              <a:gd name="connsiteX11" fmla="*/ 450376 w 4367283"/>
              <a:gd name="connsiteY11" fmla="*/ 34119 h 2333767"/>
              <a:gd name="connsiteX12" fmla="*/ 586853 w 4367283"/>
              <a:gd name="connsiteY12" fmla="*/ 34119 h 2333767"/>
              <a:gd name="connsiteX13" fmla="*/ 661916 w 4367283"/>
              <a:gd name="connsiteY13" fmla="*/ 13647 h 2333767"/>
              <a:gd name="connsiteX14" fmla="*/ 682388 w 4367283"/>
              <a:gd name="connsiteY14" fmla="*/ 6823 h 2333767"/>
              <a:gd name="connsiteX15" fmla="*/ 893928 w 4367283"/>
              <a:gd name="connsiteY15" fmla="*/ 0 h 2333767"/>
              <a:gd name="connsiteX16" fmla="*/ 955343 w 4367283"/>
              <a:gd name="connsiteY16" fmla="*/ 6823 h 2333767"/>
              <a:gd name="connsiteX17" fmla="*/ 962167 w 4367283"/>
              <a:gd name="connsiteY17" fmla="*/ 27295 h 2333767"/>
              <a:gd name="connsiteX18" fmla="*/ 975814 w 4367283"/>
              <a:gd name="connsiteY18" fmla="*/ 47767 h 2333767"/>
              <a:gd name="connsiteX19" fmla="*/ 982638 w 4367283"/>
              <a:gd name="connsiteY19" fmla="*/ 68238 h 2333767"/>
              <a:gd name="connsiteX20" fmla="*/ 1023582 w 4367283"/>
              <a:gd name="connsiteY20" fmla="*/ 95534 h 2333767"/>
              <a:gd name="connsiteX21" fmla="*/ 1044053 w 4367283"/>
              <a:gd name="connsiteY21" fmla="*/ 109182 h 2333767"/>
              <a:gd name="connsiteX22" fmla="*/ 1064525 w 4367283"/>
              <a:gd name="connsiteY22" fmla="*/ 122829 h 2333767"/>
              <a:gd name="connsiteX23" fmla="*/ 1105468 w 4367283"/>
              <a:gd name="connsiteY23" fmla="*/ 136477 h 2333767"/>
              <a:gd name="connsiteX24" fmla="*/ 1146411 w 4367283"/>
              <a:gd name="connsiteY24" fmla="*/ 163773 h 2333767"/>
              <a:gd name="connsiteX25" fmla="*/ 1153235 w 4367283"/>
              <a:gd name="connsiteY25" fmla="*/ 184244 h 2333767"/>
              <a:gd name="connsiteX26" fmla="*/ 1194179 w 4367283"/>
              <a:gd name="connsiteY26" fmla="*/ 218364 h 2333767"/>
              <a:gd name="connsiteX27" fmla="*/ 1207826 w 4367283"/>
              <a:gd name="connsiteY27" fmla="*/ 238835 h 2333767"/>
              <a:gd name="connsiteX28" fmla="*/ 1235122 w 4367283"/>
              <a:gd name="connsiteY28" fmla="*/ 245659 h 2333767"/>
              <a:gd name="connsiteX29" fmla="*/ 1337480 w 4367283"/>
              <a:gd name="connsiteY29" fmla="*/ 266131 h 2333767"/>
              <a:gd name="connsiteX30" fmla="*/ 1378423 w 4367283"/>
              <a:gd name="connsiteY30" fmla="*/ 259307 h 2333767"/>
              <a:gd name="connsiteX31" fmla="*/ 1398895 w 4367283"/>
              <a:gd name="connsiteY31" fmla="*/ 245659 h 2333767"/>
              <a:gd name="connsiteX32" fmla="*/ 1521725 w 4367283"/>
              <a:gd name="connsiteY32" fmla="*/ 232012 h 2333767"/>
              <a:gd name="connsiteX33" fmla="*/ 1610435 w 4367283"/>
              <a:gd name="connsiteY33" fmla="*/ 218364 h 2333767"/>
              <a:gd name="connsiteX34" fmla="*/ 1658203 w 4367283"/>
              <a:gd name="connsiteY34" fmla="*/ 225188 h 2333767"/>
              <a:gd name="connsiteX35" fmla="*/ 1699146 w 4367283"/>
              <a:gd name="connsiteY35" fmla="*/ 245659 h 2333767"/>
              <a:gd name="connsiteX36" fmla="*/ 1726441 w 4367283"/>
              <a:gd name="connsiteY36" fmla="*/ 307074 h 2333767"/>
              <a:gd name="connsiteX37" fmla="*/ 1746913 w 4367283"/>
              <a:gd name="connsiteY37" fmla="*/ 313898 h 2333767"/>
              <a:gd name="connsiteX38" fmla="*/ 1808328 w 4367283"/>
              <a:gd name="connsiteY38" fmla="*/ 293426 h 2333767"/>
              <a:gd name="connsiteX39" fmla="*/ 1828800 w 4367283"/>
              <a:gd name="connsiteY39" fmla="*/ 286603 h 2333767"/>
              <a:gd name="connsiteX40" fmla="*/ 1842447 w 4367283"/>
              <a:gd name="connsiteY40" fmla="*/ 266131 h 2333767"/>
              <a:gd name="connsiteX41" fmla="*/ 1890214 w 4367283"/>
              <a:gd name="connsiteY41" fmla="*/ 286603 h 2333767"/>
              <a:gd name="connsiteX42" fmla="*/ 1917510 w 4367283"/>
              <a:gd name="connsiteY42" fmla="*/ 327546 h 2333767"/>
              <a:gd name="connsiteX43" fmla="*/ 1978925 w 4367283"/>
              <a:gd name="connsiteY43" fmla="*/ 348018 h 2333767"/>
              <a:gd name="connsiteX44" fmla="*/ 1999397 w 4367283"/>
              <a:gd name="connsiteY44" fmla="*/ 354841 h 2333767"/>
              <a:gd name="connsiteX45" fmla="*/ 2060811 w 4367283"/>
              <a:gd name="connsiteY45" fmla="*/ 361665 h 2333767"/>
              <a:gd name="connsiteX46" fmla="*/ 2094931 w 4367283"/>
              <a:gd name="connsiteY46" fmla="*/ 334370 h 2333767"/>
              <a:gd name="connsiteX47" fmla="*/ 2081283 w 4367283"/>
              <a:gd name="connsiteY47" fmla="*/ 293426 h 2333767"/>
              <a:gd name="connsiteX48" fmla="*/ 2101755 w 4367283"/>
              <a:gd name="connsiteY48" fmla="*/ 245659 h 2333767"/>
              <a:gd name="connsiteX49" fmla="*/ 2163170 w 4367283"/>
              <a:gd name="connsiteY49" fmla="*/ 252483 h 2333767"/>
              <a:gd name="connsiteX50" fmla="*/ 2245056 w 4367283"/>
              <a:gd name="connsiteY50" fmla="*/ 272955 h 2333767"/>
              <a:gd name="connsiteX51" fmla="*/ 2326943 w 4367283"/>
              <a:gd name="connsiteY51" fmla="*/ 307074 h 2333767"/>
              <a:gd name="connsiteX52" fmla="*/ 2374710 w 4367283"/>
              <a:gd name="connsiteY52" fmla="*/ 320722 h 2333767"/>
              <a:gd name="connsiteX53" fmla="*/ 2429301 w 4367283"/>
              <a:gd name="connsiteY53" fmla="*/ 327546 h 2333767"/>
              <a:gd name="connsiteX54" fmla="*/ 2470244 w 4367283"/>
              <a:gd name="connsiteY54" fmla="*/ 341194 h 2333767"/>
              <a:gd name="connsiteX55" fmla="*/ 2490716 w 4367283"/>
              <a:gd name="connsiteY55" fmla="*/ 348018 h 2333767"/>
              <a:gd name="connsiteX56" fmla="*/ 2497540 w 4367283"/>
              <a:gd name="connsiteY56" fmla="*/ 450376 h 2333767"/>
              <a:gd name="connsiteX57" fmla="*/ 2429301 w 4367283"/>
              <a:gd name="connsiteY57" fmla="*/ 429904 h 2333767"/>
              <a:gd name="connsiteX58" fmla="*/ 2408829 w 4367283"/>
              <a:gd name="connsiteY58" fmla="*/ 423080 h 2333767"/>
              <a:gd name="connsiteX59" fmla="*/ 2367886 w 4367283"/>
              <a:gd name="connsiteY59" fmla="*/ 429904 h 2333767"/>
              <a:gd name="connsiteX60" fmla="*/ 2347414 w 4367283"/>
              <a:gd name="connsiteY60" fmla="*/ 436728 h 2333767"/>
              <a:gd name="connsiteX61" fmla="*/ 2340591 w 4367283"/>
              <a:gd name="connsiteY61" fmla="*/ 457200 h 2333767"/>
              <a:gd name="connsiteX62" fmla="*/ 2320119 w 4367283"/>
              <a:gd name="connsiteY62" fmla="*/ 470847 h 2333767"/>
              <a:gd name="connsiteX63" fmla="*/ 2306471 w 4367283"/>
              <a:gd name="connsiteY63" fmla="*/ 491319 h 2333767"/>
              <a:gd name="connsiteX64" fmla="*/ 2299647 w 4367283"/>
              <a:gd name="connsiteY64" fmla="*/ 511791 h 2333767"/>
              <a:gd name="connsiteX65" fmla="*/ 2272352 w 4367283"/>
              <a:gd name="connsiteY65" fmla="*/ 552734 h 2333767"/>
              <a:gd name="connsiteX66" fmla="*/ 2258704 w 4367283"/>
              <a:gd name="connsiteY66" fmla="*/ 593677 h 2333767"/>
              <a:gd name="connsiteX67" fmla="*/ 2245056 w 4367283"/>
              <a:gd name="connsiteY67" fmla="*/ 614149 h 2333767"/>
              <a:gd name="connsiteX68" fmla="*/ 2231408 w 4367283"/>
              <a:gd name="connsiteY68" fmla="*/ 655092 h 2333767"/>
              <a:gd name="connsiteX69" fmla="*/ 2224585 w 4367283"/>
              <a:gd name="connsiteY69" fmla="*/ 675564 h 2333767"/>
              <a:gd name="connsiteX70" fmla="*/ 2231408 w 4367283"/>
              <a:gd name="connsiteY70" fmla="*/ 716507 h 2333767"/>
              <a:gd name="connsiteX71" fmla="*/ 2265528 w 4367283"/>
              <a:gd name="connsiteY71" fmla="*/ 723331 h 2333767"/>
              <a:gd name="connsiteX72" fmla="*/ 2286000 w 4367283"/>
              <a:gd name="connsiteY72" fmla="*/ 730155 h 2333767"/>
              <a:gd name="connsiteX73" fmla="*/ 2313295 w 4367283"/>
              <a:gd name="connsiteY73" fmla="*/ 771098 h 2333767"/>
              <a:gd name="connsiteX74" fmla="*/ 2320119 w 4367283"/>
              <a:gd name="connsiteY74" fmla="*/ 791570 h 2333767"/>
              <a:gd name="connsiteX75" fmla="*/ 2340591 w 4367283"/>
              <a:gd name="connsiteY75" fmla="*/ 812041 h 2333767"/>
              <a:gd name="connsiteX76" fmla="*/ 2361062 w 4367283"/>
              <a:gd name="connsiteY76" fmla="*/ 852985 h 2333767"/>
              <a:gd name="connsiteX77" fmla="*/ 2374710 w 4367283"/>
              <a:gd name="connsiteY77" fmla="*/ 893928 h 2333767"/>
              <a:gd name="connsiteX78" fmla="*/ 2422477 w 4367283"/>
              <a:gd name="connsiteY78" fmla="*/ 948519 h 2333767"/>
              <a:gd name="connsiteX79" fmla="*/ 2470244 w 4367283"/>
              <a:gd name="connsiteY79" fmla="*/ 996286 h 2333767"/>
              <a:gd name="connsiteX80" fmla="*/ 2490716 w 4367283"/>
              <a:gd name="connsiteY80" fmla="*/ 1016758 h 2333767"/>
              <a:gd name="connsiteX81" fmla="*/ 2511188 w 4367283"/>
              <a:gd name="connsiteY81" fmla="*/ 1023582 h 2333767"/>
              <a:gd name="connsiteX82" fmla="*/ 2552131 w 4367283"/>
              <a:gd name="connsiteY82" fmla="*/ 1050877 h 2333767"/>
              <a:gd name="connsiteX83" fmla="*/ 2552131 w 4367283"/>
              <a:gd name="connsiteY83" fmla="*/ 1050877 h 2333767"/>
              <a:gd name="connsiteX84" fmla="*/ 2593074 w 4367283"/>
              <a:gd name="connsiteY84" fmla="*/ 1078173 h 2333767"/>
              <a:gd name="connsiteX85" fmla="*/ 2634017 w 4367283"/>
              <a:gd name="connsiteY85" fmla="*/ 1098644 h 2333767"/>
              <a:gd name="connsiteX86" fmla="*/ 2668137 w 4367283"/>
              <a:gd name="connsiteY86" fmla="*/ 1139588 h 2333767"/>
              <a:gd name="connsiteX87" fmla="*/ 2709080 w 4367283"/>
              <a:gd name="connsiteY87" fmla="*/ 1160059 h 2333767"/>
              <a:gd name="connsiteX88" fmla="*/ 2763671 w 4367283"/>
              <a:gd name="connsiteY88" fmla="*/ 1194179 h 2333767"/>
              <a:gd name="connsiteX89" fmla="*/ 2784143 w 4367283"/>
              <a:gd name="connsiteY89" fmla="*/ 1207826 h 2333767"/>
              <a:gd name="connsiteX90" fmla="*/ 2804614 w 4367283"/>
              <a:gd name="connsiteY90" fmla="*/ 1214650 h 2333767"/>
              <a:gd name="connsiteX91" fmla="*/ 2845558 w 4367283"/>
              <a:gd name="connsiteY91" fmla="*/ 1241946 h 2333767"/>
              <a:gd name="connsiteX92" fmla="*/ 2886501 w 4367283"/>
              <a:gd name="connsiteY92" fmla="*/ 1255594 h 2333767"/>
              <a:gd name="connsiteX93" fmla="*/ 2947916 w 4367283"/>
              <a:gd name="connsiteY93" fmla="*/ 1282889 h 2333767"/>
              <a:gd name="connsiteX94" fmla="*/ 2968388 w 4367283"/>
              <a:gd name="connsiteY94" fmla="*/ 1289713 h 2333767"/>
              <a:gd name="connsiteX95" fmla="*/ 3029803 w 4367283"/>
              <a:gd name="connsiteY95" fmla="*/ 1323832 h 2333767"/>
              <a:gd name="connsiteX96" fmla="*/ 3070746 w 4367283"/>
              <a:gd name="connsiteY96" fmla="*/ 1344304 h 2333767"/>
              <a:gd name="connsiteX97" fmla="*/ 3091217 w 4367283"/>
              <a:gd name="connsiteY97" fmla="*/ 1357952 h 2333767"/>
              <a:gd name="connsiteX98" fmla="*/ 3132161 w 4367283"/>
              <a:gd name="connsiteY98" fmla="*/ 1378423 h 2333767"/>
              <a:gd name="connsiteX99" fmla="*/ 3179928 w 4367283"/>
              <a:gd name="connsiteY99" fmla="*/ 1426191 h 2333767"/>
              <a:gd name="connsiteX100" fmla="*/ 3220871 w 4367283"/>
              <a:gd name="connsiteY100" fmla="*/ 1453486 h 2333767"/>
              <a:gd name="connsiteX101" fmla="*/ 3241343 w 4367283"/>
              <a:gd name="connsiteY101" fmla="*/ 1467134 h 2333767"/>
              <a:gd name="connsiteX102" fmla="*/ 3282286 w 4367283"/>
              <a:gd name="connsiteY102" fmla="*/ 1480782 h 2333767"/>
              <a:gd name="connsiteX103" fmla="*/ 3309582 w 4367283"/>
              <a:gd name="connsiteY103" fmla="*/ 1494429 h 2333767"/>
              <a:gd name="connsiteX104" fmla="*/ 3330053 w 4367283"/>
              <a:gd name="connsiteY104" fmla="*/ 1508077 h 2333767"/>
              <a:gd name="connsiteX105" fmla="*/ 3350525 w 4367283"/>
              <a:gd name="connsiteY105" fmla="*/ 1514901 h 2333767"/>
              <a:gd name="connsiteX106" fmla="*/ 3384644 w 4367283"/>
              <a:gd name="connsiteY106" fmla="*/ 1576316 h 2333767"/>
              <a:gd name="connsiteX107" fmla="*/ 3398292 w 4367283"/>
              <a:gd name="connsiteY107" fmla="*/ 1596788 h 2333767"/>
              <a:gd name="connsiteX108" fmla="*/ 3411940 w 4367283"/>
              <a:gd name="connsiteY108" fmla="*/ 1637731 h 2333767"/>
              <a:gd name="connsiteX109" fmla="*/ 3432411 w 4367283"/>
              <a:gd name="connsiteY109" fmla="*/ 1644555 h 2333767"/>
              <a:gd name="connsiteX110" fmla="*/ 3439235 w 4367283"/>
              <a:gd name="connsiteY110" fmla="*/ 1665026 h 2333767"/>
              <a:gd name="connsiteX111" fmla="*/ 3480179 w 4367283"/>
              <a:gd name="connsiteY111" fmla="*/ 1685498 h 2333767"/>
              <a:gd name="connsiteX112" fmla="*/ 3521122 w 4367283"/>
              <a:gd name="connsiteY112" fmla="*/ 1712794 h 2333767"/>
              <a:gd name="connsiteX113" fmla="*/ 3541594 w 4367283"/>
              <a:gd name="connsiteY113" fmla="*/ 1719618 h 2333767"/>
              <a:gd name="connsiteX114" fmla="*/ 3582537 w 4367283"/>
              <a:gd name="connsiteY114" fmla="*/ 1746913 h 2333767"/>
              <a:gd name="connsiteX115" fmla="*/ 3643952 w 4367283"/>
              <a:gd name="connsiteY115" fmla="*/ 1767385 h 2333767"/>
              <a:gd name="connsiteX116" fmla="*/ 3705367 w 4367283"/>
              <a:gd name="connsiteY116" fmla="*/ 1787856 h 2333767"/>
              <a:gd name="connsiteX117" fmla="*/ 3725838 w 4367283"/>
              <a:gd name="connsiteY117" fmla="*/ 1794680 h 2333767"/>
              <a:gd name="connsiteX118" fmla="*/ 3794077 w 4367283"/>
              <a:gd name="connsiteY118" fmla="*/ 1787856 h 2333767"/>
              <a:gd name="connsiteX119" fmla="*/ 3821373 w 4367283"/>
              <a:gd name="connsiteY119" fmla="*/ 1781032 h 2333767"/>
              <a:gd name="connsiteX120" fmla="*/ 3889611 w 4367283"/>
              <a:gd name="connsiteY120" fmla="*/ 1787856 h 2333767"/>
              <a:gd name="connsiteX121" fmla="*/ 3937379 w 4367283"/>
              <a:gd name="connsiteY121" fmla="*/ 1808328 h 2333767"/>
              <a:gd name="connsiteX122" fmla="*/ 3978322 w 4367283"/>
              <a:gd name="connsiteY122" fmla="*/ 1835623 h 2333767"/>
              <a:gd name="connsiteX123" fmla="*/ 3991970 w 4367283"/>
              <a:gd name="connsiteY123" fmla="*/ 1856095 h 2333767"/>
              <a:gd name="connsiteX124" fmla="*/ 4032913 w 4367283"/>
              <a:gd name="connsiteY124" fmla="*/ 1890215 h 2333767"/>
              <a:gd name="connsiteX125" fmla="*/ 4073856 w 4367283"/>
              <a:gd name="connsiteY125" fmla="*/ 1903862 h 2333767"/>
              <a:gd name="connsiteX126" fmla="*/ 4114800 w 4367283"/>
              <a:gd name="connsiteY126" fmla="*/ 1944806 h 2333767"/>
              <a:gd name="connsiteX127" fmla="*/ 4148919 w 4367283"/>
              <a:gd name="connsiteY127" fmla="*/ 1978925 h 2333767"/>
              <a:gd name="connsiteX128" fmla="*/ 4162567 w 4367283"/>
              <a:gd name="connsiteY128" fmla="*/ 1999397 h 2333767"/>
              <a:gd name="connsiteX129" fmla="*/ 4203510 w 4367283"/>
              <a:gd name="connsiteY129" fmla="*/ 2040340 h 2333767"/>
              <a:gd name="connsiteX130" fmla="*/ 4237629 w 4367283"/>
              <a:gd name="connsiteY130" fmla="*/ 2081283 h 2333767"/>
              <a:gd name="connsiteX131" fmla="*/ 4299044 w 4367283"/>
              <a:gd name="connsiteY131" fmla="*/ 2129050 h 2333767"/>
              <a:gd name="connsiteX132" fmla="*/ 4326340 w 4367283"/>
              <a:gd name="connsiteY132" fmla="*/ 2169994 h 2333767"/>
              <a:gd name="connsiteX133" fmla="*/ 4339988 w 4367283"/>
              <a:gd name="connsiteY133" fmla="*/ 2190465 h 2333767"/>
              <a:gd name="connsiteX134" fmla="*/ 4353635 w 4367283"/>
              <a:gd name="connsiteY134" fmla="*/ 2210937 h 2333767"/>
              <a:gd name="connsiteX135" fmla="*/ 4367283 w 4367283"/>
              <a:gd name="connsiteY135" fmla="*/ 2251880 h 2333767"/>
              <a:gd name="connsiteX136" fmla="*/ 4346811 w 4367283"/>
              <a:gd name="connsiteY136" fmla="*/ 2313295 h 2333767"/>
              <a:gd name="connsiteX137" fmla="*/ 4339988 w 4367283"/>
              <a:gd name="connsiteY137" fmla="*/ 2333767 h 2333767"/>
              <a:gd name="connsiteX0" fmla="*/ 0 w 4367283"/>
              <a:gd name="connsiteY0" fmla="*/ 102358 h 2313295"/>
              <a:gd name="connsiteX1" fmla="*/ 34119 w 4367283"/>
              <a:gd name="connsiteY1" fmla="*/ 116006 h 2313295"/>
              <a:gd name="connsiteX2" fmla="*/ 54591 w 4367283"/>
              <a:gd name="connsiteY2" fmla="*/ 122829 h 2313295"/>
              <a:gd name="connsiteX3" fmla="*/ 102358 w 4367283"/>
              <a:gd name="connsiteY3" fmla="*/ 143301 h 2313295"/>
              <a:gd name="connsiteX4" fmla="*/ 177420 w 4367283"/>
              <a:gd name="connsiteY4" fmla="*/ 129653 h 2313295"/>
              <a:gd name="connsiteX5" fmla="*/ 218364 w 4367283"/>
              <a:gd name="connsiteY5" fmla="*/ 102358 h 2313295"/>
              <a:gd name="connsiteX6" fmla="*/ 286603 w 4367283"/>
              <a:gd name="connsiteY6" fmla="*/ 95534 h 2313295"/>
              <a:gd name="connsiteX7" fmla="*/ 348017 w 4367283"/>
              <a:gd name="connsiteY7" fmla="*/ 75062 h 2313295"/>
              <a:gd name="connsiteX8" fmla="*/ 368489 w 4367283"/>
              <a:gd name="connsiteY8" fmla="*/ 68238 h 2313295"/>
              <a:gd name="connsiteX9" fmla="*/ 388961 w 4367283"/>
              <a:gd name="connsiteY9" fmla="*/ 61415 h 2313295"/>
              <a:gd name="connsiteX10" fmla="*/ 409432 w 4367283"/>
              <a:gd name="connsiteY10" fmla="*/ 47767 h 2313295"/>
              <a:gd name="connsiteX11" fmla="*/ 450376 w 4367283"/>
              <a:gd name="connsiteY11" fmla="*/ 34119 h 2313295"/>
              <a:gd name="connsiteX12" fmla="*/ 586853 w 4367283"/>
              <a:gd name="connsiteY12" fmla="*/ 34119 h 2313295"/>
              <a:gd name="connsiteX13" fmla="*/ 661916 w 4367283"/>
              <a:gd name="connsiteY13" fmla="*/ 13647 h 2313295"/>
              <a:gd name="connsiteX14" fmla="*/ 682388 w 4367283"/>
              <a:gd name="connsiteY14" fmla="*/ 6823 h 2313295"/>
              <a:gd name="connsiteX15" fmla="*/ 893928 w 4367283"/>
              <a:gd name="connsiteY15" fmla="*/ 0 h 2313295"/>
              <a:gd name="connsiteX16" fmla="*/ 955343 w 4367283"/>
              <a:gd name="connsiteY16" fmla="*/ 6823 h 2313295"/>
              <a:gd name="connsiteX17" fmla="*/ 962167 w 4367283"/>
              <a:gd name="connsiteY17" fmla="*/ 27295 h 2313295"/>
              <a:gd name="connsiteX18" fmla="*/ 975814 w 4367283"/>
              <a:gd name="connsiteY18" fmla="*/ 47767 h 2313295"/>
              <a:gd name="connsiteX19" fmla="*/ 982638 w 4367283"/>
              <a:gd name="connsiteY19" fmla="*/ 68238 h 2313295"/>
              <a:gd name="connsiteX20" fmla="*/ 1023582 w 4367283"/>
              <a:gd name="connsiteY20" fmla="*/ 95534 h 2313295"/>
              <a:gd name="connsiteX21" fmla="*/ 1044053 w 4367283"/>
              <a:gd name="connsiteY21" fmla="*/ 109182 h 2313295"/>
              <a:gd name="connsiteX22" fmla="*/ 1064525 w 4367283"/>
              <a:gd name="connsiteY22" fmla="*/ 122829 h 2313295"/>
              <a:gd name="connsiteX23" fmla="*/ 1105468 w 4367283"/>
              <a:gd name="connsiteY23" fmla="*/ 136477 h 2313295"/>
              <a:gd name="connsiteX24" fmla="*/ 1146411 w 4367283"/>
              <a:gd name="connsiteY24" fmla="*/ 163773 h 2313295"/>
              <a:gd name="connsiteX25" fmla="*/ 1153235 w 4367283"/>
              <a:gd name="connsiteY25" fmla="*/ 184244 h 2313295"/>
              <a:gd name="connsiteX26" fmla="*/ 1194179 w 4367283"/>
              <a:gd name="connsiteY26" fmla="*/ 218364 h 2313295"/>
              <a:gd name="connsiteX27" fmla="*/ 1207826 w 4367283"/>
              <a:gd name="connsiteY27" fmla="*/ 238835 h 2313295"/>
              <a:gd name="connsiteX28" fmla="*/ 1235122 w 4367283"/>
              <a:gd name="connsiteY28" fmla="*/ 245659 h 2313295"/>
              <a:gd name="connsiteX29" fmla="*/ 1337480 w 4367283"/>
              <a:gd name="connsiteY29" fmla="*/ 266131 h 2313295"/>
              <a:gd name="connsiteX30" fmla="*/ 1378423 w 4367283"/>
              <a:gd name="connsiteY30" fmla="*/ 259307 h 2313295"/>
              <a:gd name="connsiteX31" fmla="*/ 1398895 w 4367283"/>
              <a:gd name="connsiteY31" fmla="*/ 245659 h 2313295"/>
              <a:gd name="connsiteX32" fmla="*/ 1521725 w 4367283"/>
              <a:gd name="connsiteY32" fmla="*/ 232012 h 2313295"/>
              <a:gd name="connsiteX33" fmla="*/ 1610435 w 4367283"/>
              <a:gd name="connsiteY33" fmla="*/ 218364 h 2313295"/>
              <a:gd name="connsiteX34" fmla="*/ 1658203 w 4367283"/>
              <a:gd name="connsiteY34" fmla="*/ 225188 h 2313295"/>
              <a:gd name="connsiteX35" fmla="*/ 1699146 w 4367283"/>
              <a:gd name="connsiteY35" fmla="*/ 245659 h 2313295"/>
              <a:gd name="connsiteX36" fmla="*/ 1726441 w 4367283"/>
              <a:gd name="connsiteY36" fmla="*/ 307074 h 2313295"/>
              <a:gd name="connsiteX37" fmla="*/ 1746913 w 4367283"/>
              <a:gd name="connsiteY37" fmla="*/ 313898 h 2313295"/>
              <a:gd name="connsiteX38" fmla="*/ 1808328 w 4367283"/>
              <a:gd name="connsiteY38" fmla="*/ 293426 h 2313295"/>
              <a:gd name="connsiteX39" fmla="*/ 1828800 w 4367283"/>
              <a:gd name="connsiteY39" fmla="*/ 286603 h 2313295"/>
              <a:gd name="connsiteX40" fmla="*/ 1842447 w 4367283"/>
              <a:gd name="connsiteY40" fmla="*/ 266131 h 2313295"/>
              <a:gd name="connsiteX41" fmla="*/ 1890214 w 4367283"/>
              <a:gd name="connsiteY41" fmla="*/ 286603 h 2313295"/>
              <a:gd name="connsiteX42" fmla="*/ 1917510 w 4367283"/>
              <a:gd name="connsiteY42" fmla="*/ 327546 h 2313295"/>
              <a:gd name="connsiteX43" fmla="*/ 1978925 w 4367283"/>
              <a:gd name="connsiteY43" fmla="*/ 348018 h 2313295"/>
              <a:gd name="connsiteX44" fmla="*/ 1999397 w 4367283"/>
              <a:gd name="connsiteY44" fmla="*/ 354841 h 2313295"/>
              <a:gd name="connsiteX45" fmla="*/ 2060811 w 4367283"/>
              <a:gd name="connsiteY45" fmla="*/ 361665 h 2313295"/>
              <a:gd name="connsiteX46" fmla="*/ 2094931 w 4367283"/>
              <a:gd name="connsiteY46" fmla="*/ 334370 h 2313295"/>
              <a:gd name="connsiteX47" fmla="*/ 2081283 w 4367283"/>
              <a:gd name="connsiteY47" fmla="*/ 293426 h 2313295"/>
              <a:gd name="connsiteX48" fmla="*/ 2101755 w 4367283"/>
              <a:gd name="connsiteY48" fmla="*/ 245659 h 2313295"/>
              <a:gd name="connsiteX49" fmla="*/ 2163170 w 4367283"/>
              <a:gd name="connsiteY49" fmla="*/ 252483 h 2313295"/>
              <a:gd name="connsiteX50" fmla="*/ 2245056 w 4367283"/>
              <a:gd name="connsiteY50" fmla="*/ 272955 h 2313295"/>
              <a:gd name="connsiteX51" fmla="*/ 2326943 w 4367283"/>
              <a:gd name="connsiteY51" fmla="*/ 307074 h 2313295"/>
              <a:gd name="connsiteX52" fmla="*/ 2374710 w 4367283"/>
              <a:gd name="connsiteY52" fmla="*/ 320722 h 2313295"/>
              <a:gd name="connsiteX53" fmla="*/ 2429301 w 4367283"/>
              <a:gd name="connsiteY53" fmla="*/ 327546 h 2313295"/>
              <a:gd name="connsiteX54" fmla="*/ 2470244 w 4367283"/>
              <a:gd name="connsiteY54" fmla="*/ 341194 h 2313295"/>
              <a:gd name="connsiteX55" fmla="*/ 2490716 w 4367283"/>
              <a:gd name="connsiteY55" fmla="*/ 348018 h 2313295"/>
              <a:gd name="connsiteX56" fmla="*/ 2497540 w 4367283"/>
              <a:gd name="connsiteY56" fmla="*/ 450376 h 2313295"/>
              <a:gd name="connsiteX57" fmla="*/ 2429301 w 4367283"/>
              <a:gd name="connsiteY57" fmla="*/ 429904 h 2313295"/>
              <a:gd name="connsiteX58" fmla="*/ 2408829 w 4367283"/>
              <a:gd name="connsiteY58" fmla="*/ 423080 h 2313295"/>
              <a:gd name="connsiteX59" fmla="*/ 2367886 w 4367283"/>
              <a:gd name="connsiteY59" fmla="*/ 429904 h 2313295"/>
              <a:gd name="connsiteX60" fmla="*/ 2347414 w 4367283"/>
              <a:gd name="connsiteY60" fmla="*/ 436728 h 2313295"/>
              <a:gd name="connsiteX61" fmla="*/ 2340591 w 4367283"/>
              <a:gd name="connsiteY61" fmla="*/ 457200 h 2313295"/>
              <a:gd name="connsiteX62" fmla="*/ 2320119 w 4367283"/>
              <a:gd name="connsiteY62" fmla="*/ 470847 h 2313295"/>
              <a:gd name="connsiteX63" fmla="*/ 2306471 w 4367283"/>
              <a:gd name="connsiteY63" fmla="*/ 491319 h 2313295"/>
              <a:gd name="connsiteX64" fmla="*/ 2299647 w 4367283"/>
              <a:gd name="connsiteY64" fmla="*/ 511791 h 2313295"/>
              <a:gd name="connsiteX65" fmla="*/ 2272352 w 4367283"/>
              <a:gd name="connsiteY65" fmla="*/ 552734 h 2313295"/>
              <a:gd name="connsiteX66" fmla="*/ 2258704 w 4367283"/>
              <a:gd name="connsiteY66" fmla="*/ 593677 h 2313295"/>
              <a:gd name="connsiteX67" fmla="*/ 2245056 w 4367283"/>
              <a:gd name="connsiteY67" fmla="*/ 614149 h 2313295"/>
              <a:gd name="connsiteX68" fmla="*/ 2231408 w 4367283"/>
              <a:gd name="connsiteY68" fmla="*/ 655092 h 2313295"/>
              <a:gd name="connsiteX69" fmla="*/ 2224585 w 4367283"/>
              <a:gd name="connsiteY69" fmla="*/ 675564 h 2313295"/>
              <a:gd name="connsiteX70" fmla="*/ 2231408 w 4367283"/>
              <a:gd name="connsiteY70" fmla="*/ 716507 h 2313295"/>
              <a:gd name="connsiteX71" fmla="*/ 2265528 w 4367283"/>
              <a:gd name="connsiteY71" fmla="*/ 723331 h 2313295"/>
              <a:gd name="connsiteX72" fmla="*/ 2286000 w 4367283"/>
              <a:gd name="connsiteY72" fmla="*/ 730155 h 2313295"/>
              <a:gd name="connsiteX73" fmla="*/ 2313295 w 4367283"/>
              <a:gd name="connsiteY73" fmla="*/ 771098 h 2313295"/>
              <a:gd name="connsiteX74" fmla="*/ 2320119 w 4367283"/>
              <a:gd name="connsiteY74" fmla="*/ 791570 h 2313295"/>
              <a:gd name="connsiteX75" fmla="*/ 2340591 w 4367283"/>
              <a:gd name="connsiteY75" fmla="*/ 812041 h 2313295"/>
              <a:gd name="connsiteX76" fmla="*/ 2361062 w 4367283"/>
              <a:gd name="connsiteY76" fmla="*/ 852985 h 2313295"/>
              <a:gd name="connsiteX77" fmla="*/ 2374710 w 4367283"/>
              <a:gd name="connsiteY77" fmla="*/ 893928 h 2313295"/>
              <a:gd name="connsiteX78" fmla="*/ 2422477 w 4367283"/>
              <a:gd name="connsiteY78" fmla="*/ 948519 h 2313295"/>
              <a:gd name="connsiteX79" fmla="*/ 2470244 w 4367283"/>
              <a:gd name="connsiteY79" fmla="*/ 996286 h 2313295"/>
              <a:gd name="connsiteX80" fmla="*/ 2490716 w 4367283"/>
              <a:gd name="connsiteY80" fmla="*/ 1016758 h 2313295"/>
              <a:gd name="connsiteX81" fmla="*/ 2511188 w 4367283"/>
              <a:gd name="connsiteY81" fmla="*/ 1023582 h 2313295"/>
              <a:gd name="connsiteX82" fmla="*/ 2552131 w 4367283"/>
              <a:gd name="connsiteY82" fmla="*/ 1050877 h 2313295"/>
              <a:gd name="connsiteX83" fmla="*/ 2552131 w 4367283"/>
              <a:gd name="connsiteY83" fmla="*/ 1050877 h 2313295"/>
              <a:gd name="connsiteX84" fmla="*/ 2593074 w 4367283"/>
              <a:gd name="connsiteY84" fmla="*/ 1078173 h 2313295"/>
              <a:gd name="connsiteX85" fmla="*/ 2634017 w 4367283"/>
              <a:gd name="connsiteY85" fmla="*/ 1098644 h 2313295"/>
              <a:gd name="connsiteX86" fmla="*/ 2668137 w 4367283"/>
              <a:gd name="connsiteY86" fmla="*/ 1139588 h 2313295"/>
              <a:gd name="connsiteX87" fmla="*/ 2709080 w 4367283"/>
              <a:gd name="connsiteY87" fmla="*/ 1160059 h 2313295"/>
              <a:gd name="connsiteX88" fmla="*/ 2763671 w 4367283"/>
              <a:gd name="connsiteY88" fmla="*/ 1194179 h 2313295"/>
              <a:gd name="connsiteX89" fmla="*/ 2784143 w 4367283"/>
              <a:gd name="connsiteY89" fmla="*/ 1207826 h 2313295"/>
              <a:gd name="connsiteX90" fmla="*/ 2804614 w 4367283"/>
              <a:gd name="connsiteY90" fmla="*/ 1214650 h 2313295"/>
              <a:gd name="connsiteX91" fmla="*/ 2845558 w 4367283"/>
              <a:gd name="connsiteY91" fmla="*/ 1241946 h 2313295"/>
              <a:gd name="connsiteX92" fmla="*/ 2886501 w 4367283"/>
              <a:gd name="connsiteY92" fmla="*/ 1255594 h 2313295"/>
              <a:gd name="connsiteX93" fmla="*/ 2947916 w 4367283"/>
              <a:gd name="connsiteY93" fmla="*/ 1282889 h 2313295"/>
              <a:gd name="connsiteX94" fmla="*/ 2968388 w 4367283"/>
              <a:gd name="connsiteY94" fmla="*/ 1289713 h 2313295"/>
              <a:gd name="connsiteX95" fmla="*/ 3029803 w 4367283"/>
              <a:gd name="connsiteY95" fmla="*/ 1323832 h 2313295"/>
              <a:gd name="connsiteX96" fmla="*/ 3070746 w 4367283"/>
              <a:gd name="connsiteY96" fmla="*/ 1344304 h 2313295"/>
              <a:gd name="connsiteX97" fmla="*/ 3091217 w 4367283"/>
              <a:gd name="connsiteY97" fmla="*/ 1357952 h 2313295"/>
              <a:gd name="connsiteX98" fmla="*/ 3132161 w 4367283"/>
              <a:gd name="connsiteY98" fmla="*/ 1378423 h 2313295"/>
              <a:gd name="connsiteX99" fmla="*/ 3179928 w 4367283"/>
              <a:gd name="connsiteY99" fmla="*/ 1426191 h 2313295"/>
              <a:gd name="connsiteX100" fmla="*/ 3220871 w 4367283"/>
              <a:gd name="connsiteY100" fmla="*/ 1453486 h 2313295"/>
              <a:gd name="connsiteX101" fmla="*/ 3241343 w 4367283"/>
              <a:gd name="connsiteY101" fmla="*/ 1467134 h 2313295"/>
              <a:gd name="connsiteX102" fmla="*/ 3282286 w 4367283"/>
              <a:gd name="connsiteY102" fmla="*/ 1480782 h 2313295"/>
              <a:gd name="connsiteX103" fmla="*/ 3309582 w 4367283"/>
              <a:gd name="connsiteY103" fmla="*/ 1494429 h 2313295"/>
              <a:gd name="connsiteX104" fmla="*/ 3330053 w 4367283"/>
              <a:gd name="connsiteY104" fmla="*/ 1508077 h 2313295"/>
              <a:gd name="connsiteX105" fmla="*/ 3350525 w 4367283"/>
              <a:gd name="connsiteY105" fmla="*/ 1514901 h 2313295"/>
              <a:gd name="connsiteX106" fmla="*/ 3384644 w 4367283"/>
              <a:gd name="connsiteY106" fmla="*/ 1576316 h 2313295"/>
              <a:gd name="connsiteX107" fmla="*/ 3398292 w 4367283"/>
              <a:gd name="connsiteY107" fmla="*/ 1596788 h 2313295"/>
              <a:gd name="connsiteX108" fmla="*/ 3411940 w 4367283"/>
              <a:gd name="connsiteY108" fmla="*/ 1637731 h 2313295"/>
              <a:gd name="connsiteX109" fmla="*/ 3432411 w 4367283"/>
              <a:gd name="connsiteY109" fmla="*/ 1644555 h 2313295"/>
              <a:gd name="connsiteX110" fmla="*/ 3439235 w 4367283"/>
              <a:gd name="connsiteY110" fmla="*/ 1665026 h 2313295"/>
              <a:gd name="connsiteX111" fmla="*/ 3480179 w 4367283"/>
              <a:gd name="connsiteY111" fmla="*/ 1685498 h 2313295"/>
              <a:gd name="connsiteX112" fmla="*/ 3521122 w 4367283"/>
              <a:gd name="connsiteY112" fmla="*/ 1712794 h 2313295"/>
              <a:gd name="connsiteX113" fmla="*/ 3541594 w 4367283"/>
              <a:gd name="connsiteY113" fmla="*/ 1719618 h 2313295"/>
              <a:gd name="connsiteX114" fmla="*/ 3582537 w 4367283"/>
              <a:gd name="connsiteY114" fmla="*/ 1746913 h 2313295"/>
              <a:gd name="connsiteX115" fmla="*/ 3643952 w 4367283"/>
              <a:gd name="connsiteY115" fmla="*/ 1767385 h 2313295"/>
              <a:gd name="connsiteX116" fmla="*/ 3705367 w 4367283"/>
              <a:gd name="connsiteY116" fmla="*/ 1787856 h 2313295"/>
              <a:gd name="connsiteX117" fmla="*/ 3725838 w 4367283"/>
              <a:gd name="connsiteY117" fmla="*/ 1794680 h 2313295"/>
              <a:gd name="connsiteX118" fmla="*/ 3794077 w 4367283"/>
              <a:gd name="connsiteY118" fmla="*/ 1787856 h 2313295"/>
              <a:gd name="connsiteX119" fmla="*/ 3821373 w 4367283"/>
              <a:gd name="connsiteY119" fmla="*/ 1781032 h 2313295"/>
              <a:gd name="connsiteX120" fmla="*/ 3889611 w 4367283"/>
              <a:gd name="connsiteY120" fmla="*/ 1787856 h 2313295"/>
              <a:gd name="connsiteX121" fmla="*/ 3937379 w 4367283"/>
              <a:gd name="connsiteY121" fmla="*/ 1808328 h 2313295"/>
              <a:gd name="connsiteX122" fmla="*/ 3978322 w 4367283"/>
              <a:gd name="connsiteY122" fmla="*/ 1835623 h 2313295"/>
              <a:gd name="connsiteX123" fmla="*/ 3991970 w 4367283"/>
              <a:gd name="connsiteY123" fmla="*/ 1856095 h 2313295"/>
              <a:gd name="connsiteX124" fmla="*/ 4032913 w 4367283"/>
              <a:gd name="connsiteY124" fmla="*/ 1890215 h 2313295"/>
              <a:gd name="connsiteX125" fmla="*/ 4073856 w 4367283"/>
              <a:gd name="connsiteY125" fmla="*/ 1903862 h 2313295"/>
              <a:gd name="connsiteX126" fmla="*/ 4114800 w 4367283"/>
              <a:gd name="connsiteY126" fmla="*/ 1944806 h 2313295"/>
              <a:gd name="connsiteX127" fmla="*/ 4148919 w 4367283"/>
              <a:gd name="connsiteY127" fmla="*/ 1978925 h 2313295"/>
              <a:gd name="connsiteX128" fmla="*/ 4162567 w 4367283"/>
              <a:gd name="connsiteY128" fmla="*/ 1999397 h 2313295"/>
              <a:gd name="connsiteX129" fmla="*/ 4203510 w 4367283"/>
              <a:gd name="connsiteY129" fmla="*/ 2040340 h 2313295"/>
              <a:gd name="connsiteX130" fmla="*/ 4237629 w 4367283"/>
              <a:gd name="connsiteY130" fmla="*/ 2081283 h 2313295"/>
              <a:gd name="connsiteX131" fmla="*/ 4299044 w 4367283"/>
              <a:gd name="connsiteY131" fmla="*/ 2129050 h 2313295"/>
              <a:gd name="connsiteX132" fmla="*/ 4326340 w 4367283"/>
              <a:gd name="connsiteY132" fmla="*/ 2169994 h 2313295"/>
              <a:gd name="connsiteX133" fmla="*/ 4339988 w 4367283"/>
              <a:gd name="connsiteY133" fmla="*/ 2190465 h 2313295"/>
              <a:gd name="connsiteX134" fmla="*/ 4353635 w 4367283"/>
              <a:gd name="connsiteY134" fmla="*/ 2210937 h 2313295"/>
              <a:gd name="connsiteX135" fmla="*/ 4367283 w 4367283"/>
              <a:gd name="connsiteY135" fmla="*/ 2251880 h 2313295"/>
              <a:gd name="connsiteX136" fmla="*/ 4346811 w 4367283"/>
              <a:gd name="connsiteY136" fmla="*/ 2313295 h 2313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Lst>
            <a:rect l="l" t="t" r="r" b="b"/>
            <a:pathLst>
              <a:path w="4367283" h="2313295">
                <a:moveTo>
                  <a:pt x="0" y="102358"/>
                </a:moveTo>
                <a:cubicBezTo>
                  <a:pt x="11373" y="106907"/>
                  <a:pt x="22650" y="111705"/>
                  <a:pt x="34119" y="116006"/>
                </a:cubicBezTo>
                <a:cubicBezTo>
                  <a:pt x="40854" y="118532"/>
                  <a:pt x="48157" y="119612"/>
                  <a:pt x="54591" y="122829"/>
                </a:cubicBezTo>
                <a:cubicBezTo>
                  <a:pt x="101721" y="146393"/>
                  <a:pt x="45543" y="129097"/>
                  <a:pt x="102358" y="143301"/>
                </a:cubicBezTo>
                <a:cubicBezTo>
                  <a:pt x="114259" y="141813"/>
                  <a:pt x="159095" y="139833"/>
                  <a:pt x="177420" y="129653"/>
                </a:cubicBezTo>
                <a:cubicBezTo>
                  <a:pt x="191759" y="121687"/>
                  <a:pt x="202043" y="103990"/>
                  <a:pt x="218364" y="102358"/>
                </a:cubicBezTo>
                <a:lnTo>
                  <a:pt x="286603" y="95534"/>
                </a:lnTo>
                <a:lnTo>
                  <a:pt x="348017" y="75062"/>
                </a:lnTo>
                <a:lnTo>
                  <a:pt x="368489" y="68238"/>
                </a:lnTo>
                <a:lnTo>
                  <a:pt x="388961" y="61415"/>
                </a:lnTo>
                <a:cubicBezTo>
                  <a:pt x="395785" y="56866"/>
                  <a:pt x="401938" y="51098"/>
                  <a:pt x="409432" y="47767"/>
                </a:cubicBezTo>
                <a:cubicBezTo>
                  <a:pt x="422578" y="41924"/>
                  <a:pt x="450376" y="34119"/>
                  <a:pt x="450376" y="34119"/>
                </a:cubicBezTo>
                <a:cubicBezTo>
                  <a:pt x="535684" y="41228"/>
                  <a:pt x="515028" y="45169"/>
                  <a:pt x="586853" y="34119"/>
                </a:cubicBezTo>
                <a:cubicBezTo>
                  <a:pt x="622680" y="28607"/>
                  <a:pt x="625349" y="25836"/>
                  <a:pt x="661916" y="13647"/>
                </a:cubicBezTo>
                <a:cubicBezTo>
                  <a:pt x="668740" y="11372"/>
                  <a:pt x="675199" y="7055"/>
                  <a:pt x="682388" y="6823"/>
                </a:cubicBezTo>
                <a:lnTo>
                  <a:pt x="893928" y="0"/>
                </a:lnTo>
                <a:cubicBezTo>
                  <a:pt x="914400" y="2274"/>
                  <a:pt x="936219" y="-827"/>
                  <a:pt x="955343" y="6823"/>
                </a:cubicBezTo>
                <a:cubicBezTo>
                  <a:pt x="962022" y="9494"/>
                  <a:pt x="958950" y="20861"/>
                  <a:pt x="962167" y="27295"/>
                </a:cubicBezTo>
                <a:cubicBezTo>
                  <a:pt x="965835" y="34630"/>
                  <a:pt x="972146" y="40432"/>
                  <a:pt x="975814" y="47767"/>
                </a:cubicBezTo>
                <a:cubicBezTo>
                  <a:pt x="979031" y="54200"/>
                  <a:pt x="977552" y="63152"/>
                  <a:pt x="982638" y="68238"/>
                </a:cubicBezTo>
                <a:cubicBezTo>
                  <a:pt x="994237" y="79836"/>
                  <a:pt x="1009934" y="86435"/>
                  <a:pt x="1023582" y="95534"/>
                </a:cubicBezTo>
                <a:lnTo>
                  <a:pt x="1044053" y="109182"/>
                </a:lnTo>
                <a:cubicBezTo>
                  <a:pt x="1050877" y="113731"/>
                  <a:pt x="1056745" y="120235"/>
                  <a:pt x="1064525" y="122829"/>
                </a:cubicBezTo>
                <a:cubicBezTo>
                  <a:pt x="1078173" y="127378"/>
                  <a:pt x="1093498" y="128497"/>
                  <a:pt x="1105468" y="136477"/>
                </a:cubicBezTo>
                <a:lnTo>
                  <a:pt x="1146411" y="163773"/>
                </a:lnTo>
                <a:cubicBezTo>
                  <a:pt x="1148686" y="170597"/>
                  <a:pt x="1149245" y="178259"/>
                  <a:pt x="1153235" y="184244"/>
                </a:cubicBezTo>
                <a:cubicBezTo>
                  <a:pt x="1163744" y="200007"/>
                  <a:pt x="1179073" y="208293"/>
                  <a:pt x="1194179" y="218364"/>
                </a:cubicBezTo>
                <a:cubicBezTo>
                  <a:pt x="1198728" y="225188"/>
                  <a:pt x="1201002" y="234286"/>
                  <a:pt x="1207826" y="238835"/>
                </a:cubicBezTo>
                <a:cubicBezTo>
                  <a:pt x="1215630" y="244037"/>
                  <a:pt x="1226139" y="242964"/>
                  <a:pt x="1235122" y="245659"/>
                </a:cubicBezTo>
                <a:cubicBezTo>
                  <a:pt x="1306280" y="267007"/>
                  <a:pt x="1246483" y="256020"/>
                  <a:pt x="1337480" y="266131"/>
                </a:cubicBezTo>
                <a:cubicBezTo>
                  <a:pt x="1351128" y="263856"/>
                  <a:pt x="1365297" y="263682"/>
                  <a:pt x="1378423" y="259307"/>
                </a:cubicBezTo>
                <a:cubicBezTo>
                  <a:pt x="1386204" y="256713"/>
                  <a:pt x="1390983" y="247817"/>
                  <a:pt x="1398895" y="245659"/>
                </a:cubicBezTo>
                <a:cubicBezTo>
                  <a:pt x="1410085" y="242607"/>
                  <a:pt x="1517614" y="232423"/>
                  <a:pt x="1521725" y="232012"/>
                </a:cubicBezTo>
                <a:cubicBezTo>
                  <a:pt x="1556766" y="220332"/>
                  <a:pt x="1557659" y="218364"/>
                  <a:pt x="1610435" y="218364"/>
                </a:cubicBezTo>
                <a:cubicBezTo>
                  <a:pt x="1626519" y="218364"/>
                  <a:pt x="1642280" y="222913"/>
                  <a:pt x="1658203" y="225188"/>
                </a:cubicBezTo>
                <a:cubicBezTo>
                  <a:pt x="1669356" y="228906"/>
                  <a:pt x="1692185" y="234521"/>
                  <a:pt x="1699146" y="245659"/>
                </a:cubicBezTo>
                <a:cubicBezTo>
                  <a:pt x="1710612" y="264005"/>
                  <a:pt x="1707536" y="291950"/>
                  <a:pt x="1726441" y="307074"/>
                </a:cubicBezTo>
                <a:cubicBezTo>
                  <a:pt x="1732058" y="311567"/>
                  <a:pt x="1740089" y="311623"/>
                  <a:pt x="1746913" y="313898"/>
                </a:cubicBezTo>
                <a:lnTo>
                  <a:pt x="1808328" y="293426"/>
                </a:lnTo>
                <a:lnTo>
                  <a:pt x="1828800" y="286603"/>
                </a:lnTo>
                <a:cubicBezTo>
                  <a:pt x="1833349" y="279779"/>
                  <a:pt x="1834667" y="268725"/>
                  <a:pt x="1842447" y="266131"/>
                </a:cubicBezTo>
                <a:cubicBezTo>
                  <a:pt x="1857136" y="261235"/>
                  <a:pt x="1879921" y="279741"/>
                  <a:pt x="1890214" y="286603"/>
                </a:cubicBezTo>
                <a:cubicBezTo>
                  <a:pt x="1899313" y="300251"/>
                  <a:pt x="1901949" y="322359"/>
                  <a:pt x="1917510" y="327546"/>
                </a:cubicBezTo>
                <a:lnTo>
                  <a:pt x="1978925" y="348018"/>
                </a:lnTo>
                <a:cubicBezTo>
                  <a:pt x="1985749" y="350292"/>
                  <a:pt x="1992248" y="354047"/>
                  <a:pt x="1999397" y="354841"/>
                </a:cubicBezTo>
                <a:lnTo>
                  <a:pt x="2060811" y="361665"/>
                </a:lnTo>
                <a:cubicBezTo>
                  <a:pt x="2078525" y="357236"/>
                  <a:pt x="2097841" y="360563"/>
                  <a:pt x="2094931" y="334370"/>
                </a:cubicBezTo>
                <a:cubicBezTo>
                  <a:pt x="2093342" y="320072"/>
                  <a:pt x="2081283" y="293426"/>
                  <a:pt x="2081283" y="293426"/>
                </a:cubicBezTo>
                <a:cubicBezTo>
                  <a:pt x="2082654" y="287941"/>
                  <a:pt x="2089413" y="247903"/>
                  <a:pt x="2101755" y="245659"/>
                </a:cubicBezTo>
                <a:cubicBezTo>
                  <a:pt x="2122020" y="241974"/>
                  <a:pt x="2142753" y="249761"/>
                  <a:pt x="2163170" y="252483"/>
                </a:cubicBezTo>
                <a:cubicBezTo>
                  <a:pt x="2182358" y="255041"/>
                  <a:pt x="2228362" y="261826"/>
                  <a:pt x="2245056" y="272955"/>
                </a:cubicBezTo>
                <a:cubicBezTo>
                  <a:pt x="2297512" y="307925"/>
                  <a:pt x="2269821" y="297553"/>
                  <a:pt x="2326943" y="307074"/>
                </a:cubicBezTo>
                <a:cubicBezTo>
                  <a:pt x="2343170" y="312483"/>
                  <a:pt x="2357571" y="317865"/>
                  <a:pt x="2374710" y="320722"/>
                </a:cubicBezTo>
                <a:cubicBezTo>
                  <a:pt x="2392799" y="323737"/>
                  <a:pt x="2411104" y="325271"/>
                  <a:pt x="2429301" y="327546"/>
                </a:cubicBezTo>
                <a:lnTo>
                  <a:pt x="2470244" y="341194"/>
                </a:lnTo>
                <a:lnTo>
                  <a:pt x="2490716" y="348018"/>
                </a:lnTo>
                <a:cubicBezTo>
                  <a:pt x="2510878" y="408502"/>
                  <a:pt x="2505953" y="374663"/>
                  <a:pt x="2497540" y="450376"/>
                </a:cubicBezTo>
                <a:cubicBezTo>
                  <a:pt x="2456287" y="440063"/>
                  <a:pt x="2479143" y="446518"/>
                  <a:pt x="2429301" y="429904"/>
                </a:cubicBezTo>
                <a:lnTo>
                  <a:pt x="2408829" y="423080"/>
                </a:lnTo>
                <a:cubicBezTo>
                  <a:pt x="2395181" y="425355"/>
                  <a:pt x="2381392" y="426903"/>
                  <a:pt x="2367886" y="429904"/>
                </a:cubicBezTo>
                <a:cubicBezTo>
                  <a:pt x="2360864" y="431464"/>
                  <a:pt x="2352500" y="431642"/>
                  <a:pt x="2347414" y="436728"/>
                </a:cubicBezTo>
                <a:cubicBezTo>
                  <a:pt x="2342328" y="441814"/>
                  <a:pt x="2345084" y="451583"/>
                  <a:pt x="2340591" y="457200"/>
                </a:cubicBezTo>
                <a:cubicBezTo>
                  <a:pt x="2335468" y="463604"/>
                  <a:pt x="2326943" y="466298"/>
                  <a:pt x="2320119" y="470847"/>
                </a:cubicBezTo>
                <a:cubicBezTo>
                  <a:pt x="2315570" y="477671"/>
                  <a:pt x="2310139" y="483983"/>
                  <a:pt x="2306471" y="491319"/>
                </a:cubicBezTo>
                <a:cubicBezTo>
                  <a:pt x="2303254" y="497753"/>
                  <a:pt x="2303140" y="505503"/>
                  <a:pt x="2299647" y="511791"/>
                </a:cubicBezTo>
                <a:cubicBezTo>
                  <a:pt x="2291681" y="526129"/>
                  <a:pt x="2277539" y="537173"/>
                  <a:pt x="2272352" y="552734"/>
                </a:cubicBezTo>
                <a:cubicBezTo>
                  <a:pt x="2267803" y="566382"/>
                  <a:pt x="2266684" y="581707"/>
                  <a:pt x="2258704" y="593677"/>
                </a:cubicBezTo>
                <a:cubicBezTo>
                  <a:pt x="2254155" y="600501"/>
                  <a:pt x="2248387" y="606654"/>
                  <a:pt x="2245056" y="614149"/>
                </a:cubicBezTo>
                <a:cubicBezTo>
                  <a:pt x="2239213" y="627295"/>
                  <a:pt x="2235957" y="641444"/>
                  <a:pt x="2231408" y="655092"/>
                </a:cubicBezTo>
                <a:lnTo>
                  <a:pt x="2224585" y="675564"/>
                </a:lnTo>
                <a:cubicBezTo>
                  <a:pt x="2226859" y="689212"/>
                  <a:pt x="2222404" y="706002"/>
                  <a:pt x="2231408" y="716507"/>
                </a:cubicBezTo>
                <a:cubicBezTo>
                  <a:pt x="2238956" y="725313"/>
                  <a:pt x="2254276" y="720518"/>
                  <a:pt x="2265528" y="723331"/>
                </a:cubicBezTo>
                <a:cubicBezTo>
                  <a:pt x="2272506" y="725076"/>
                  <a:pt x="2279176" y="727880"/>
                  <a:pt x="2286000" y="730155"/>
                </a:cubicBezTo>
                <a:cubicBezTo>
                  <a:pt x="2295098" y="743803"/>
                  <a:pt x="2308108" y="755537"/>
                  <a:pt x="2313295" y="771098"/>
                </a:cubicBezTo>
                <a:cubicBezTo>
                  <a:pt x="2315570" y="777922"/>
                  <a:pt x="2316129" y="785585"/>
                  <a:pt x="2320119" y="791570"/>
                </a:cubicBezTo>
                <a:cubicBezTo>
                  <a:pt x="2325472" y="799600"/>
                  <a:pt x="2333767" y="805217"/>
                  <a:pt x="2340591" y="812041"/>
                </a:cubicBezTo>
                <a:cubicBezTo>
                  <a:pt x="2365466" y="886677"/>
                  <a:pt x="2325798" y="773643"/>
                  <a:pt x="2361062" y="852985"/>
                </a:cubicBezTo>
                <a:cubicBezTo>
                  <a:pt x="2366905" y="866131"/>
                  <a:pt x="2366730" y="881958"/>
                  <a:pt x="2374710" y="893928"/>
                </a:cubicBezTo>
                <a:cubicBezTo>
                  <a:pt x="2406555" y="941695"/>
                  <a:pt x="2388358" y="925772"/>
                  <a:pt x="2422477" y="948519"/>
                </a:cubicBezTo>
                <a:cubicBezTo>
                  <a:pt x="2437918" y="994842"/>
                  <a:pt x="2415494" y="941536"/>
                  <a:pt x="2470244" y="996286"/>
                </a:cubicBezTo>
                <a:cubicBezTo>
                  <a:pt x="2477068" y="1003110"/>
                  <a:pt x="2482686" y="1011405"/>
                  <a:pt x="2490716" y="1016758"/>
                </a:cubicBezTo>
                <a:cubicBezTo>
                  <a:pt x="2496701" y="1020748"/>
                  <a:pt x="2504900" y="1020089"/>
                  <a:pt x="2511188" y="1023582"/>
                </a:cubicBezTo>
                <a:cubicBezTo>
                  <a:pt x="2525526" y="1031548"/>
                  <a:pt x="2538483" y="1041779"/>
                  <a:pt x="2552131" y="1050877"/>
                </a:cubicBezTo>
                <a:lnTo>
                  <a:pt x="2552131" y="1050877"/>
                </a:lnTo>
                <a:cubicBezTo>
                  <a:pt x="2590939" y="1089685"/>
                  <a:pt x="2553572" y="1058422"/>
                  <a:pt x="2593074" y="1078173"/>
                </a:cubicBezTo>
                <a:cubicBezTo>
                  <a:pt x="2645978" y="1104626"/>
                  <a:pt x="2582571" y="1081497"/>
                  <a:pt x="2634017" y="1098644"/>
                </a:cubicBezTo>
                <a:cubicBezTo>
                  <a:pt x="2683893" y="1131895"/>
                  <a:pt x="2624848" y="1087641"/>
                  <a:pt x="2668137" y="1139588"/>
                </a:cubicBezTo>
                <a:cubicBezTo>
                  <a:pt x="2678312" y="1151798"/>
                  <a:pt x="2695108" y="1155402"/>
                  <a:pt x="2709080" y="1160059"/>
                </a:cubicBezTo>
                <a:cubicBezTo>
                  <a:pt x="2741816" y="1209163"/>
                  <a:pt x="2695463" y="1148710"/>
                  <a:pt x="2763671" y="1194179"/>
                </a:cubicBezTo>
                <a:cubicBezTo>
                  <a:pt x="2770495" y="1198728"/>
                  <a:pt x="2776808" y="1204158"/>
                  <a:pt x="2784143" y="1207826"/>
                </a:cubicBezTo>
                <a:cubicBezTo>
                  <a:pt x="2790576" y="1211043"/>
                  <a:pt x="2798326" y="1211157"/>
                  <a:pt x="2804614" y="1214650"/>
                </a:cubicBezTo>
                <a:cubicBezTo>
                  <a:pt x="2818953" y="1222616"/>
                  <a:pt x="2829997" y="1236759"/>
                  <a:pt x="2845558" y="1241946"/>
                </a:cubicBezTo>
                <a:cubicBezTo>
                  <a:pt x="2859206" y="1246495"/>
                  <a:pt x="2874531" y="1247615"/>
                  <a:pt x="2886501" y="1255594"/>
                </a:cubicBezTo>
                <a:cubicBezTo>
                  <a:pt x="2918943" y="1277220"/>
                  <a:pt x="2899193" y="1266648"/>
                  <a:pt x="2947916" y="1282889"/>
                </a:cubicBezTo>
                <a:lnTo>
                  <a:pt x="2968388" y="1289713"/>
                </a:lnTo>
                <a:cubicBezTo>
                  <a:pt x="3015316" y="1320999"/>
                  <a:pt x="2993770" y="1311823"/>
                  <a:pt x="3029803" y="1323832"/>
                </a:cubicBezTo>
                <a:cubicBezTo>
                  <a:pt x="3088469" y="1362944"/>
                  <a:pt x="3014243" y="1316052"/>
                  <a:pt x="3070746" y="1344304"/>
                </a:cubicBezTo>
                <a:cubicBezTo>
                  <a:pt x="3078081" y="1347972"/>
                  <a:pt x="3083882" y="1354284"/>
                  <a:pt x="3091217" y="1357952"/>
                </a:cubicBezTo>
                <a:cubicBezTo>
                  <a:pt x="3147734" y="1386211"/>
                  <a:pt x="3073478" y="1339304"/>
                  <a:pt x="3132161" y="1378423"/>
                </a:cubicBezTo>
                <a:cubicBezTo>
                  <a:pt x="3147601" y="1424743"/>
                  <a:pt x="3125180" y="1371446"/>
                  <a:pt x="3179928" y="1426191"/>
                </a:cubicBezTo>
                <a:cubicBezTo>
                  <a:pt x="3218737" y="1464998"/>
                  <a:pt x="3181369" y="1433734"/>
                  <a:pt x="3220871" y="1453486"/>
                </a:cubicBezTo>
                <a:cubicBezTo>
                  <a:pt x="3228207" y="1457154"/>
                  <a:pt x="3233848" y="1463803"/>
                  <a:pt x="3241343" y="1467134"/>
                </a:cubicBezTo>
                <a:cubicBezTo>
                  <a:pt x="3254489" y="1472977"/>
                  <a:pt x="3269419" y="1474349"/>
                  <a:pt x="3282286" y="1480782"/>
                </a:cubicBezTo>
                <a:cubicBezTo>
                  <a:pt x="3291385" y="1485331"/>
                  <a:pt x="3300750" y="1489382"/>
                  <a:pt x="3309582" y="1494429"/>
                </a:cubicBezTo>
                <a:cubicBezTo>
                  <a:pt x="3316703" y="1498498"/>
                  <a:pt x="3322718" y="1504409"/>
                  <a:pt x="3330053" y="1508077"/>
                </a:cubicBezTo>
                <a:cubicBezTo>
                  <a:pt x="3336487" y="1511294"/>
                  <a:pt x="3343701" y="1512626"/>
                  <a:pt x="3350525" y="1514901"/>
                </a:cubicBezTo>
                <a:cubicBezTo>
                  <a:pt x="3362536" y="1550934"/>
                  <a:pt x="3353359" y="1529388"/>
                  <a:pt x="3384644" y="1576316"/>
                </a:cubicBezTo>
                <a:cubicBezTo>
                  <a:pt x="3389193" y="1583140"/>
                  <a:pt x="3395698" y="1589007"/>
                  <a:pt x="3398292" y="1596788"/>
                </a:cubicBezTo>
                <a:cubicBezTo>
                  <a:pt x="3402841" y="1610436"/>
                  <a:pt x="3398292" y="1633182"/>
                  <a:pt x="3411940" y="1637731"/>
                </a:cubicBezTo>
                <a:lnTo>
                  <a:pt x="3432411" y="1644555"/>
                </a:lnTo>
                <a:cubicBezTo>
                  <a:pt x="3434686" y="1651379"/>
                  <a:pt x="3434742" y="1659409"/>
                  <a:pt x="3439235" y="1665026"/>
                </a:cubicBezTo>
                <a:cubicBezTo>
                  <a:pt x="3448856" y="1677052"/>
                  <a:pt x="3466693" y="1681003"/>
                  <a:pt x="3480179" y="1685498"/>
                </a:cubicBezTo>
                <a:cubicBezTo>
                  <a:pt x="3493827" y="1694597"/>
                  <a:pt x="3505561" y="1707607"/>
                  <a:pt x="3521122" y="1712794"/>
                </a:cubicBezTo>
                <a:cubicBezTo>
                  <a:pt x="3527946" y="1715069"/>
                  <a:pt x="3535306" y="1716125"/>
                  <a:pt x="3541594" y="1719618"/>
                </a:cubicBezTo>
                <a:cubicBezTo>
                  <a:pt x="3555932" y="1727584"/>
                  <a:pt x="3566976" y="1741726"/>
                  <a:pt x="3582537" y="1746913"/>
                </a:cubicBezTo>
                <a:lnTo>
                  <a:pt x="3643952" y="1767385"/>
                </a:lnTo>
                <a:lnTo>
                  <a:pt x="3705367" y="1787856"/>
                </a:lnTo>
                <a:lnTo>
                  <a:pt x="3725838" y="1794680"/>
                </a:lnTo>
                <a:cubicBezTo>
                  <a:pt x="3748584" y="1792405"/>
                  <a:pt x="3771447" y="1791089"/>
                  <a:pt x="3794077" y="1787856"/>
                </a:cubicBezTo>
                <a:cubicBezTo>
                  <a:pt x="3803361" y="1786530"/>
                  <a:pt x="3811994" y="1781032"/>
                  <a:pt x="3821373" y="1781032"/>
                </a:cubicBezTo>
                <a:cubicBezTo>
                  <a:pt x="3844232" y="1781032"/>
                  <a:pt x="3866865" y="1785581"/>
                  <a:pt x="3889611" y="1787856"/>
                </a:cubicBezTo>
                <a:cubicBezTo>
                  <a:pt x="3910790" y="1794916"/>
                  <a:pt x="3916297" y="1795679"/>
                  <a:pt x="3937379" y="1808328"/>
                </a:cubicBezTo>
                <a:cubicBezTo>
                  <a:pt x="3951444" y="1816767"/>
                  <a:pt x="3978322" y="1835623"/>
                  <a:pt x="3978322" y="1835623"/>
                </a:cubicBezTo>
                <a:cubicBezTo>
                  <a:pt x="3982871" y="1842447"/>
                  <a:pt x="3986720" y="1849794"/>
                  <a:pt x="3991970" y="1856095"/>
                </a:cubicBezTo>
                <a:cubicBezTo>
                  <a:pt x="4001424" y="1867440"/>
                  <a:pt x="4018703" y="1883900"/>
                  <a:pt x="4032913" y="1890215"/>
                </a:cubicBezTo>
                <a:cubicBezTo>
                  <a:pt x="4046059" y="1896058"/>
                  <a:pt x="4073856" y="1903862"/>
                  <a:pt x="4073856" y="1903862"/>
                </a:cubicBezTo>
                <a:cubicBezTo>
                  <a:pt x="4087504" y="1917510"/>
                  <a:pt x="4104094" y="1928746"/>
                  <a:pt x="4114800" y="1944806"/>
                </a:cubicBezTo>
                <a:cubicBezTo>
                  <a:pt x="4132996" y="1972101"/>
                  <a:pt x="4121623" y="1960728"/>
                  <a:pt x="4148919" y="1978925"/>
                </a:cubicBezTo>
                <a:cubicBezTo>
                  <a:pt x="4153468" y="1985749"/>
                  <a:pt x="4157118" y="1993267"/>
                  <a:pt x="4162567" y="1999397"/>
                </a:cubicBezTo>
                <a:cubicBezTo>
                  <a:pt x="4175390" y="2013823"/>
                  <a:pt x="4192804" y="2024281"/>
                  <a:pt x="4203510" y="2040340"/>
                </a:cubicBezTo>
                <a:cubicBezTo>
                  <a:pt x="4215641" y="2058537"/>
                  <a:pt x="4219442" y="2067138"/>
                  <a:pt x="4237629" y="2081283"/>
                </a:cubicBezTo>
                <a:cubicBezTo>
                  <a:pt x="4266653" y="2103857"/>
                  <a:pt x="4278711" y="2102908"/>
                  <a:pt x="4299044" y="2129050"/>
                </a:cubicBezTo>
                <a:cubicBezTo>
                  <a:pt x="4309114" y="2141998"/>
                  <a:pt x="4317241" y="2156346"/>
                  <a:pt x="4326340" y="2169994"/>
                </a:cubicBezTo>
                <a:lnTo>
                  <a:pt x="4339988" y="2190465"/>
                </a:lnTo>
                <a:cubicBezTo>
                  <a:pt x="4344537" y="2197289"/>
                  <a:pt x="4351041" y="2203157"/>
                  <a:pt x="4353635" y="2210937"/>
                </a:cubicBezTo>
                <a:lnTo>
                  <a:pt x="4367283" y="2251880"/>
                </a:lnTo>
                <a:lnTo>
                  <a:pt x="4346811" y="2313295"/>
                </a:lnTo>
              </a:path>
            </a:pathLst>
          </a:cu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en-US" dirty="0">
              <a:solidFill>
                <a:prstClr val="white"/>
              </a:solidFill>
            </a:endParaRPr>
          </a:p>
        </p:txBody>
      </p:sp>
      <p:sp>
        <p:nvSpPr>
          <p:cNvPr id="34" name="Freeform 33"/>
          <p:cNvSpPr/>
          <p:nvPr/>
        </p:nvSpPr>
        <p:spPr>
          <a:xfrm>
            <a:off x="8188657" y="5656997"/>
            <a:ext cx="177563" cy="272955"/>
          </a:xfrm>
          <a:custGeom>
            <a:avLst/>
            <a:gdLst>
              <a:gd name="connsiteX0" fmla="*/ 0 w 177563"/>
              <a:gd name="connsiteY0" fmla="*/ 272955 h 272955"/>
              <a:gd name="connsiteX1" fmla="*/ 13647 w 177563"/>
              <a:gd name="connsiteY1" fmla="*/ 238836 h 272955"/>
              <a:gd name="connsiteX2" fmla="*/ 20471 w 177563"/>
              <a:gd name="connsiteY2" fmla="*/ 218364 h 272955"/>
              <a:gd name="connsiteX3" fmla="*/ 40943 w 177563"/>
              <a:gd name="connsiteY3" fmla="*/ 197893 h 272955"/>
              <a:gd name="connsiteX4" fmla="*/ 47767 w 177563"/>
              <a:gd name="connsiteY4" fmla="*/ 177421 h 272955"/>
              <a:gd name="connsiteX5" fmla="*/ 75062 w 177563"/>
              <a:gd name="connsiteY5" fmla="*/ 136478 h 272955"/>
              <a:gd name="connsiteX6" fmla="*/ 95534 w 177563"/>
              <a:gd name="connsiteY6" fmla="*/ 95534 h 272955"/>
              <a:gd name="connsiteX7" fmla="*/ 116006 w 177563"/>
              <a:gd name="connsiteY7" fmla="*/ 81887 h 272955"/>
              <a:gd name="connsiteX8" fmla="*/ 122830 w 177563"/>
              <a:gd name="connsiteY8" fmla="*/ 61415 h 272955"/>
              <a:gd name="connsiteX9" fmla="*/ 163773 w 177563"/>
              <a:gd name="connsiteY9" fmla="*/ 34119 h 272955"/>
              <a:gd name="connsiteX10" fmla="*/ 177421 w 177563"/>
              <a:gd name="connsiteY10" fmla="*/ 0 h 2729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7563" h="272955">
                <a:moveTo>
                  <a:pt x="0" y="272955"/>
                </a:moveTo>
                <a:cubicBezTo>
                  <a:pt x="4549" y="261582"/>
                  <a:pt x="9346" y="250305"/>
                  <a:pt x="13647" y="238836"/>
                </a:cubicBezTo>
                <a:cubicBezTo>
                  <a:pt x="16173" y="232101"/>
                  <a:pt x="16481" y="224349"/>
                  <a:pt x="20471" y="218364"/>
                </a:cubicBezTo>
                <a:cubicBezTo>
                  <a:pt x="25824" y="210334"/>
                  <a:pt x="34119" y="204717"/>
                  <a:pt x="40943" y="197893"/>
                </a:cubicBezTo>
                <a:cubicBezTo>
                  <a:pt x="43218" y="191069"/>
                  <a:pt x="44274" y="183709"/>
                  <a:pt x="47767" y="177421"/>
                </a:cubicBezTo>
                <a:cubicBezTo>
                  <a:pt x="55733" y="163083"/>
                  <a:pt x="69875" y="152039"/>
                  <a:pt x="75062" y="136478"/>
                </a:cubicBezTo>
                <a:cubicBezTo>
                  <a:pt x="80612" y="119828"/>
                  <a:pt x="82306" y="108762"/>
                  <a:pt x="95534" y="95534"/>
                </a:cubicBezTo>
                <a:cubicBezTo>
                  <a:pt x="101333" y="89735"/>
                  <a:pt x="109182" y="86436"/>
                  <a:pt x="116006" y="81887"/>
                </a:cubicBezTo>
                <a:cubicBezTo>
                  <a:pt x="118281" y="75063"/>
                  <a:pt x="117744" y="66501"/>
                  <a:pt x="122830" y="61415"/>
                </a:cubicBezTo>
                <a:cubicBezTo>
                  <a:pt x="134428" y="49817"/>
                  <a:pt x="163773" y="34119"/>
                  <a:pt x="163773" y="34119"/>
                </a:cubicBezTo>
                <a:cubicBezTo>
                  <a:pt x="179945" y="9863"/>
                  <a:pt x="177421" y="21849"/>
                  <a:pt x="177421" y="0"/>
                </a:cubicBezTo>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en-US" dirty="0">
              <a:solidFill>
                <a:prstClr val="white"/>
              </a:solidFill>
            </a:endParaRPr>
          </a:p>
        </p:txBody>
      </p:sp>
      <p:sp>
        <p:nvSpPr>
          <p:cNvPr id="35" name="Freeform 34"/>
          <p:cNvSpPr/>
          <p:nvPr/>
        </p:nvSpPr>
        <p:spPr>
          <a:xfrm>
            <a:off x="8195481" y="5936776"/>
            <a:ext cx="648268" cy="123248"/>
          </a:xfrm>
          <a:custGeom>
            <a:avLst/>
            <a:gdLst>
              <a:gd name="connsiteX0" fmla="*/ 0 w 648268"/>
              <a:gd name="connsiteY0" fmla="*/ 116006 h 123248"/>
              <a:gd name="connsiteX1" fmla="*/ 211540 w 648268"/>
              <a:gd name="connsiteY1" fmla="*/ 116006 h 123248"/>
              <a:gd name="connsiteX2" fmla="*/ 232012 w 648268"/>
              <a:gd name="connsiteY2" fmla="*/ 109182 h 123248"/>
              <a:gd name="connsiteX3" fmla="*/ 300250 w 648268"/>
              <a:gd name="connsiteY3" fmla="*/ 88711 h 123248"/>
              <a:gd name="connsiteX4" fmla="*/ 320722 w 648268"/>
              <a:gd name="connsiteY4" fmla="*/ 81887 h 123248"/>
              <a:gd name="connsiteX5" fmla="*/ 341194 w 648268"/>
              <a:gd name="connsiteY5" fmla="*/ 75063 h 123248"/>
              <a:gd name="connsiteX6" fmla="*/ 382137 w 648268"/>
              <a:gd name="connsiteY6" fmla="*/ 68239 h 123248"/>
              <a:gd name="connsiteX7" fmla="*/ 423080 w 648268"/>
              <a:gd name="connsiteY7" fmla="*/ 54591 h 123248"/>
              <a:gd name="connsiteX8" fmla="*/ 443552 w 648268"/>
              <a:gd name="connsiteY8" fmla="*/ 47767 h 123248"/>
              <a:gd name="connsiteX9" fmla="*/ 484495 w 648268"/>
              <a:gd name="connsiteY9" fmla="*/ 34120 h 123248"/>
              <a:gd name="connsiteX10" fmla="*/ 539086 w 648268"/>
              <a:gd name="connsiteY10" fmla="*/ 27296 h 123248"/>
              <a:gd name="connsiteX11" fmla="*/ 600501 w 648268"/>
              <a:gd name="connsiteY11" fmla="*/ 0 h 123248"/>
              <a:gd name="connsiteX12" fmla="*/ 620973 w 648268"/>
              <a:gd name="connsiteY12" fmla="*/ 13648 h 123248"/>
              <a:gd name="connsiteX13" fmla="*/ 648268 w 648268"/>
              <a:gd name="connsiteY13" fmla="*/ 27296 h 123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48268" h="123248">
                <a:moveTo>
                  <a:pt x="0" y="116006"/>
                </a:moveTo>
                <a:cubicBezTo>
                  <a:pt x="104183" y="124020"/>
                  <a:pt x="94235" y="127178"/>
                  <a:pt x="211540" y="116006"/>
                </a:cubicBezTo>
                <a:cubicBezTo>
                  <a:pt x="218701" y="115324"/>
                  <a:pt x="225096" y="111158"/>
                  <a:pt x="232012" y="109182"/>
                </a:cubicBezTo>
                <a:cubicBezTo>
                  <a:pt x="304206" y="88555"/>
                  <a:pt x="202945" y="121145"/>
                  <a:pt x="300250" y="88711"/>
                </a:cubicBezTo>
                <a:lnTo>
                  <a:pt x="320722" y="81887"/>
                </a:lnTo>
                <a:cubicBezTo>
                  <a:pt x="327546" y="79612"/>
                  <a:pt x="334099" y="76246"/>
                  <a:pt x="341194" y="75063"/>
                </a:cubicBezTo>
                <a:cubicBezTo>
                  <a:pt x="354842" y="72788"/>
                  <a:pt x="368714" y="71595"/>
                  <a:pt x="382137" y="68239"/>
                </a:cubicBezTo>
                <a:cubicBezTo>
                  <a:pt x="396093" y="64750"/>
                  <a:pt x="409432" y="59140"/>
                  <a:pt x="423080" y="54591"/>
                </a:cubicBezTo>
                <a:lnTo>
                  <a:pt x="443552" y="47767"/>
                </a:lnTo>
                <a:cubicBezTo>
                  <a:pt x="443560" y="47764"/>
                  <a:pt x="484486" y="34121"/>
                  <a:pt x="484495" y="34120"/>
                </a:cubicBezTo>
                <a:lnTo>
                  <a:pt x="539086" y="27296"/>
                </a:lnTo>
                <a:cubicBezTo>
                  <a:pt x="587810" y="11054"/>
                  <a:pt x="568059" y="21628"/>
                  <a:pt x="600501" y="0"/>
                </a:cubicBezTo>
                <a:cubicBezTo>
                  <a:pt x="607325" y="4549"/>
                  <a:pt x="613637" y="9980"/>
                  <a:pt x="620973" y="13648"/>
                </a:cubicBezTo>
                <a:cubicBezTo>
                  <a:pt x="652337" y="29330"/>
                  <a:pt x="632851" y="11879"/>
                  <a:pt x="648268" y="27296"/>
                </a:cubicBezTo>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en-US" dirty="0">
              <a:solidFill>
                <a:prstClr val="white"/>
              </a:solidFill>
            </a:endParaRPr>
          </a:p>
        </p:txBody>
      </p:sp>
      <p:sp>
        <p:nvSpPr>
          <p:cNvPr id="36" name="Freeform 35"/>
          <p:cNvSpPr/>
          <p:nvPr/>
        </p:nvSpPr>
        <p:spPr>
          <a:xfrm>
            <a:off x="8215952" y="6107373"/>
            <a:ext cx="279779" cy="313899"/>
          </a:xfrm>
          <a:custGeom>
            <a:avLst/>
            <a:gdLst>
              <a:gd name="connsiteX0" fmla="*/ 0 w 279779"/>
              <a:gd name="connsiteY0" fmla="*/ 0 h 313899"/>
              <a:gd name="connsiteX1" fmla="*/ 20472 w 279779"/>
              <a:gd name="connsiteY1" fmla="*/ 34120 h 313899"/>
              <a:gd name="connsiteX2" fmla="*/ 27296 w 279779"/>
              <a:gd name="connsiteY2" fmla="*/ 54591 h 313899"/>
              <a:gd name="connsiteX3" fmla="*/ 54591 w 279779"/>
              <a:gd name="connsiteY3" fmla="*/ 95534 h 313899"/>
              <a:gd name="connsiteX4" fmla="*/ 61415 w 279779"/>
              <a:gd name="connsiteY4" fmla="*/ 116006 h 313899"/>
              <a:gd name="connsiteX5" fmla="*/ 88711 w 279779"/>
              <a:gd name="connsiteY5" fmla="*/ 156949 h 313899"/>
              <a:gd name="connsiteX6" fmla="*/ 102358 w 279779"/>
              <a:gd name="connsiteY6" fmla="*/ 184245 h 313899"/>
              <a:gd name="connsiteX7" fmla="*/ 109182 w 279779"/>
              <a:gd name="connsiteY7" fmla="*/ 204717 h 313899"/>
              <a:gd name="connsiteX8" fmla="*/ 156949 w 279779"/>
              <a:gd name="connsiteY8" fmla="*/ 238836 h 313899"/>
              <a:gd name="connsiteX9" fmla="*/ 170597 w 279779"/>
              <a:gd name="connsiteY9" fmla="*/ 259308 h 313899"/>
              <a:gd name="connsiteX10" fmla="*/ 211541 w 279779"/>
              <a:gd name="connsiteY10" fmla="*/ 272955 h 313899"/>
              <a:gd name="connsiteX11" fmla="*/ 232012 w 279779"/>
              <a:gd name="connsiteY11" fmla="*/ 286603 h 313899"/>
              <a:gd name="connsiteX12" fmla="*/ 252484 w 279779"/>
              <a:gd name="connsiteY12" fmla="*/ 293427 h 313899"/>
              <a:gd name="connsiteX13" fmla="*/ 279779 w 279779"/>
              <a:gd name="connsiteY13" fmla="*/ 313899 h 3138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79779" h="313899">
                <a:moveTo>
                  <a:pt x="0" y="0"/>
                </a:moveTo>
                <a:cubicBezTo>
                  <a:pt x="6824" y="11373"/>
                  <a:pt x="14540" y="22257"/>
                  <a:pt x="20472" y="34120"/>
                </a:cubicBezTo>
                <a:cubicBezTo>
                  <a:pt x="23689" y="40553"/>
                  <a:pt x="23803" y="48303"/>
                  <a:pt x="27296" y="54591"/>
                </a:cubicBezTo>
                <a:cubicBezTo>
                  <a:pt x="35262" y="68929"/>
                  <a:pt x="49404" y="79973"/>
                  <a:pt x="54591" y="95534"/>
                </a:cubicBezTo>
                <a:cubicBezTo>
                  <a:pt x="56866" y="102358"/>
                  <a:pt x="57922" y="109718"/>
                  <a:pt x="61415" y="116006"/>
                </a:cubicBezTo>
                <a:cubicBezTo>
                  <a:pt x="69381" y="130344"/>
                  <a:pt x="81376" y="142278"/>
                  <a:pt x="88711" y="156949"/>
                </a:cubicBezTo>
                <a:cubicBezTo>
                  <a:pt x="93260" y="166048"/>
                  <a:pt x="98351" y="174895"/>
                  <a:pt x="102358" y="184245"/>
                </a:cubicBezTo>
                <a:cubicBezTo>
                  <a:pt x="105191" y="190857"/>
                  <a:pt x="105192" y="198732"/>
                  <a:pt x="109182" y="204717"/>
                </a:cubicBezTo>
                <a:cubicBezTo>
                  <a:pt x="123013" y="225464"/>
                  <a:pt x="135604" y="228163"/>
                  <a:pt x="156949" y="238836"/>
                </a:cubicBezTo>
                <a:cubicBezTo>
                  <a:pt x="161498" y="245660"/>
                  <a:pt x="163642" y="254961"/>
                  <a:pt x="170597" y="259308"/>
                </a:cubicBezTo>
                <a:cubicBezTo>
                  <a:pt x="182797" y="266932"/>
                  <a:pt x="211541" y="272955"/>
                  <a:pt x="211541" y="272955"/>
                </a:cubicBezTo>
                <a:cubicBezTo>
                  <a:pt x="218365" y="277504"/>
                  <a:pt x="224677" y="282935"/>
                  <a:pt x="232012" y="286603"/>
                </a:cubicBezTo>
                <a:cubicBezTo>
                  <a:pt x="238446" y="289820"/>
                  <a:pt x="246050" y="290210"/>
                  <a:pt x="252484" y="293427"/>
                </a:cubicBezTo>
                <a:cubicBezTo>
                  <a:pt x="267915" y="301142"/>
                  <a:pt x="270183" y="304303"/>
                  <a:pt x="279779" y="313899"/>
                </a:cubicBezTo>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en-US" dirty="0">
              <a:solidFill>
                <a:prstClr val="white"/>
              </a:solidFill>
            </a:endParaRPr>
          </a:p>
        </p:txBody>
      </p:sp>
      <p:sp>
        <p:nvSpPr>
          <p:cNvPr id="37" name="Freeform 36"/>
          <p:cNvSpPr/>
          <p:nvPr/>
        </p:nvSpPr>
        <p:spPr>
          <a:xfrm>
            <a:off x="701749" y="42530"/>
            <a:ext cx="1573618" cy="5209954"/>
          </a:xfrm>
          <a:custGeom>
            <a:avLst/>
            <a:gdLst>
              <a:gd name="connsiteX0" fmla="*/ 627321 w 1573618"/>
              <a:gd name="connsiteY0" fmla="*/ 0 h 5209954"/>
              <a:gd name="connsiteX1" fmla="*/ 574158 w 1573618"/>
              <a:gd name="connsiteY1" fmla="*/ 31898 h 5209954"/>
              <a:gd name="connsiteX2" fmla="*/ 520995 w 1573618"/>
              <a:gd name="connsiteY2" fmla="*/ 63796 h 5209954"/>
              <a:gd name="connsiteX3" fmla="*/ 510363 w 1573618"/>
              <a:gd name="connsiteY3" fmla="*/ 95693 h 5209954"/>
              <a:gd name="connsiteX4" fmla="*/ 552893 w 1573618"/>
              <a:gd name="connsiteY4" fmla="*/ 148856 h 5209954"/>
              <a:gd name="connsiteX5" fmla="*/ 563525 w 1573618"/>
              <a:gd name="connsiteY5" fmla="*/ 202019 h 5209954"/>
              <a:gd name="connsiteX6" fmla="*/ 531628 w 1573618"/>
              <a:gd name="connsiteY6" fmla="*/ 223284 h 5209954"/>
              <a:gd name="connsiteX7" fmla="*/ 499730 w 1573618"/>
              <a:gd name="connsiteY7" fmla="*/ 287079 h 5209954"/>
              <a:gd name="connsiteX8" fmla="*/ 531628 w 1573618"/>
              <a:gd name="connsiteY8" fmla="*/ 350875 h 5209954"/>
              <a:gd name="connsiteX9" fmla="*/ 552893 w 1573618"/>
              <a:gd name="connsiteY9" fmla="*/ 382772 h 5209954"/>
              <a:gd name="connsiteX10" fmla="*/ 542260 w 1573618"/>
              <a:gd name="connsiteY10" fmla="*/ 489098 h 5209954"/>
              <a:gd name="connsiteX11" fmla="*/ 531628 w 1573618"/>
              <a:gd name="connsiteY11" fmla="*/ 520996 h 5209954"/>
              <a:gd name="connsiteX12" fmla="*/ 499730 w 1573618"/>
              <a:gd name="connsiteY12" fmla="*/ 531628 h 5209954"/>
              <a:gd name="connsiteX13" fmla="*/ 478465 w 1573618"/>
              <a:gd name="connsiteY13" fmla="*/ 563526 h 5209954"/>
              <a:gd name="connsiteX14" fmla="*/ 414670 w 1573618"/>
              <a:gd name="connsiteY14" fmla="*/ 584791 h 5209954"/>
              <a:gd name="connsiteX15" fmla="*/ 393404 w 1573618"/>
              <a:gd name="connsiteY15" fmla="*/ 616689 h 5209954"/>
              <a:gd name="connsiteX16" fmla="*/ 361507 w 1573618"/>
              <a:gd name="connsiteY16" fmla="*/ 680484 h 5209954"/>
              <a:gd name="connsiteX17" fmla="*/ 372139 w 1573618"/>
              <a:gd name="connsiteY17" fmla="*/ 818707 h 5209954"/>
              <a:gd name="connsiteX18" fmla="*/ 361507 w 1573618"/>
              <a:gd name="connsiteY18" fmla="*/ 850605 h 5209954"/>
              <a:gd name="connsiteX19" fmla="*/ 329609 w 1573618"/>
              <a:gd name="connsiteY19" fmla="*/ 871870 h 5209954"/>
              <a:gd name="connsiteX20" fmla="*/ 265814 w 1573618"/>
              <a:gd name="connsiteY20" fmla="*/ 893135 h 5209954"/>
              <a:gd name="connsiteX21" fmla="*/ 233916 w 1573618"/>
              <a:gd name="connsiteY21" fmla="*/ 914400 h 5209954"/>
              <a:gd name="connsiteX22" fmla="*/ 202018 w 1573618"/>
              <a:gd name="connsiteY22" fmla="*/ 978196 h 5209954"/>
              <a:gd name="connsiteX23" fmla="*/ 180753 w 1573618"/>
              <a:gd name="connsiteY23" fmla="*/ 1010093 h 5209954"/>
              <a:gd name="connsiteX24" fmla="*/ 148856 w 1573618"/>
              <a:gd name="connsiteY24" fmla="*/ 1105786 h 5209954"/>
              <a:gd name="connsiteX25" fmla="*/ 138223 w 1573618"/>
              <a:gd name="connsiteY25" fmla="*/ 1137684 h 5209954"/>
              <a:gd name="connsiteX26" fmla="*/ 148856 w 1573618"/>
              <a:gd name="connsiteY26" fmla="*/ 1212112 h 5209954"/>
              <a:gd name="connsiteX27" fmla="*/ 159488 w 1573618"/>
              <a:gd name="connsiteY27" fmla="*/ 1244010 h 5209954"/>
              <a:gd name="connsiteX28" fmla="*/ 202018 w 1573618"/>
              <a:gd name="connsiteY28" fmla="*/ 1254642 h 5209954"/>
              <a:gd name="connsiteX29" fmla="*/ 233916 w 1573618"/>
              <a:gd name="connsiteY29" fmla="*/ 1275907 h 5209954"/>
              <a:gd name="connsiteX30" fmla="*/ 244549 w 1573618"/>
              <a:gd name="connsiteY30" fmla="*/ 1307805 h 5209954"/>
              <a:gd name="connsiteX31" fmla="*/ 223284 w 1573618"/>
              <a:gd name="connsiteY31" fmla="*/ 1414130 h 5209954"/>
              <a:gd name="connsiteX32" fmla="*/ 202018 w 1573618"/>
              <a:gd name="connsiteY32" fmla="*/ 1446028 h 5209954"/>
              <a:gd name="connsiteX33" fmla="*/ 202018 w 1573618"/>
              <a:gd name="connsiteY33" fmla="*/ 1594884 h 5209954"/>
              <a:gd name="connsiteX34" fmla="*/ 223284 w 1573618"/>
              <a:gd name="connsiteY34" fmla="*/ 1616149 h 5209954"/>
              <a:gd name="connsiteX35" fmla="*/ 233916 w 1573618"/>
              <a:gd name="connsiteY35" fmla="*/ 1648047 h 5209954"/>
              <a:gd name="connsiteX36" fmla="*/ 255181 w 1573618"/>
              <a:gd name="connsiteY36" fmla="*/ 1679944 h 5209954"/>
              <a:gd name="connsiteX37" fmla="*/ 223284 w 1573618"/>
              <a:gd name="connsiteY37" fmla="*/ 1796903 h 5209954"/>
              <a:gd name="connsiteX38" fmla="*/ 191386 w 1573618"/>
              <a:gd name="connsiteY38" fmla="*/ 1807535 h 5209954"/>
              <a:gd name="connsiteX39" fmla="*/ 170121 w 1573618"/>
              <a:gd name="connsiteY39" fmla="*/ 1850065 h 5209954"/>
              <a:gd name="connsiteX40" fmla="*/ 202018 w 1573618"/>
              <a:gd name="connsiteY40" fmla="*/ 1924493 h 5209954"/>
              <a:gd name="connsiteX41" fmla="*/ 265814 w 1573618"/>
              <a:gd name="connsiteY41" fmla="*/ 1945758 h 5209954"/>
              <a:gd name="connsiteX42" fmla="*/ 297711 w 1573618"/>
              <a:gd name="connsiteY42" fmla="*/ 1967023 h 5209954"/>
              <a:gd name="connsiteX43" fmla="*/ 308344 w 1573618"/>
              <a:gd name="connsiteY43" fmla="*/ 2052084 h 5209954"/>
              <a:gd name="connsiteX44" fmla="*/ 244549 w 1573618"/>
              <a:gd name="connsiteY44" fmla="*/ 2073349 h 5209954"/>
              <a:gd name="connsiteX45" fmla="*/ 202018 w 1573618"/>
              <a:gd name="connsiteY45" fmla="*/ 2126512 h 5209954"/>
              <a:gd name="connsiteX46" fmla="*/ 148856 w 1573618"/>
              <a:gd name="connsiteY46" fmla="*/ 2179675 h 5209954"/>
              <a:gd name="connsiteX47" fmla="*/ 138223 w 1573618"/>
              <a:gd name="connsiteY47" fmla="*/ 2371061 h 5209954"/>
              <a:gd name="connsiteX48" fmla="*/ 170121 w 1573618"/>
              <a:gd name="connsiteY48" fmla="*/ 2392326 h 5209954"/>
              <a:gd name="connsiteX49" fmla="*/ 159488 w 1573618"/>
              <a:gd name="connsiteY49" fmla="*/ 2466754 h 5209954"/>
              <a:gd name="connsiteX50" fmla="*/ 127591 w 1573618"/>
              <a:gd name="connsiteY50" fmla="*/ 2488019 h 5209954"/>
              <a:gd name="connsiteX51" fmla="*/ 106325 w 1573618"/>
              <a:gd name="connsiteY51" fmla="*/ 2519917 h 5209954"/>
              <a:gd name="connsiteX52" fmla="*/ 42530 w 1573618"/>
              <a:gd name="connsiteY52" fmla="*/ 2583712 h 5209954"/>
              <a:gd name="connsiteX53" fmla="*/ 21265 w 1573618"/>
              <a:gd name="connsiteY53" fmla="*/ 2626242 h 5209954"/>
              <a:gd name="connsiteX54" fmla="*/ 0 w 1573618"/>
              <a:gd name="connsiteY54" fmla="*/ 2690037 h 5209954"/>
              <a:gd name="connsiteX55" fmla="*/ 21265 w 1573618"/>
              <a:gd name="connsiteY55" fmla="*/ 2711303 h 5209954"/>
              <a:gd name="connsiteX56" fmla="*/ 85060 w 1573618"/>
              <a:gd name="connsiteY56" fmla="*/ 2732568 h 5209954"/>
              <a:gd name="connsiteX57" fmla="*/ 106325 w 1573618"/>
              <a:gd name="connsiteY57" fmla="*/ 2764465 h 5209954"/>
              <a:gd name="connsiteX58" fmla="*/ 127591 w 1573618"/>
              <a:gd name="connsiteY58" fmla="*/ 2785730 h 5209954"/>
              <a:gd name="connsiteX59" fmla="*/ 138223 w 1573618"/>
              <a:gd name="connsiteY59" fmla="*/ 2817628 h 5209954"/>
              <a:gd name="connsiteX60" fmla="*/ 127591 w 1573618"/>
              <a:gd name="connsiteY60" fmla="*/ 2934586 h 5209954"/>
              <a:gd name="connsiteX61" fmla="*/ 106325 w 1573618"/>
              <a:gd name="connsiteY61" fmla="*/ 2998382 h 5209954"/>
              <a:gd name="connsiteX62" fmla="*/ 138223 w 1573618"/>
              <a:gd name="connsiteY62" fmla="*/ 3019647 h 5209954"/>
              <a:gd name="connsiteX63" fmla="*/ 180753 w 1573618"/>
              <a:gd name="connsiteY63" fmla="*/ 3009014 h 5209954"/>
              <a:gd name="connsiteX64" fmla="*/ 244549 w 1573618"/>
              <a:gd name="connsiteY64" fmla="*/ 2987749 h 5209954"/>
              <a:gd name="connsiteX65" fmla="*/ 276446 w 1573618"/>
              <a:gd name="connsiteY65" fmla="*/ 2977117 h 5209954"/>
              <a:gd name="connsiteX66" fmla="*/ 308344 w 1573618"/>
              <a:gd name="connsiteY66" fmla="*/ 2966484 h 5209954"/>
              <a:gd name="connsiteX67" fmla="*/ 329609 w 1573618"/>
              <a:gd name="connsiteY67" fmla="*/ 2998382 h 5209954"/>
              <a:gd name="connsiteX68" fmla="*/ 350874 w 1573618"/>
              <a:gd name="connsiteY68" fmla="*/ 3072810 h 5209954"/>
              <a:gd name="connsiteX69" fmla="*/ 340242 w 1573618"/>
              <a:gd name="connsiteY69" fmla="*/ 3157870 h 5209954"/>
              <a:gd name="connsiteX70" fmla="*/ 318977 w 1573618"/>
              <a:gd name="connsiteY70" fmla="*/ 3189768 h 5209954"/>
              <a:gd name="connsiteX71" fmla="*/ 308344 w 1573618"/>
              <a:gd name="connsiteY71" fmla="*/ 3221665 h 5209954"/>
              <a:gd name="connsiteX72" fmla="*/ 329609 w 1573618"/>
              <a:gd name="connsiteY72" fmla="*/ 3306726 h 5209954"/>
              <a:gd name="connsiteX73" fmla="*/ 361507 w 1573618"/>
              <a:gd name="connsiteY73" fmla="*/ 3327991 h 5209954"/>
              <a:gd name="connsiteX74" fmla="*/ 372139 w 1573618"/>
              <a:gd name="connsiteY74" fmla="*/ 3359889 h 5209954"/>
              <a:gd name="connsiteX75" fmla="*/ 414670 w 1573618"/>
              <a:gd name="connsiteY75" fmla="*/ 3423684 h 5209954"/>
              <a:gd name="connsiteX76" fmla="*/ 414670 w 1573618"/>
              <a:gd name="connsiteY76" fmla="*/ 3540642 h 5209954"/>
              <a:gd name="connsiteX77" fmla="*/ 435935 w 1573618"/>
              <a:gd name="connsiteY77" fmla="*/ 3615070 h 5209954"/>
              <a:gd name="connsiteX78" fmla="*/ 467832 w 1573618"/>
              <a:gd name="connsiteY78" fmla="*/ 3636335 h 5209954"/>
              <a:gd name="connsiteX79" fmla="*/ 489098 w 1573618"/>
              <a:gd name="connsiteY79" fmla="*/ 3657600 h 5209954"/>
              <a:gd name="connsiteX80" fmla="*/ 510363 w 1573618"/>
              <a:gd name="connsiteY80" fmla="*/ 3689498 h 5209954"/>
              <a:gd name="connsiteX81" fmla="*/ 563525 w 1573618"/>
              <a:gd name="connsiteY81" fmla="*/ 3753293 h 5209954"/>
              <a:gd name="connsiteX82" fmla="*/ 584791 w 1573618"/>
              <a:gd name="connsiteY82" fmla="*/ 3817089 h 5209954"/>
              <a:gd name="connsiteX83" fmla="*/ 595423 w 1573618"/>
              <a:gd name="connsiteY83" fmla="*/ 3848986 h 5209954"/>
              <a:gd name="connsiteX84" fmla="*/ 606056 w 1573618"/>
              <a:gd name="connsiteY84" fmla="*/ 3923414 h 5209954"/>
              <a:gd name="connsiteX85" fmla="*/ 669851 w 1573618"/>
              <a:gd name="connsiteY85" fmla="*/ 3944679 h 5209954"/>
              <a:gd name="connsiteX86" fmla="*/ 701749 w 1573618"/>
              <a:gd name="connsiteY86" fmla="*/ 3955312 h 5209954"/>
              <a:gd name="connsiteX87" fmla="*/ 754911 w 1573618"/>
              <a:gd name="connsiteY87" fmla="*/ 4019107 h 5209954"/>
              <a:gd name="connsiteX88" fmla="*/ 786809 w 1573618"/>
              <a:gd name="connsiteY88" fmla="*/ 4082903 h 5209954"/>
              <a:gd name="connsiteX89" fmla="*/ 861237 w 1573618"/>
              <a:gd name="connsiteY89" fmla="*/ 4125433 h 5209954"/>
              <a:gd name="connsiteX90" fmla="*/ 893135 w 1573618"/>
              <a:gd name="connsiteY90" fmla="*/ 4146698 h 5209954"/>
              <a:gd name="connsiteX91" fmla="*/ 935665 w 1573618"/>
              <a:gd name="connsiteY91" fmla="*/ 4167963 h 5209954"/>
              <a:gd name="connsiteX92" fmla="*/ 999460 w 1573618"/>
              <a:gd name="connsiteY92" fmla="*/ 4210493 h 5209954"/>
              <a:gd name="connsiteX93" fmla="*/ 1031358 w 1573618"/>
              <a:gd name="connsiteY93" fmla="*/ 4221126 h 5209954"/>
              <a:gd name="connsiteX94" fmla="*/ 1095153 w 1573618"/>
              <a:gd name="connsiteY94" fmla="*/ 4263656 h 5209954"/>
              <a:gd name="connsiteX95" fmla="*/ 1127051 w 1573618"/>
              <a:gd name="connsiteY95" fmla="*/ 4274289 h 5209954"/>
              <a:gd name="connsiteX96" fmla="*/ 1158949 w 1573618"/>
              <a:gd name="connsiteY96" fmla="*/ 4295554 h 5209954"/>
              <a:gd name="connsiteX97" fmla="*/ 1265274 w 1573618"/>
              <a:gd name="connsiteY97" fmla="*/ 4306186 h 5209954"/>
              <a:gd name="connsiteX98" fmla="*/ 1329070 w 1573618"/>
              <a:gd name="connsiteY98" fmla="*/ 4338084 h 5209954"/>
              <a:gd name="connsiteX99" fmla="*/ 1360967 w 1573618"/>
              <a:gd name="connsiteY99" fmla="*/ 4348717 h 5209954"/>
              <a:gd name="connsiteX100" fmla="*/ 1424763 w 1573618"/>
              <a:gd name="connsiteY100" fmla="*/ 4380614 h 5209954"/>
              <a:gd name="connsiteX101" fmla="*/ 1467293 w 1573618"/>
              <a:gd name="connsiteY101" fmla="*/ 4444410 h 5209954"/>
              <a:gd name="connsiteX102" fmla="*/ 1509823 w 1573618"/>
              <a:gd name="connsiteY102" fmla="*/ 4593265 h 5209954"/>
              <a:gd name="connsiteX103" fmla="*/ 1531088 w 1573618"/>
              <a:gd name="connsiteY103" fmla="*/ 4625163 h 5209954"/>
              <a:gd name="connsiteX104" fmla="*/ 1552353 w 1573618"/>
              <a:gd name="connsiteY104" fmla="*/ 4827182 h 5209954"/>
              <a:gd name="connsiteX105" fmla="*/ 1573618 w 1573618"/>
              <a:gd name="connsiteY105" fmla="*/ 4890977 h 5209954"/>
              <a:gd name="connsiteX106" fmla="*/ 1562986 w 1573618"/>
              <a:gd name="connsiteY106" fmla="*/ 5124893 h 5209954"/>
              <a:gd name="connsiteX107" fmla="*/ 1541721 w 1573618"/>
              <a:gd name="connsiteY107" fmla="*/ 5156791 h 5209954"/>
              <a:gd name="connsiteX108" fmla="*/ 1520456 w 1573618"/>
              <a:gd name="connsiteY108" fmla="*/ 5209954 h 5209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Lst>
            <a:rect l="l" t="t" r="r" b="b"/>
            <a:pathLst>
              <a:path w="1573618" h="5209954">
                <a:moveTo>
                  <a:pt x="627321" y="0"/>
                </a:moveTo>
                <a:cubicBezTo>
                  <a:pt x="609600" y="10633"/>
                  <a:pt x="592642" y="22656"/>
                  <a:pt x="574158" y="31898"/>
                </a:cubicBezTo>
                <a:cubicBezTo>
                  <a:pt x="518947" y="59503"/>
                  <a:pt x="562530" y="22259"/>
                  <a:pt x="520995" y="63796"/>
                </a:cubicBezTo>
                <a:cubicBezTo>
                  <a:pt x="517451" y="74428"/>
                  <a:pt x="510363" y="84486"/>
                  <a:pt x="510363" y="95693"/>
                </a:cubicBezTo>
                <a:cubicBezTo>
                  <a:pt x="510363" y="129932"/>
                  <a:pt x="528399" y="132527"/>
                  <a:pt x="552893" y="148856"/>
                </a:cubicBezTo>
                <a:cubicBezTo>
                  <a:pt x="556437" y="166577"/>
                  <a:pt x="568490" y="184642"/>
                  <a:pt x="563525" y="202019"/>
                </a:cubicBezTo>
                <a:cubicBezTo>
                  <a:pt x="560014" y="214306"/>
                  <a:pt x="540664" y="214248"/>
                  <a:pt x="531628" y="223284"/>
                </a:cubicBezTo>
                <a:cubicBezTo>
                  <a:pt x="511017" y="243895"/>
                  <a:pt x="508378" y="261137"/>
                  <a:pt x="499730" y="287079"/>
                </a:cubicBezTo>
                <a:cubicBezTo>
                  <a:pt x="560675" y="378499"/>
                  <a:pt x="487604" y="262829"/>
                  <a:pt x="531628" y="350875"/>
                </a:cubicBezTo>
                <a:cubicBezTo>
                  <a:pt x="537343" y="362304"/>
                  <a:pt x="545805" y="372140"/>
                  <a:pt x="552893" y="382772"/>
                </a:cubicBezTo>
                <a:cubicBezTo>
                  <a:pt x="549349" y="418214"/>
                  <a:pt x="547676" y="453893"/>
                  <a:pt x="542260" y="489098"/>
                </a:cubicBezTo>
                <a:cubicBezTo>
                  <a:pt x="540556" y="500175"/>
                  <a:pt x="539553" y="513071"/>
                  <a:pt x="531628" y="520996"/>
                </a:cubicBezTo>
                <a:cubicBezTo>
                  <a:pt x="523703" y="528921"/>
                  <a:pt x="510363" y="528084"/>
                  <a:pt x="499730" y="531628"/>
                </a:cubicBezTo>
                <a:cubicBezTo>
                  <a:pt x="492642" y="542261"/>
                  <a:pt x="489301" y="556753"/>
                  <a:pt x="478465" y="563526"/>
                </a:cubicBezTo>
                <a:cubicBezTo>
                  <a:pt x="459457" y="575406"/>
                  <a:pt x="414670" y="584791"/>
                  <a:pt x="414670" y="584791"/>
                </a:cubicBezTo>
                <a:cubicBezTo>
                  <a:pt x="407581" y="595424"/>
                  <a:pt x="399119" y="605259"/>
                  <a:pt x="393404" y="616689"/>
                </a:cubicBezTo>
                <a:cubicBezTo>
                  <a:pt x="349378" y="704739"/>
                  <a:pt x="422457" y="589058"/>
                  <a:pt x="361507" y="680484"/>
                </a:cubicBezTo>
                <a:cubicBezTo>
                  <a:pt x="365051" y="726558"/>
                  <a:pt x="372139" y="772497"/>
                  <a:pt x="372139" y="818707"/>
                </a:cubicBezTo>
                <a:cubicBezTo>
                  <a:pt x="372139" y="829915"/>
                  <a:pt x="368508" y="841853"/>
                  <a:pt x="361507" y="850605"/>
                </a:cubicBezTo>
                <a:cubicBezTo>
                  <a:pt x="353524" y="860584"/>
                  <a:pt x="341286" y="866680"/>
                  <a:pt x="329609" y="871870"/>
                </a:cubicBezTo>
                <a:cubicBezTo>
                  <a:pt x="309126" y="880974"/>
                  <a:pt x="265814" y="893135"/>
                  <a:pt x="265814" y="893135"/>
                </a:cubicBezTo>
                <a:cubicBezTo>
                  <a:pt x="255181" y="900223"/>
                  <a:pt x="242952" y="905364"/>
                  <a:pt x="233916" y="914400"/>
                </a:cubicBezTo>
                <a:cubicBezTo>
                  <a:pt x="203446" y="944870"/>
                  <a:pt x="219313" y="943606"/>
                  <a:pt x="202018" y="978196"/>
                </a:cubicBezTo>
                <a:cubicBezTo>
                  <a:pt x="196303" y="989625"/>
                  <a:pt x="187841" y="999461"/>
                  <a:pt x="180753" y="1010093"/>
                </a:cubicBezTo>
                <a:lnTo>
                  <a:pt x="148856" y="1105786"/>
                </a:lnTo>
                <a:lnTo>
                  <a:pt x="138223" y="1137684"/>
                </a:lnTo>
                <a:cubicBezTo>
                  <a:pt x="141767" y="1162493"/>
                  <a:pt x="143941" y="1187537"/>
                  <a:pt x="148856" y="1212112"/>
                </a:cubicBezTo>
                <a:cubicBezTo>
                  <a:pt x="151054" y="1223102"/>
                  <a:pt x="150736" y="1237009"/>
                  <a:pt x="159488" y="1244010"/>
                </a:cubicBezTo>
                <a:cubicBezTo>
                  <a:pt x="170899" y="1253139"/>
                  <a:pt x="187841" y="1251098"/>
                  <a:pt x="202018" y="1254642"/>
                </a:cubicBezTo>
                <a:cubicBezTo>
                  <a:pt x="212651" y="1261730"/>
                  <a:pt x="225933" y="1265928"/>
                  <a:pt x="233916" y="1275907"/>
                </a:cubicBezTo>
                <a:cubicBezTo>
                  <a:pt x="240918" y="1284659"/>
                  <a:pt x="244549" y="1296597"/>
                  <a:pt x="244549" y="1307805"/>
                </a:cubicBezTo>
                <a:cubicBezTo>
                  <a:pt x="244549" y="1327391"/>
                  <a:pt x="236377" y="1387945"/>
                  <a:pt x="223284" y="1414130"/>
                </a:cubicBezTo>
                <a:cubicBezTo>
                  <a:pt x="217569" y="1425560"/>
                  <a:pt x="209107" y="1435395"/>
                  <a:pt x="202018" y="1446028"/>
                </a:cubicBezTo>
                <a:cubicBezTo>
                  <a:pt x="189468" y="1508780"/>
                  <a:pt x="181619" y="1520089"/>
                  <a:pt x="202018" y="1594884"/>
                </a:cubicBezTo>
                <a:cubicBezTo>
                  <a:pt x="204656" y="1604555"/>
                  <a:pt x="216195" y="1609061"/>
                  <a:pt x="223284" y="1616149"/>
                </a:cubicBezTo>
                <a:cubicBezTo>
                  <a:pt x="226828" y="1626782"/>
                  <a:pt x="228904" y="1638022"/>
                  <a:pt x="233916" y="1648047"/>
                </a:cubicBezTo>
                <a:cubicBezTo>
                  <a:pt x="239631" y="1659477"/>
                  <a:pt x="254024" y="1667218"/>
                  <a:pt x="255181" y="1679944"/>
                </a:cubicBezTo>
                <a:cubicBezTo>
                  <a:pt x="257713" y="1707790"/>
                  <a:pt x="253803" y="1772488"/>
                  <a:pt x="223284" y="1796903"/>
                </a:cubicBezTo>
                <a:cubicBezTo>
                  <a:pt x="214532" y="1803904"/>
                  <a:pt x="202019" y="1803991"/>
                  <a:pt x="191386" y="1807535"/>
                </a:cubicBezTo>
                <a:cubicBezTo>
                  <a:pt x="184298" y="1821712"/>
                  <a:pt x="172087" y="1834337"/>
                  <a:pt x="170121" y="1850065"/>
                </a:cubicBezTo>
                <a:cubicBezTo>
                  <a:pt x="168155" y="1865793"/>
                  <a:pt x="186373" y="1914715"/>
                  <a:pt x="202018" y="1924493"/>
                </a:cubicBezTo>
                <a:cubicBezTo>
                  <a:pt x="221026" y="1936373"/>
                  <a:pt x="265814" y="1945758"/>
                  <a:pt x="265814" y="1945758"/>
                </a:cubicBezTo>
                <a:cubicBezTo>
                  <a:pt x="276446" y="1952846"/>
                  <a:pt x="288675" y="1957987"/>
                  <a:pt x="297711" y="1967023"/>
                </a:cubicBezTo>
                <a:cubicBezTo>
                  <a:pt x="318243" y="1987555"/>
                  <a:pt x="336699" y="2023729"/>
                  <a:pt x="308344" y="2052084"/>
                </a:cubicBezTo>
                <a:cubicBezTo>
                  <a:pt x="292494" y="2067934"/>
                  <a:pt x="244549" y="2073349"/>
                  <a:pt x="244549" y="2073349"/>
                </a:cubicBezTo>
                <a:cubicBezTo>
                  <a:pt x="223848" y="2135449"/>
                  <a:pt x="250113" y="2078417"/>
                  <a:pt x="202018" y="2126512"/>
                </a:cubicBezTo>
                <a:cubicBezTo>
                  <a:pt x="131132" y="2197398"/>
                  <a:pt x="233918" y="2122966"/>
                  <a:pt x="148856" y="2179675"/>
                </a:cubicBezTo>
                <a:cubicBezTo>
                  <a:pt x="122677" y="2258213"/>
                  <a:pt x="109391" y="2270148"/>
                  <a:pt x="138223" y="2371061"/>
                </a:cubicBezTo>
                <a:cubicBezTo>
                  <a:pt x="141734" y="2383348"/>
                  <a:pt x="159488" y="2385238"/>
                  <a:pt x="170121" y="2392326"/>
                </a:cubicBezTo>
                <a:cubicBezTo>
                  <a:pt x="166577" y="2417135"/>
                  <a:pt x="169666" y="2443853"/>
                  <a:pt x="159488" y="2466754"/>
                </a:cubicBezTo>
                <a:cubicBezTo>
                  <a:pt x="154298" y="2478431"/>
                  <a:pt x="136627" y="2478983"/>
                  <a:pt x="127591" y="2488019"/>
                </a:cubicBezTo>
                <a:cubicBezTo>
                  <a:pt x="118555" y="2497055"/>
                  <a:pt x="114815" y="2510366"/>
                  <a:pt x="106325" y="2519917"/>
                </a:cubicBezTo>
                <a:cubicBezTo>
                  <a:pt x="86345" y="2542394"/>
                  <a:pt x="55979" y="2556814"/>
                  <a:pt x="42530" y="2583712"/>
                </a:cubicBezTo>
                <a:cubicBezTo>
                  <a:pt x="35442" y="2597889"/>
                  <a:pt x="27152" y="2611526"/>
                  <a:pt x="21265" y="2626242"/>
                </a:cubicBezTo>
                <a:cubicBezTo>
                  <a:pt x="12940" y="2647054"/>
                  <a:pt x="0" y="2690037"/>
                  <a:pt x="0" y="2690037"/>
                </a:cubicBezTo>
                <a:cubicBezTo>
                  <a:pt x="7088" y="2697126"/>
                  <a:pt x="12299" y="2706820"/>
                  <a:pt x="21265" y="2711303"/>
                </a:cubicBezTo>
                <a:cubicBezTo>
                  <a:pt x="41314" y="2721328"/>
                  <a:pt x="85060" y="2732568"/>
                  <a:pt x="85060" y="2732568"/>
                </a:cubicBezTo>
                <a:cubicBezTo>
                  <a:pt x="92148" y="2743200"/>
                  <a:pt x="98342" y="2754487"/>
                  <a:pt x="106325" y="2764465"/>
                </a:cubicBezTo>
                <a:cubicBezTo>
                  <a:pt x="112587" y="2772293"/>
                  <a:pt x="122433" y="2777134"/>
                  <a:pt x="127591" y="2785730"/>
                </a:cubicBezTo>
                <a:cubicBezTo>
                  <a:pt x="133357" y="2795341"/>
                  <a:pt x="134679" y="2806995"/>
                  <a:pt x="138223" y="2817628"/>
                </a:cubicBezTo>
                <a:cubicBezTo>
                  <a:pt x="134679" y="2856614"/>
                  <a:pt x="134394" y="2896035"/>
                  <a:pt x="127591" y="2934586"/>
                </a:cubicBezTo>
                <a:cubicBezTo>
                  <a:pt x="123695" y="2956661"/>
                  <a:pt x="106325" y="2998382"/>
                  <a:pt x="106325" y="2998382"/>
                </a:cubicBezTo>
                <a:cubicBezTo>
                  <a:pt x="116958" y="3005470"/>
                  <a:pt x="125573" y="3017840"/>
                  <a:pt x="138223" y="3019647"/>
                </a:cubicBezTo>
                <a:cubicBezTo>
                  <a:pt x="152689" y="3021713"/>
                  <a:pt x="166756" y="3013213"/>
                  <a:pt x="180753" y="3009014"/>
                </a:cubicBezTo>
                <a:cubicBezTo>
                  <a:pt x="202223" y="3002573"/>
                  <a:pt x="223284" y="2994837"/>
                  <a:pt x="244549" y="2987749"/>
                </a:cubicBezTo>
                <a:lnTo>
                  <a:pt x="276446" y="2977117"/>
                </a:lnTo>
                <a:lnTo>
                  <a:pt x="308344" y="2966484"/>
                </a:lnTo>
                <a:cubicBezTo>
                  <a:pt x="315432" y="2977117"/>
                  <a:pt x="323894" y="2986952"/>
                  <a:pt x="329609" y="2998382"/>
                </a:cubicBezTo>
                <a:cubicBezTo>
                  <a:pt x="337239" y="3013641"/>
                  <a:pt x="347466" y="3059176"/>
                  <a:pt x="350874" y="3072810"/>
                </a:cubicBezTo>
                <a:cubicBezTo>
                  <a:pt x="347330" y="3101163"/>
                  <a:pt x="347760" y="3130303"/>
                  <a:pt x="340242" y="3157870"/>
                </a:cubicBezTo>
                <a:cubicBezTo>
                  <a:pt x="336880" y="3170199"/>
                  <a:pt x="324692" y="3178338"/>
                  <a:pt x="318977" y="3189768"/>
                </a:cubicBezTo>
                <a:cubicBezTo>
                  <a:pt x="313965" y="3199792"/>
                  <a:pt x="311888" y="3211033"/>
                  <a:pt x="308344" y="3221665"/>
                </a:cubicBezTo>
                <a:cubicBezTo>
                  <a:pt x="308873" y="3224309"/>
                  <a:pt x="320892" y="3295830"/>
                  <a:pt x="329609" y="3306726"/>
                </a:cubicBezTo>
                <a:cubicBezTo>
                  <a:pt x="337592" y="3316705"/>
                  <a:pt x="350874" y="3320903"/>
                  <a:pt x="361507" y="3327991"/>
                </a:cubicBezTo>
                <a:cubicBezTo>
                  <a:pt x="365051" y="3338624"/>
                  <a:pt x="366696" y="3350092"/>
                  <a:pt x="372139" y="3359889"/>
                </a:cubicBezTo>
                <a:cubicBezTo>
                  <a:pt x="384551" y="3382230"/>
                  <a:pt x="414670" y="3423684"/>
                  <a:pt x="414670" y="3423684"/>
                </a:cubicBezTo>
                <a:cubicBezTo>
                  <a:pt x="443376" y="3509807"/>
                  <a:pt x="403648" y="3375325"/>
                  <a:pt x="414670" y="3540642"/>
                </a:cubicBezTo>
                <a:cubicBezTo>
                  <a:pt x="416386" y="3566387"/>
                  <a:pt x="423405" y="3592515"/>
                  <a:pt x="435935" y="3615070"/>
                </a:cubicBezTo>
                <a:cubicBezTo>
                  <a:pt x="442141" y="3626240"/>
                  <a:pt x="457854" y="3628352"/>
                  <a:pt x="467832" y="3636335"/>
                </a:cubicBezTo>
                <a:cubicBezTo>
                  <a:pt x="475660" y="3642597"/>
                  <a:pt x="482836" y="3649772"/>
                  <a:pt x="489098" y="3657600"/>
                </a:cubicBezTo>
                <a:cubicBezTo>
                  <a:pt x="497081" y="3667579"/>
                  <a:pt x="502182" y="3679681"/>
                  <a:pt x="510363" y="3689498"/>
                </a:cubicBezTo>
                <a:cubicBezTo>
                  <a:pt x="534208" y="3718112"/>
                  <a:pt x="548441" y="3719354"/>
                  <a:pt x="563525" y="3753293"/>
                </a:cubicBezTo>
                <a:cubicBezTo>
                  <a:pt x="572629" y="3773777"/>
                  <a:pt x="577702" y="3795824"/>
                  <a:pt x="584791" y="3817089"/>
                </a:cubicBezTo>
                <a:lnTo>
                  <a:pt x="595423" y="3848986"/>
                </a:lnTo>
                <a:cubicBezTo>
                  <a:pt x="598967" y="3873795"/>
                  <a:pt x="590670" y="3903632"/>
                  <a:pt x="606056" y="3923414"/>
                </a:cubicBezTo>
                <a:cubicBezTo>
                  <a:pt x="619818" y="3941108"/>
                  <a:pt x="648586" y="3937591"/>
                  <a:pt x="669851" y="3944679"/>
                </a:cubicBezTo>
                <a:lnTo>
                  <a:pt x="701749" y="3955312"/>
                </a:lnTo>
                <a:cubicBezTo>
                  <a:pt x="720908" y="3974471"/>
                  <a:pt x="743809" y="3993204"/>
                  <a:pt x="754911" y="4019107"/>
                </a:cubicBezTo>
                <a:cubicBezTo>
                  <a:pt x="776166" y="4068701"/>
                  <a:pt x="749592" y="4053129"/>
                  <a:pt x="786809" y="4082903"/>
                </a:cubicBezTo>
                <a:cubicBezTo>
                  <a:pt x="819186" y="4108805"/>
                  <a:pt x="823041" y="4103607"/>
                  <a:pt x="861237" y="4125433"/>
                </a:cubicBezTo>
                <a:cubicBezTo>
                  <a:pt x="872332" y="4131773"/>
                  <a:pt x="882040" y="4140358"/>
                  <a:pt x="893135" y="4146698"/>
                </a:cubicBezTo>
                <a:cubicBezTo>
                  <a:pt x="906897" y="4154562"/>
                  <a:pt x="922074" y="4159808"/>
                  <a:pt x="935665" y="4167963"/>
                </a:cubicBezTo>
                <a:cubicBezTo>
                  <a:pt x="957580" y="4181112"/>
                  <a:pt x="975214" y="4202411"/>
                  <a:pt x="999460" y="4210493"/>
                </a:cubicBezTo>
                <a:cubicBezTo>
                  <a:pt x="1010093" y="4214037"/>
                  <a:pt x="1021561" y="4215683"/>
                  <a:pt x="1031358" y="4221126"/>
                </a:cubicBezTo>
                <a:cubicBezTo>
                  <a:pt x="1053699" y="4233538"/>
                  <a:pt x="1070907" y="4255574"/>
                  <a:pt x="1095153" y="4263656"/>
                </a:cubicBezTo>
                <a:cubicBezTo>
                  <a:pt x="1105786" y="4267200"/>
                  <a:pt x="1117026" y="4269277"/>
                  <a:pt x="1127051" y="4274289"/>
                </a:cubicBezTo>
                <a:cubicBezTo>
                  <a:pt x="1138481" y="4280004"/>
                  <a:pt x="1146497" y="4292681"/>
                  <a:pt x="1158949" y="4295554"/>
                </a:cubicBezTo>
                <a:cubicBezTo>
                  <a:pt x="1193655" y="4303563"/>
                  <a:pt x="1229832" y="4302642"/>
                  <a:pt x="1265274" y="4306186"/>
                </a:cubicBezTo>
                <a:cubicBezTo>
                  <a:pt x="1345447" y="4332911"/>
                  <a:pt x="1246627" y="4296862"/>
                  <a:pt x="1329070" y="4338084"/>
                </a:cubicBezTo>
                <a:cubicBezTo>
                  <a:pt x="1339094" y="4343096"/>
                  <a:pt x="1350943" y="4343705"/>
                  <a:pt x="1360967" y="4348717"/>
                </a:cubicBezTo>
                <a:cubicBezTo>
                  <a:pt x="1443402" y="4389935"/>
                  <a:pt x="1344597" y="4353894"/>
                  <a:pt x="1424763" y="4380614"/>
                </a:cubicBezTo>
                <a:cubicBezTo>
                  <a:pt x="1438940" y="4401879"/>
                  <a:pt x="1461094" y="4419615"/>
                  <a:pt x="1467293" y="4444410"/>
                </a:cubicBezTo>
                <a:cubicBezTo>
                  <a:pt x="1470129" y="4455753"/>
                  <a:pt x="1497620" y="4574960"/>
                  <a:pt x="1509823" y="4593265"/>
                </a:cubicBezTo>
                <a:lnTo>
                  <a:pt x="1531088" y="4625163"/>
                </a:lnTo>
                <a:cubicBezTo>
                  <a:pt x="1535766" y="4690652"/>
                  <a:pt x="1534597" y="4762075"/>
                  <a:pt x="1552353" y="4827182"/>
                </a:cubicBezTo>
                <a:cubicBezTo>
                  <a:pt x="1558251" y="4848807"/>
                  <a:pt x="1573618" y="4890977"/>
                  <a:pt x="1573618" y="4890977"/>
                </a:cubicBezTo>
                <a:cubicBezTo>
                  <a:pt x="1570074" y="4968949"/>
                  <a:pt x="1572285" y="5047396"/>
                  <a:pt x="1562986" y="5124893"/>
                </a:cubicBezTo>
                <a:cubicBezTo>
                  <a:pt x="1561463" y="5137581"/>
                  <a:pt x="1547436" y="5145361"/>
                  <a:pt x="1541721" y="5156791"/>
                </a:cubicBezTo>
                <a:cubicBezTo>
                  <a:pt x="1533186" y="5173862"/>
                  <a:pt x="1520456" y="5209954"/>
                  <a:pt x="1520456" y="5209954"/>
                </a:cubicBezTo>
              </a:path>
            </a:pathLst>
          </a:cu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en-US" dirty="0">
              <a:solidFill>
                <a:prstClr val="white"/>
              </a:solidFill>
            </a:endParaRPr>
          </a:p>
        </p:txBody>
      </p:sp>
      <p:sp>
        <p:nvSpPr>
          <p:cNvPr id="38" name="Freeform 37"/>
          <p:cNvSpPr/>
          <p:nvPr/>
        </p:nvSpPr>
        <p:spPr>
          <a:xfrm>
            <a:off x="2158409" y="4508204"/>
            <a:ext cx="680484" cy="968059"/>
          </a:xfrm>
          <a:custGeom>
            <a:avLst/>
            <a:gdLst>
              <a:gd name="connsiteX0" fmla="*/ 0 w 680484"/>
              <a:gd name="connsiteY0" fmla="*/ 0 h 968556"/>
              <a:gd name="connsiteX1" fmla="*/ 85061 w 680484"/>
              <a:gd name="connsiteY1" fmla="*/ 31897 h 968556"/>
              <a:gd name="connsiteX2" fmla="*/ 95693 w 680484"/>
              <a:gd name="connsiteY2" fmla="*/ 63795 h 968556"/>
              <a:gd name="connsiteX3" fmla="*/ 159489 w 680484"/>
              <a:gd name="connsiteY3" fmla="*/ 85060 h 968556"/>
              <a:gd name="connsiteX4" fmla="*/ 191386 w 680484"/>
              <a:gd name="connsiteY4" fmla="*/ 95693 h 968556"/>
              <a:gd name="connsiteX5" fmla="*/ 297712 w 680484"/>
              <a:gd name="connsiteY5" fmla="*/ 170121 h 968556"/>
              <a:gd name="connsiteX6" fmla="*/ 329610 w 680484"/>
              <a:gd name="connsiteY6" fmla="*/ 180753 h 968556"/>
              <a:gd name="connsiteX7" fmla="*/ 478465 w 680484"/>
              <a:gd name="connsiteY7" fmla="*/ 159488 h 968556"/>
              <a:gd name="connsiteX8" fmla="*/ 627321 w 680484"/>
              <a:gd name="connsiteY8" fmla="*/ 223283 h 968556"/>
              <a:gd name="connsiteX9" fmla="*/ 680484 w 680484"/>
              <a:gd name="connsiteY9" fmla="*/ 265814 h 968556"/>
              <a:gd name="connsiteX10" fmla="*/ 659219 w 680484"/>
              <a:gd name="connsiteY10" fmla="*/ 329609 h 968556"/>
              <a:gd name="connsiteX11" fmla="*/ 627321 w 680484"/>
              <a:gd name="connsiteY11" fmla="*/ 531628 h 968556"/>
              <a:gd name="connsiteX12" fmla="*/ 584791 w 680484"/>
              <a:gd name="connsiteY12" fmla="*/ 552893 h 968556"/>
              <a:gd name="connsiteX13" fmla="*/ 552893 w 680484"/>
              <a:gd name="connsiteY13" fmla="*/ 616688 h 968556"/>
              <a:gd name="connsiteX14" fmla="*/ 542261 w 680484"/>
              <a:gd name="connsiteY14" fmla="*/ 723014 h 968556"/>
              <a:gd name="connsiteX15" fmla="*/ 531628 w 680484"/>
              <a:gd name="connsiteY15" fmla="*/ 754911 h 968556"/>
              <a:gd name="connsiteX16" fmla="*/ 499731 w 680484"/>
              <a:gd name="connsiteY16" fmla="*/ 776176 h 968556"/>
              <a:gd name="connsiteX17" fmla="*/ 446568 w 680484"/>
              <a:gd name="connsiteY17" fmla="*/ 818707 h 968556"/>
              <a:gd name="connsiteX18" fmla="*/ 425303 w 680484"/>
              <a:gd name="connsiteY18" fmla="*/ 850604 h 968556"/>
              <a:gd name="connsiteX19" fmla="*/ 414670 w 680484"/>
              <a:gd name="connsiteY19" fmla="*/ 882502 h 968556"/>
              <a:gd name="connsiteX20" fmla="*/ 382772 w 680484"/>
              <a:gd name="connsiteY20" fmla="*/ 903767 h 968556"/>
              <a:gd name="connsiteX21" fmla="*/ 457200 w 680484"/>
              <a:gd name="connsiteY21" fmla="*/ 882502 h 968556"/>
              <a:gd name="connsiteX22" fmla="*/ 478465 w 680484"/>
              <a:gd name="connsiteY22" fmla="*/ 914400 h 968556"/>
              <a:gd name="connsiteX23" fmla="*/ 467833 w 680484"/>
              <a:gd name="connsiteY23" fmla="*/ 967562 h 968556"/>
              <a:gd name="connsiteX24" fmla="*/ 457200 w 680484"/>
              <a:gd name="connsiteY24" fmla="*/ 903767 h 968556"/>
              <a:gd name="connsiteX25" fmla="*/ 446568 w 680484"/>
              <a:gd name="connsiteY25" fmla="*/ 808074 h 968556"/>
              <a:gd name="connsiteX26" fmla="*/ 404038 w 680484"/>
              <a:gd name="connsiteY26" fmla="*/ 818707 h 968556"/>
              <a:gd name="connsiteX27" fmla="*/ 318977 w 680484"/>
              <a:gd name="connsiteY27" fmla="*/ 839972 h 968556"/>
              <a:gd name="connsiteX28" fmla="*/ 297712 w 680484"/>
              <a:gd name="connsiteY28" fmla="*/ 850604 h 968556"/>
              <a:gd name="connsiteX0" fmla="*/ 0 w 680484"/>
              <a:gd name="connsiteY0" fmla="*/ 0 h 968556"/>
              <a:gd name="connsiteX1" fmla="*/ 85061 w 680484"/>
              <a:gd name="connsiteY1" fmla="*/ 31897 h 968556"/>
              <a:gd name="connsiteX2" fmla="*/ 95693 w 680484"/>
              <a:gd name="connsiteY2" fmla="*/ 63795 h 968556"/>
              <a:gd name="connsiteX3" fmla="*/ 159489 w 680484"/>
              <a:gd name="connsiteY3" fmla="*/ 85060 h 968556"/>
              <a:gd name="connsiteX4" fmla="*/ 191386 w 680484"/>
              <a:gd name="connsiteY4" fmla="*/ 95693 h 968556"/>
              <a:gd name="connsiteX5" fmla="*/ 297712 w 680484"/>
              <a:gd name="connsiteY5" fmla="*/ 170121 h 968556"/>
              <a:gd name="connsiteX6" fmla="*/ 329610 w 680484"/>
              <a:gd name="connsiteY6" fmla="*/ 180753 h 968556"/>
              <a:gd name="connsiteX7" fmla="*/ 478465 w 680484"/>
              <a:gd name="connsiteY7" fmla="*/ 159488 h 968556"/>
              <a:gd name="connsiteX8" fmla="*/ 627321 w 680484"/>
              <a:gd name="connsiteY8" fmla="*/ 223283 h 968556"/>
              <a:gd name="connsiteX9" fmla="*/ 680484 w 680484"/>
              <a:gd name="connsiteY9" fmla="*/ 265814 h 968556"/>
              <a:gd name="connsiteX10" fmla="*/ 659219 w 680484"/>
              <a:gd name="connsiteY10" fmla="*/ 329609 h 968556"/>
              <a:gd name="connsiteX11" fmla="*/ 627321 w 680484"/>
              <a:gd name="connsiteY11" fmla="*/ 531628 h 968556"/>
              <a:gd name="connsiteX12" fmla="*/ 584791 w 680484"/>
              <a:gd name="connsiteY12" fmla="*/ 552893 h 968556"/>
              <a:gd name="connsiteX13" fmla="*/ 552893 w 680484"/>
              <a:gd name="connsiteY13" fmla="*/ 616688 h 968556"/>
              <a:gd name="connsiteX14" fmla="*/ 542261 w 680484"/>
              <a:gd name="connsiteY14" fmla="*/ 723014 h 968556"/>
              <a:gd name="connsiteX15" fmla="*/ 531628 w 680484"/>
              <a:gd name="connsiteY15" fmla="*/ 754911 h 968556"/>
              <a:gd name="connsiteX16" fmla="*/ 499731 w 680484"/>
              <a:gd name="connsiteY16" fmla="*/ 776176 h 968556"/>
              <a:gd name="connsiteX17" fmla="*/ 446568 w 680484"/>
              <a:gd name="connsiteY17" fmla="*/ 818707 h 968556"/>
              <a:gd name="connsiteX18" fmla="*/ 425303 w 680484"/>
              <a:gd name="connsiteY18" fmla="*/ 850604 h 968556"/>
              <a:gd name="connsiteX19" fmla="*/ 414670 w 680484"/>
              <a:gd name="connsiteY19" fmla="*/ 882502 h 968556"/>
              <a:gd name="connsiteX20" fmla="*/ 329403 w 680484"/>
              <a:gd name="connsiteY20" fmla="*/ 935788 h 968556"/>
              <a:gd name="connsiteX21" fmla="*/ 457200 w 680484"/>
              <a:gd name="connsiteY21" fmla="*/ 882502 h 968556"/>
              <a:gd name="connsiteX22" fmla="*/ 478465 w 680484"/>
              <a:gd name="connsiteY22" fmla="*/ 914400 h 968556"/>
              <a:gd name="connsiteX23" fmla="*/ 467833 w 680484"/>
              <a:gd name="connsiteY23" fmla="*/ 967562 h 968556"/>
              <a:gd name="connsiteX24" fmla="*/ 457200 w 680484"/>
              <a:gd name="connsiteY24" fmla="*/ 903767 h 968556"/>
              <a:gd name="connsiteX25" fmla="*/ 446568 w 680484"/>
              <a:gd name="connsiteY25" fmla="*/ 808074 h 968556"/>
              <a:gd name="connsiteX26" fmla="*/ 404038 w 680484"/>
              <a:gd name="connsiteY26" fmla="*/ 818707 h 968556"/>
              <a:gd name="connsiteX27" fmla="*/ 318977 w 680484"/>
              <a:gd name="connsiteY27" fmla="*/ 839972 h 968556"/>
              <a:gd name="connsiteX28" fmla="*/ 297712 w 680484"/>
              <a:gd name="connsiteY28" fmla="*/ 850604 h 968556"/>
              <a:gd name="connsiteX0" fmla="*/ 0 w 680484"/>
              <a:gd name="connsiteY0" fmla="*/ 0 h 968530"/>
              <a:gd name="connsiteX1" fmla="*/ 85061 w 680484"/>
              <a:gd name="connsiteY1" fmla="*/ 31897 h 968530"/>
              <a:gd name="connsiteX2" fmla="*/ 95693 w 680484"/>
              <a:gd name="connsiteY2" fmla="*/ 63795 h 968530"/>
              <a:gd name="connsiteX3" fmla="*/ 159489 w 680484"/>
              <a:gd name="connsiteY3" fmla="*/ 85060 h 968530"/>
              <a:gd name="connsiteX4" fmla="*/ 191386 w 680484"/>
              <a:gd name="connsiteY4" fmla="*/ 95693 h 968530"/>
              <a:gd name="connsiteX5" fmla="*/ 297712 w 680484"/>
              <a:gd name="connsiteY5" fmla="*/ 170121 h 968530"/>
              <a:gd name="connsiteX6" fmla="*/ 329610 w 680484"/>
              <a:gd name="connsiteY6" fmla="*/ 180753 h 968530"/>
              <a:gd name="connsiteX7" fmla="*/ 478465 w 680484"/>
              <a:gd name="connsiteY7" fmla="*/ 159488 h 968530"/>
              <a:gd name="connsiteX8" fmla="*/ 627321 w 680484"/>
              <a:gd name="connsiteY8" fmla="*/ 223283 h 968530"/>
              <a:gd name="connsiteX9" fmla="*/ 680484 w 680484"/>
              <a:gd name="connsiteY9" fmla="*/ 265814 h 968530"/>
              <a:gd name="connsiteX10" fmla="*/ 659219 w 680484"/>
              <a:gd name="connsiteY10" fmla="*/ 329609 h 968530"/>
              <a:gd name="connsiteX11" fmla="*/ 627321 w 680484"/>
              <a:gd name="connsiteY11" fmla="*/ 531628 h 968530"/>
              <a:gd name="connsiteX12" fmla="*/ 584791 w 680484"/>
              <a:gd name="connsiteY12" fmla="*/ 552893 h 968530"/>
              <a:gd name="connsiteX13" fmla="*/ 552893 w 680484"/>
              <a:gd name="connsiteY13" fmla="*/ 616688 h 968530"/>
              <a:gd name="connsiteX14" fmla="*/ 542261 w 680484"/>
              <a:gd name="connsiteY14" fmla="*/ 723014 h 968530"/>
              <a:gd name="connsiteX15" fmla="*/ 531628 w 680484"/>
              <a:gd name="connsiteY15" fmla="*/ 754911 h 968530"/>
              <a:gd name="connsiteX16" fmla="*/ 499731 w 680484"/>
              <a:gd name="connsiteY16" fmla="*/ 776176 h 968530"/>
              <a:gd name="connsiteX17" fmla="*/ 446568 w 680484"/>
              <a:gd name="connsiteY17" fmla="*/ 818707 h 968530"/>
              <a:gd name="connsiteX18" fmla="*/ 425303 w 680484"/>
              <a:gd name="connsiteY18" fmla="*/ 850604 h 968530"/>
              <a:gd name="connsiteX19" fmla="*/ 414670 w 680484"/>
              <a:gd name="connsiteY19" fmla="*/ 882502 h 968530"/>
              <a:gd name="connsiteX20" fmla="*/ 329403 w 680484"/>
              <a:gd name="connsiteY20" fmla="*/ 935788 h 968530"/>
              <a:gd name="connsiteX21" fmla="*/ 418062 w 680484"/>
              <a:gd name="connsiteY21" fmla="*/ 868270 h 968530"/>
              <a:gd name="connsiteX22" fmla="*/ 478465 w 680484"/>
              <a:gd name="connsiteY22" fmla="*/ 914400 h 968530"/>
              <a:gd name="connsiteX23" fmla="*/ 467833 w 680484"/>
              <a:gd name="connsiteY23" fmla="*/ 967562 h 968530"/>
              <a:gd name="connsiteX24" fmla="*/ 457200 w 680484"/>
              <a:gd name="connsiteY24" fmla="*/ 903767 h 968530"/>
              <a:gd name="connsiteX25" fmla="*/ 446568 w 680484"/>
              <a:gd name="connsiteY25" fmla="*/ 808074 h 968530"/>
              <a:gd name="connsiteX26" fmla="*/ 404038 w 680484"/>
              <a:gd name="connsiteY26" fmla="*/ 818707 h 968530"/>
              <a:gd name="connsiteX27" fmla="*/ 318977 w 680484"/>
              <a:gd name="connsiteY27" fmla="*/ 839972 h 968530"/>
              <a:gd name="connsiteX28" fmla="*/ 297712 w 680484"/>
              <a:gd name="connsiteY28" fmla="*/ 850604 h 968530"/>
              <a:gd name="connsiteX0" fmla="*/ 0 w 680484"/>
              <a:gd name="connsiteY0" fmla="*/ 0 h 968059"/>
              <a:gd name="connsiteX1" fmla="*/ 85061 w 680484"/>
              <a:gd name="connsiteY1" fmla="*/ 31897 h 968059"/>
              <a:gd name="connsiteX2" fmla="*/ 95693 w 680484"/>
              <a:gd name="connsiteY2" fmla="*/ 63795 h 968059"/>
              <a:gd name="connsiteX3" fmla="*/ 159489 w 680484"/>
              <a:gd name="connsiteY3" fmla="*/ 85060 h 968059"/>
              <a:gd name="connsiteX4" fmla="*/ 191386 w 680484"/>
              <a:gd name="connsiteY4" fmla="*/ 95693 h 968059"/>
              <a:gd name="connsiteX5" fmla="*/ 297712 w 680484"/>
              <a:gd name="connsiteY5" fmla="*/ 170121 h 968059"/>
              <a:gd name="connsiteX6" fmla="*/ 329610 w 680484"/>
              <a:gd name="connsiteY6" fmla="*/ 180753 h 968059"/>
              <a:gd name="connsiteX7" fmla="*/ 478465 w 680484"/>
              <a:gd name="connsiteY7" fmla="*/ 159488 h 968059"/>
              <a:gd name="connsiteX8" fmla="*/ 627321 w 680484"/>
              <a:gd name="connsiteY8" fmla="*/ 223283 h 968059"/>
              <a:gd name="connsiteX9" fmla="*/ 680484 w 680484"/>
              <a:gd name="connsiteY9" fmla="*/ 265814 h 968059"/>
              <a:gd name="connsiteX10" fmla="*/ 659219 w 680484"/>
              <a:gd name="connsiteY10" fmla="*/ 329609 h 968059"/>
              <a:gd name="connsiteX11" fmla="*/ 627321 w 680484"/>
              <a:gd name="connsiteY11" fmla="*/ 531628 h 968059"/>
              <a:gd name="connsiteX12" fmla="*/ 584791 w 680484"/>
              <a:gd name="connsiteY12" fmla="*/ 552893 h 968059"/>
              <a:gd name="connsiteX13" fmla="*/ 552893 w 680484"/>
              <a:gd name="connsiteY13" fmla="*/ 616688 h 968059"/>
              <a:gd name="connsiteX14" fmla="*/ 542261 w 680484"/>
              <a:gd name="connsiteY14" fmla="*/ 723014 h 968059"/>
              <a:gd name="connsiteX15" fmla="*/ 531628 w 680484"/>
              <a:gd name="connsiteY15" fmla="*/ 754911 h 968059"/>
              <a:gd name="connsiteX16" fmla="*/ 499731 w 680484"/>
              <a:gd name="connsiteY16" fmla="*/ 776176 h 968059"/>
              <a:gd name="connsiteX17" fmla="*/ 446568 w 680484"/>
              <a:gd name="connsiteY17" fmla="*/ 818707 h 968059"/>
              <a:gd name="connsiteX18" fmla="*/ 425303 w 680484"/>
              <a:gd name="connsiteY18" fmla="*/ 850604 h 968059"/>
              <a:gd name="connsiteX19" fmla="*/ 414670 w 680484"/>
              <a:gd name="connsiteY19" fmla="*/ 882502 h 968059"/>
              <a:gd name="connsiteX20" fmla="*/ 329403 w 680484"/>
              <a:gd name="connsiteY20" fmla="*/ 935788 h 968059"/>
              <a:gd name="connsiteX21" fmla="*/ 418062 w 680484"/>
              <a:gd name="connsiteY21" fmla="*/ 868270 h 968059"/>
              <a:gd name="connsiteX22" fmla="*/ 467833 w 680484"/>
              <a:gd name="connsiteY22" fmla="*/ 967562 h 968059"/>
              <a:gd name="connsiteX23" fmla="*/ 457200 w 680484"/>
              <a:gd name="connsiteY23" fmla="*/ 903767 h 968059"/>
              <a:gd name="connsiteX24" fmla="*/ 446568 w 680484"/>
              <a:gd name="connsiteY24" fmla="*/ 808074 h 968059"/>
              <a:gd name="connsiteX25" fmla="*/ 404038 w 680484"/>
              <a:gd name="connsiteY25" fmla="*/ 818707 h 968059"/>
              <a:gd name="connsiteX26" fmla="*/ 318977 w 680484"/>
              <a:gd name="connsiteY26" fmla="*/ 839972 h 968059"/>
              <a:gd name="connsiteX27" fmla="*/ 297712 w 680484"/>
              <a:gd name="connsiteY27" fmla="*/ 850604 h 9680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80484" h="968059">
                <a:moveTo>
                  <a:pt x="0" y="0"/>
                </a:moveTo>
                <a:cubicBezTo>
                  <a:pt x="28818" y="5763"/>
                  <a:pt x="64202" y="5822"/>
                  <a:pt x="85061" y="31897"/>
                </a:cubicBezTo>
                <a:cubicBezTo>
                  <a:pt x="92062" y="40649"/>
                  <a:pt x="86573" y="57281"/>
                  <a:pt x="95693" y="63795"/>
                </a:cubicBezTo>
                <a:cubicBezTo>
                  <a:pt x="113933" y="76824"/>
                  <a:pt x="138224" y="77971"/>
                  <a:pt x="159489" y="85060"/>
                </a:cubicBezTo>
                <a:lnTo>
                  <a:pt x="191386" y="95693"/>
                </a:lnTo>
                <a:cubicBezTo>
                  <a:pt x="221687" y="186596"/>
                  <a:pt x="190409" y="156708"/>
                  <a:pt x="297712" y="170121"/>
                </a:cubicBezTo>
                <a:cubicBezTo>
                  <a:pt x="308345" y="173665"/>
                  <a:pt x="318402" y="180753"/>
                  <a:pt x="329610" y="180753"/>
                </a:cubicBezTo>
                <a:cubicBezTo>
                  <a:pt x="422792" y="180753"/>
                  <a:pt x="419433" y="179167"/>
                  <a:pt x="478465" y="159488"/>
                </a:cubicBezTo>
                <a:cubicBezTo>
                  <a:pt x="554322" y="235345"/>
                  <a:pt x="506720" y="209884"/>
                  <a:pt x="627321" y="223283"/>
                </a:cubicBezTo>
                <a:cubicBezTo>
                  <a:pt x="647239" y="229922"/>
                  <a:pt x="680484" y="233751"/>
                  <a:pt x="680484" y="265814"/>
                </a:cubicBezTo>
                <a:cubicBezTo>
                  <a:pt x="680484" y="288229"/>
                  <a:pt x="659219" y="329609"/>
                  <a:pt x="659219" y="329609"/>
                </a:cubicBezTo>
                <a:cubicBezTo>
                  <a:pt x="658105" y="347431"/>
                  <a:pt x="677782" y="489577"/>
                  <a:pt x="627321" y="531628"/>
                </a:cubicBezTo>
                <a:cubicBezTo>
                  <a:pt x="615145" y="541775"/>
                  <a:pt x="598968" y="545805"/>
                  <a:pt x="584791" y="552893"/>
                </a:cubicBezTo>
                <a:cubicBezTo>
                  <a:pt x="569021" y="576548"/>
                  <a:pt x="557295" y="588075"/>
                  <a:pt x="552893" y="616688"/>
                </a:cubicBezTo>
                <a:cubicBezTo>
                  <a:pt x="547477" y="651893"/>
                  <a:pt x="547677" y="687809"/>
                  <a:pt x="542261" y="723014"/>
                </a:cubicBezTo>
                <a:cubicBezTo>
                  <a:pt x="540557" y="734091"/>
                  <a:pt x="538629" y="746159"/>
                  <a:pt x="531628" y="754911"/>
                </a:cubicBezTo>
                <a:cubicBezTo>
                  <a:pt x="523645" y="764889"/>
                  <a:pt x="509709" y="768193"/>
                  <a:pt x="499731" y="776176"/>
                </a:cubicBezTo>
                <a:cubicBezTo>
                  <a:pt x="423979" y="836778"/>
                  <a:pt x="544740" y="753258"/>
                  <a:pt x="446568" y="818707"/>
                </a:cubicBezTo>
                <a:cubicBezTo>
                  <a:pt x="439480" y="829339"/>
                  <a:pt x="431018" y="839175"/>
                  <a:pt x="425303" y="850604"/>
                </a:cubicBezTo>
                <a:cubicBezTo>
                  <a:pt x="420291" y="860629"/>
                  <a:pt x="430653" y="868305"/>
                  <a:pt x="414670" y="882502"/>
                </a:cubicBezTo>
                <a:cubicBezTo>
                  <a:pt x="398687" y="896699"/>
                  <a:pt x="328838" y="938160"/>
                  <a:pt x="329403" y="935788"/>
                </a:cubicBezTo>
                <a:cubicBezTo>
                  <a:pt x="329968" y="933416"/>
                  <a:pt x="410699" y="870725"/>
                  <a:pt x="418062" y="868270"/>
                </a:cubicBezTo>
                <a:cubicBezTo>
                  <a:pt x="441134" y="873566"/>
                  <a:pt x="461310" y="961646"/>
                  <a:pt x="467833" y="967562"/>
                </a:cubicBezTo>
                <a:cubicBezTo>
                  <a:pt x="474356" y="973478"/>
                  <a:pt x="460049" y="925136"/>
                  <a:pt x="457200" y="903767"/>
                </a:cubicBezTo>
                <a:cubicBezTo>
                  <a:pt x="452958" y="871955"/>
                  <a:pt x="450112" y="839972"/>
                  <a:pt x="446568" y="808074"/>
                </a:cubicBezTo>
                <a:cubicBezTo>
                  <a:pt x="432391" y="811618"/>
                  <a:pt x="418303" y="815537"/>
                  <a:pt x="404038" y="818707"/>
                </a:cubicBezTo>
                <a:cubicBezTo>
                  <a:pt x="361510" y="828158"/>
                  <a:pt x="354608" y="825720"/>
                  <a:pt x="318977" y="839972"/>
                </a:cubicBezTo>
                <a:cubicBezTo>
                  <a:pt x="311619" y="842915"/>
                  <a:pt x="304800" y="847060"/>
                  <a:pt x="297712" y="850604"/>
                </a:cubicBezTo>
              </a:path>
            </a:pathLst>
          </a:cu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en-US" dirty="0">
              <a:solidFill>
                <a:prstClr val="white"/>
              </a:solidFill>
            </a:endParaRPr>
          </a:p>
        </p:txBody>
      </p:sp>
      <p:sp>
        <p:nvSpPr>
          <p:cNvPr id="39" name="Freeform 38"/>
          <p:cNvSpPr/>
          <p:nvPr/>
        </p:nvSpPr>
        <p:spPr>
          <a:xfrm>
            <a:off x="3306674" y="3604189"/>
            <a:ext cx="2265033" cy="2669020"/>
          </a:xfrm>
          <a:custGeom>
            <a:avLst/>
            <a:gdLst>
              <a:gd name="connsiteX0" fmla="*/ 95745 w 2265033"/>
              <a:gd name="connsiteY0" fmla="*/ 0 h 2604976"/>
              <a:gd name="connsiteX1" fmla="*/ 63847 w 2265033"/>
              <a:gd name="connsiteY1" fmla="*/ 53162 h 2604976"/>
              <a:gd name="connsiteX2" fmla="*/ 21317 w 2265033"/>
              <a:gd name="connsiteY2" fmla="*/ 127590 h 2604976"/>
              <a:gd name="connsiteX3" fmla="*/ 10684 w 2265033"/>
              <a:gd name="connsiteY3" fmla="*/ 170120 h 2604976"/>
              <a:gd name="connsiteX4" fmla="*/ 52 w 2265033"/>
              <a:gd name="connsiteY4" fmla="*/ 202018 h 2604976"/>
              <a:gd name="connsiteX5" fmla="*/ 10684 w 2265033"/>
              <a:gd name="connsiteY5" fmla="*/ 350874 h 2604976"/>
              <a:gd name="connsiteX6" fmla="*/ 53214 w 2265033"/>
              <a:gd name="connsiteY6" fmla="*/ 414669 h 2604976"/>
              <a:gd name="connsiteX7" fmla="*/ 117010 w 2265033"/>
              <a:gd name="connsiteY7" fmla="*/ 435934 h 2604976"/>
              <a:gd name="connsiteX8" fmla="*/ 138275 w 2265033"/>
              <a:gd name="connsiteY8" fmla="*/ 499730 h 2604976"/>
              <a:gd name="connsiteX9" fmla="*/ 148907 w 2265033"/>
              <a:gd name="connsiteY9" fmla="*/ 531627 h 2604976"/>
              <a:gd name="connsiteX10" fmla="*/ 159540 w 2265033"/>
              <a:gd name="connsiteY10" fmla="*/ 574158 h 2604976"/>
              <a:gd name="connsiteX11" fmla="*/ 223335 w 2265033"/>
              <a:gd name="connsiteY11" fmla="*/ 595423 h 2604976"/>
              <a:gd name="connsiteX12" fmla="*/ 319028 w 2265033"/>
              <a:gd name="connsiteY12" fmla="*/ 627320 h 2604976"/>
              <a:gd name="connsiteX13" fmla="*/ 340293 w 2265033"/>
              <a:gd name="connsiteY13" fmla="*/ 648586 h 2604976"/>
              <a:gd name="connsiteX14" fmla="*/ 361559 w 2265033"/>
              <a:gd name="connsiteY14" fmla="*/ 712381 h 2604976"/>
              <a:gd name="connsiteX15" fmla="*/ 372191 w 2265033"/>
              <a:gd name="connsiteY15" fmla="*/ 744279 h 2604976"/>
              <a:gd name="connsiteX16" fmla="*/ 382824 w 2265033"/>
              <a:gd name="connsiteY16" fmla="*/ 786809 h 2604976"/>
              <a:gd name="connsiteX17" fmla="*/ 414721 w 2265033"/>
              <a:gd name="connsiteY17" fmla="*/ 797441 h 2604976"/>
              <a:gd name="connsiteX18" fmla="*/ 489149 w 2265033"/>
              <a:gd name="connsiteY18" fmla="*/ 808074 h 2604976"/>
              <a:gd name="connsiteX19" fmla="*/ 552945 w 2265033"/>
              <a:gd name="connsiteY19" fmla="*/ 829339 h 2604976"/>
              <a:gd name="connsiteX20" fmla="*/ 595475 w 2265033"/>
              <a:gd name="connsiteY20" fmla="*/ 903767 h 2604976"/>
              <a:gd name="connsiteX21" fmla="*/ 691168 w 2265033"/>
              <a:gd name="connsiteY21" fmla="*/ 956930 h 2604976"/>
              <a:gd name="connsiteX22" fmla="*/ 754963 w 2265033"/>
              <a:gd name="connsiteY22" fmla="*/ 999460 h 2604976"/>
              <a:gd name="connsiteX23" fmla="*/ 786861 w 2265033"/>
              <a:gd name="connsiteY23" fmla="*/ 1020725 h 2604976"/>
              <a:gd name="connsiteX24" fmla="*/ 818759 w 2265033"/>
              <a:gd name="connsiteY24" fmla="*/ 1041990 h 2604976"/>
              <a:gd name="connsiteX25" fmla="*/ 861289 w 2265033"/>
              <a:gd name="connsiteY25" fmla="*/ 1052623 h 2604976"/>
              <a:gd name="connsiteX26" fmla="*/ 871921 w 2265033"/>
              <a:gd name="connsiteY26" fmla="*/ 1084520 h 2604976"/>
              <a:gd name="connsiteX27" fmla="*/ 946349 w 2265033"/>
              <a:gd name="connsiteY27" fmla="*/ 1127051 h 2604976"/>
              <a:gd name="connsiteX28" fmla="*/ 988879 w 2265033"/>
              <a:gd name="connsiteY28" fmla="*/ 1180214 h 2604976"/>
              <a:gd name="connsiteX29" fmla="*/ 1010145 w 2265033"/>
              <a:gd name="connsiteY29" fmla="*/ 1212111 h 2604976"/>
              <a:gd name="connsiteX30" fmla="*/ 1084573 w 2265033"/>
              <a:gd name="connsiteY30" fmla="*/ 1233376 h 2604976"/>
              <a:gd name="connsiteX31" fmla="*/ 1169633 w 2265033"/>
              <a:gd name="connsiteY31" fmla="*/ 1222744 h 2604976"/>
              <a:gd name="connsiteX32" fmla="*/ 1201531 w 2265033"/>
              <a:gd name="connsiteY32" fmla="*/ 1212111 h 2604976"/>
              <a:gd name="connsiteX33" fmla="*/ 1286591 w 2265033"/>
              <a:gd name="connsiteY33" fmla="*/ 1233376 h 2604976"/>
              <a:gd name="connsiteX34" fmla="*/ 1329121 w 2265033"/>
              <a:gd name="connsiteY34" fmla="*/ 1297172 h 2604976"/>
              <a:gd name="connsiteX35" fmla="*/ 1361019 w 2265033"/>
              <a:gd name="connsiteY35" fmla="*/ 1329069 h 2604976"/>
              <a:gd name="connsiteX36" fmla="*/ 1414182 w 2265033"/>
              <a:gd name="connsiteY36" fmla="*/ 1371600 h 2604976"/>
              <a:gd name="connsiteX37" fmla="*/ 1488610 w 2265033"/>
              <a:gd name="connsiteY37" fmla="*/ 1360967 h 2604976"/>
              <a:gd name="connsiteX38" fmla="*/ 1531140 w 2265033"/>
              <a:gd name="connsiteY38" fmla="*/ 1350334 h 2604976"/>
              <a:gd name="connsiteX39" fmla="*/ 1669363 w 2265033"/>
              <a:gd name="connsiteY39" fmla="*/ 1371600 h 2604976"/>
              <a:gd name="connsiteX40" fmla="*/ 1701261 w 2265033"/>
              <a:gd name="connsiteY40" fmla="*/ 1403497 h 2604976"/>
              <a:gd name="connsiteX41" fmla="*/ 1765056 w 2265033"/>
              <a:gd name="connsiteY41" fmla="*/ 1446027 h 2604976"/>
              <a:gd name="connsiteX42" fmla="*/ 1828852 w 2265033"/>
              <a:gd name="connsiteY42" fmla="*/ 1488558 h 2604976"/>
              <a:gd name="connsiteX43" fmla="*/ 1892647 w 2265033"/>
              <a:gd name="connsiteY43" fmla="*/ 1520455 h 2604976"/>
              <a:gd name="connsiteX44" fmla="*/ 1903279 w 2265033"/>
              <a:gd name="connsiteY44" fmla="*/ 1552353 h 2604976"/>
              <a:gd name="connsiteX45" fmla="*/ 1956442 w 2265033"/>
              <a:gd name="connsiteY45" fmla="*/ 1584251 h 2604976"/>
              <a:gd name="connsiteX46" fmla="*/ 1988340 w 2265033"/>
              <a:gd name="connsiteY46" fmla="*/ 1605516 h 2604976"/>
              <a:gd name="connsiteX47" fmla="*/ 2009605 w 2265033"/>
              <a:gd name="connsiteY47" fmla="*/ 1669311 h 2604976"/>
              <a:gd name="connsiteX48" fmla="*/ 2030870 w 2265033"/>
              <a:gd name="connsiteY48" fmla="*/ 1701209 h 2604976"/>
              <a:gd name="connsiteX49" fmla="*/ 2052135 w 2265033"/>
              <a:gd name="connsiteY49" fmla="*/ 1775637 h 2604976"/>
              <a:gd name="connsiteX50" fmla="*/ 2084033 w 2265033"/>
              <a:gd name="connsiteY50" fmla="*/ 1924493 h 2604976"/>
              <a:gd name="connsiteX51" fmla="*/ 2126563 w 2265033"/>
              <a:gd name="connsiteY51" fmla="*/ 2009553 h 2604976"/>
              <a:gd name="connsiteX52" fmla="*/ 2158461 w 2265033"/>
              <a:gd name="connsiteY52" fmla="*/ 2083981 h 2604976"/>
              <a:gd name="connsiteX53" fmla="*/ 2179726 w 2265033"/>
              <a:gd name="connsiteY53" fmla="*/ 2115879 h 2604976"/>
              <a:gd name="connsiteX54" fmla="*/ 2200991 w 2265033"/>
              <a:gd name="connsiteY54" fmla="*/ 2179674 h 2604976"/>
              <a:gd name="connsiteX55" fmla="*/ 2222256 w 2265033"/>
              <a:gd name="connsiteY55" fmla="*/ 2371060 h 2604976"/>
              <a:gd name="connsiteX56" fmla="*/ 2232889 w 2265033"/>
              <a:gd name="connsiteY56" fmla="*/ 2413590 h 2604976"/>
              <a:gd name="connsiteX57" fmla="*/ 2254154 w 2265033"/>
              <a:gd name="connsiteY57" fmla="*/ 2445488 h 2604976"/>
              <a:gd name="connsiteX58" fmla="*/ 2264786 w 2265033"/>
              <a:gd name="connsiteY58" fmla="*/ 2477386 h 2604976"/>
              <a:gd name="connsiteX59" fmla="*/ 2243521 w 2265033"/>
              <a:gd name="connsiteY59" fmla="*/ 2509283 h 2604976"/>
              <a:gd name="connsiteX60" fmla="*/ 2232889 w 2265033"/>
              <a:gd name="connsiteY60" fmla="*/ 2541181 h 2604976"/>
              <a:gd name="connsiteX61" fmla="*/ 2222256 w 2265033"/>
              <a:gd name="connsiteY61" fmla="*/ 2604976 h 2604976"/>
              <a:gd name="connsiteX0" fmla="*/ 134882 w 2265033"/>
              <a:gd name="connsiteY0" fmla="*/ 0 h 2669020"/>
              <a:gd name="connsiteX1" fmla="*/ 63847 w 2265033"/>
              <a:gd name="connsiteY1" fmla="*/ 117206 h 2669020"/>
              <a:gd name="connsiteX2" fmla="*/ 21317 w 2265033"/>
              <a:gd name="connsiteY2" fmla="*/ 191634 h 2669020"/>
              <a:gd name="connsiteX3" fmla="*/ 10684 w 2265033"/>
              <a:gd name="connsiteY3" fmla="*/ 234164 h 2669020"/>
              <a:gd name="connsiteX4" fmla="*/ 52 w 2265033"/>
              <a:gd name="connsiteY4" fmla="*/ 266062 h 2669020"/>
              <a:gd name="connsiteX5" fmla="*/ 10684 w 2265033"/>
              <a:gd name="connsiteY5" fmla="*/ 414918 h 2669020"/>
              <a:gd name="connsiteX6" fmla="*/ 53214 w 2265033"/>
              <a:gd name="connsiteY6" fmla="*/ 478713 h 2669020"/>
              <a:gd name="connsiteX7" fmla="*/ 117010 w 2265033"/>
              <a:gd name="connsiteY7" fmla="*/ 499978 h 2669020"/>
              <a:gd name="connsiteX8" fmla="*/ 138275 w 2265033"/>
              <a:gd name="connsiteY8" fmla="*/ 563774 h 2669020"/>
              <a:gd name="connsiteX9" fmla="*/ 148907 w 2265033"/>
              <a:gd name="connsiteY9" fmla="*/ 595671 h 2669020"/>
              <a:gd name="connsiteX10" fmla="*/ 159540 w 2265033"/>
              <a:gd name="connsiteY10" fmla="*/ 638202 h 2669020"/>
              <a:gd name="connsiteX11" fmla="*/ 223335 w 2265033"/>
              <a:gd name="connsiteY11" fmla="*/ 659467 h 2669020"/>
              <a:gd name="connsiteX12" fmla="*/ 319028 w 2265033"/>
              <a:gd name="connsiteY12" fmla="*/ 691364 h 2669020"/>
              <a:gd name="connsiteX13" fmla="*/ 340293 w 2265033"/>
              <a:gd name="connsiteY13" fmla="*/ 712630 h 2669020"/>
              <a:gd name="connsiteX14" fmla="*/ 361559 w 2265033"/>
              <a:gd name="connsiteY14" fmla="*/ 776425 h 2669020"/>
              <a:gd name="connsiteX15" fmla="*/ 372191 w 2265033"/>
              <a:gd name="connsiteY15" fmla="*/ 808323 h 2669020"/>
              <a:gd name="connsiteX16" fmla="*/ 382824 w 2265033"/>
              <a:gd name="connsiteY16" fmla="*/ 850853 h 2669020"/>
              <a:gd name="connsiteX17" fmla="*/ 414721 w 2265033"/>
              <a:gd name="connsiteY17" fmla="*/ 861485 h 2669020"/>
              <a:gd name="connsiteX18" fmla="*/ 489149 w 2265033"/>
              <a:gd name="connsiteY18" fmla="*/ 872118 h 2669020"/>
              <a:gd name="connsiteX19" fmla="*/ 552945 w 2265033"/>
              <a:gd name="connsiteY19" fmla="*/ 893383 h 2669020"/>
              <a:gd name="connsiteX20" fmla="*/ 595475 w 2265033"/>
              <a:gd name="connsiteY20" fmla="*/ 967811 h 2669020"/>
              <a:gd name="connsiteX21" fmla="*/ 691168 w 2265033"/>
              <a:gd name="connsiteY21" fmla="*/ 1020974 h 2669020"/>
              <a:gd name="connsiteX22" fmla="*/ 754963 w 2265033"/>
              <a:gd name="connsiteY22" fmla="*/ 1063504 h 2669020"/>
              <a:gd name="connsiteX23" fmla="*/ 786861 w 2265033"/>
              <a:gd name="connsiteY23" fmla="*/ 1084769 h 2669020"/>
              <a:gd name="connsiteX24" fmla="*/ 818759 w 2265033"/>
              <a:gd name="connsiteY24" fmla="*/ 1106034 h 2669020"/>
              <a:gd name="connsiteX25" fmla="*/ 861289 w 2265033"/>
              <a:gd name="connsiteY25" fmla="*/ 1116667 h 2669020"/>
              <a:gd name="connsiteX26" fmla="*/ 871921 w 2265033"/>
              <a:gd name="connsiteY26" fmla="*/ 1148564 h 2669020"/>
              <a:gd name="connsiteX27" fmla="*/ 946349 w 2265033"/>
              <a:gd name="connsiteY27" fmla="*/ 1191095 h 2669020"/>
              <a:gd name="connsiteX28" fmla="*/ 988879 w 2265033"/>
              <a:gd name="connsiteY28" fmla="*/ 1244258 h 2669020"/>
              <a:gd name="connsiteX29" fmla="*/ 1010145 w 2265033"/>
              <a:gd name="connsiteY29" fmla="*/ 1276155 h 2669020"/>
              <a:gd name="connsiteX30" fmla="*/ 1084573 w 2265033"/>
              <a:gd name="connsiteY30" fmla="*/ 1297420 h 2669020"/>
              <a:gd name="connsiteX31" fmla="*/ 1169633 w 2265033"/>
              <a:gd name="connsiteY31" fmla="*/ 1286788 h 2669020"/>
              <a:gd name="connsiteX32" fmla="*/ 1201531 w 2265033"/>
              <a:gd name="connsiteY32" fmla="*/ 1276155 h 2669020"/>
              <a:gd name="connsiteX33" fmla="*/ 1286591 w 2265033"/>
              <a:gd name="connsiteY33" fmla="*/ 1297420 h 2669020"/>
              <a:gd name="connsiteX34" fmla="*/ 1329121 w 2265033"/>
              <a:gd name="connsiteY34" fmla="*/ 1361216 h 2669020"/>
              <a:gd name="connsiteX35" fmla="*/ 1361019 w 2265033"/>
              <a:gd name="connsiteY35" fmla="*/ 1393113 h 2669020"/>
              <a:gd name="connsiteX36" fmla="*/ 1414182 w 2265033"/>
              <a:gd name="connsiteY36" fmla="*/ 1435644 h 2669020"/>
              <a:gd name="connsiteX37" fmla="*/ 1488610 w 2265033"/>
              <a:gd name="connsiteY37" fmla="*/ 1425011 h 2669020"/>
              <a:gd name="connsiteX38" fmla="*/ 1531140 w 2265033"/>
              <a:gd name="connsiteY38" fmla="*/ 1414378 h 2669020"/>
              <a:gd name="connsiteX39" fmla="*/ 1669363 w 2265033"/>
              <a:gd name="connsiteY39" fmla="*/ 1435644 h 2669020"/>
              <a:gd name="connsiteX40" fmla="*/ 1701261 w 2265033"/>
              <a:gd name="connsiteY40" fmla="*/ 1467541 h 2669020"/>
              <a:gd name="connsiteX41" fmla="*/ 1765056 w 2265033"/>
              <a:gd name="connsiteY41" fmla="*/ 1510071 h 2669020"/>
              <a:gd name="connsiteX42" fmla="*/ 1828852 w 2265033"/>
              <a:gd name="connsiteY42" fmla="*/ 1552602 h 2669020"/>
              <a:gd name="connsiteX43" fmla="*/ 1892647 w 2265033"/>
              <a:gd name="connsiteY43" fmla="*/ 1584499 h 2669020"/>
              <a:gd name="connsiteX44" fmla="*/ 1903279 w 2265033"/>
              <a:gd name="connsiteY44" fmla="*/ 1616397 h 2669020"/>
              <a:gd name="connsiteX45" fmla="*/ 1956442 w 2265033"/>
              <a:gd name="connsiteY45" fmla="*/ 1648295 h 2669020"/>
              <a:gd name="connsiteX46" fmla="*/ 1988340 w 2265033"/>
              <a:gd name="connsiteY46" fmla="*/ 1669560 h 2669020"/>
              <a:gd name="connsiteX47" fmla="*/ 2009605 w 2265033"/>
              <a:gd name="connsiteY47" fmla="*/ 1733355 h 2669020"/>
              <a:gd name="connsiteX48" fmla="*/ 2030870 w 2265033"/>
              <a:gd name="connsiteY48" fmla="*/ 1765253 h 2669020"/>
              <a:gd name="connsiteX49" fmla="*/ 2052135 w 2265033"/>
              <a:gd name="connsiteY49" fmla="*/ 1839681 h 2669020"/>
              <a:gd name="connsiteX50" fmla="*/ 2084033 w 2265033"/>
              <a:gd name="connsiteY50" fmla="*/ 1988537 h 2669020"/>
              <a:gd name="connsiteX51" fmla="*/ 2126563 w 2265033"/>
              <a:gd name="connsiteY51" fmla="*/ 2073597 h 2669020"/>
              <a:gd name="connsiteX52" fmla="*/ 2158461 w 2265033"/>
              <a:gd name="connsiteY52" fmla="*/ 2148025 h 2669020"/>
              <a:gd name="connsiteX53" fmla="*/ 2179726 w 2265033"/>
              <a:gd name="connsiteY53" fmla="*/ 2179923 h 2669020"/>
              <a:gd name="connsiteX54" fmla="*/ 2200991 w 2265033"/>
              <a:gd name="connsiteY54" fmla="*/ 2243718 h 2669020"/>
              <a:gd name="connsiteX55" fmla="*/ 2222256 w 2265033"/>
              <a:gd name="connsiteY55" fmla="*/ 2435104 h 2669020"/>
              <a:gd name="connsiteX56" fmla="*/ 2232889 w 2265033"/>
              <a:gd name="connsiteY56" fmla="*/ 2477634 h 2669020"/>
              <a:gd name="connsiteX57" fmla="*/ 2254154 w 2265033"/>
              <a:gd name="connsiteY57" fmla="*/ 2509532 h 2669020"/>
              <a:gd name="connsiteX58" fmla="*/ 2264786 w 2265033"/>
              <a:gd name="connsiteY58" fmla="*/ 2541430 h 2669020"/>
              <a:gd name="connsiteX59" fmla="*/ 2243521 w 2265033"/>
              <a:gd name="connsiteY59" fmla="*/ 2573327 h 2669020"/>
              <a:gd name="connsiteX60" fmla="*/ 2232889 w 2265033"/>
              <a:gd name="connsiteY60" fmla="*/ 2605225 h 2669020"/>
              <a:gd name="connsiteX61" fmla="*/ 2222256 w 2265033"/>
              <a:gd name="connsiteY61" fmla="*/ 2669020 h 2669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2265033" h="2669020">
                <a:moveTo>
                  <a:pt x="134882" y="0"/>
                </a:moveTo>
                <a:cubicBezTo>
                  <a:pt x="124249" y="17721"/>
                  <a:pt x="82775" y="85267"/>
                  <a:pt x="63847" y="117206"/>
                </a:cubicBezTo>
                <a:cubicBezTo>
                  <a:pt x="44920" y="149145"/>
                  <a:pt x="65878" y="124793"/>
                  <a:pt x="21317" y="191634"/>
                </a:cubicBezTo>
                <a:cubicBezTo>
                  <a:pt x="17773" y="205811"/>
                  <a:pt x="14698" y="220113"/>
                  <a:pt x="10684" y="234164"/>
                </a:cubicBezTo>
                <a:cubicBezTo>
                  <a:pt x="7605" y="244941"/>
                  <a:pt x="52" y="254854"/>
                  <a:pt x="52" y="266062"/>
                </a:cubicBezTo>
                <a:cubicBezTo>
                  <a:pt x="52" y="315807"/>
                  <a:pt x="-1381" y="366658"/>
                  <a:pt x="10684" y="414918"/>
                </a:cubicBezTo>
                <a:cubicBezTo>
                  <a:pt x="16882" y="439712"/>
                  <a:pt x="28968" y="470631"/>
                  <a:pt x="53214" y="478713"/>
                </a:cubicBezTo>
                <a:lnTo>
                  <a:pt x="117010" y="499978"/>
                </a:lnTo>
                <a:lnTo>
                  <a:pt x="138275" y="563774"/>
                </a:lnTo>
                <a:cubicBezTo>
                  <a:pt x="141819" y="574406"/>
                  <a:pt x="146189" y="584798"/>
                  <a:pt x="148907" y="595671"/>
                </a:cubicBezTo>
                <a:cubicBezTo>
                  <a:pt x="152451" y="609848"/>
                  <a:pt x="148445" y="628692"/>
                  <a:pt x="159540" y="638202"/>
                </a:cubicBezTo>
                <a:cubicBezTo>
                  <a:pt x="176559" y="652790"/>
                  <a:pt x="204684" y="647033"/>
                  <a:pt x="223335" y="659467"/>
                </a:cubicBezTo>
                <a:cubicBezTo>
                  <a:pt x="273171" y="692690"/>
                  <a:pt x="242628" y="678631"/>
                  <a:pt x="319028" y="691364"/>
                </a:cubicBezTo>
                <a:cubicBezTo>
                  <a:pt x="326116" y="698453"/>
                  <a:pt x="335810" y="703664"/>
                  <a:pt x="340293" y="712630"/>
                </a:cubicBezTo>
                <a:cubicBezTo>
                  <a:pt x="350318" y="732679"/>
                  <a:pt x="354471" y="755160"/>
                  <a:pt x="361559" y="776425"/>
                </a:cubicBezTo>
                <a:cubicBezTo>
                  <a:pt x="365103" y="787058"/>
                  <a:pt x="369473" y="797450"/>
                  <a:pt x="372191" y="808323"/>
                </a:cubicBezTo>
                <a:cubicBezTo>
                  <a:pt x="375735" y="822500"/>
                  <a:pt x="373695" y="839442"/>
                  <a:pt x="382824" y="850853"/>
                </a:cubicBezTo>
                <a:cubicBezTo>
                  <a:pt x="389825" y="859604"/>
                  <a:pt x="403731" y="859287"/>
                  <a:pt x="414721" y="861485"/>
                </a:cubicBezTo>
                <a:cubicBezTo>
                  <a:pt x="439296" y="866400"/>
                  <a:pt x="464340" y="868574"/>
                  <a:pt x="489149" y="872118"/>
                </a:cubicBezTo>
                <a:cubicBezTo>
                  <a:pt x="510414" y="879206"/>
                  <a:pt x="542920" y="873334"/>
                  <a:pt x="552945" y="893383"/>
                </a:cubicBezTo>
                <a:cubicBezTo>
                  <a:pt x="559213" y="905918"/>
                  <a:pt x="582117" y="956123"/>
                  <a:pt x="595475" y="967811"/>
                </a:cubicBezTo>
                <a:cubicBezTo>
                  <a:pt x="709964" y="1067990"/>
                  <a:pt x="616883" y="979704"/>
                  <a:pt x="691168" y="1020974"/>
                </a:cubicBezTo>
                <a:cubicBezTo>
                  <a:pt x="713509" y="1033386"/>
                  <a:pt x="733698" y="1049327"/>
                  <a:pt x="754963" y="1063504"/>
                </a:cubicBezTo>
                <a:lnTo>
                  <a:pt x="786861" y="1084769"/>
                </a:lnTo>
                <a:cubicBezTo>
                  <a:pt x="797494" y="1091857"/>
                  <a:pt x="806362" y="1102935"/>
                  <a:pt x="818759" y="1106034"/>
                </a:cubicBezTo>
                <a:lnTo>
                  <a:pt x="861289" y="1116667"/>
                </a:lnTo>
                <a:cubicBezTo>
                  <a:pt x="864833" y="1127299"/>
                  <a:pt x="864920" y="1139812"/>
                  <a:pt x="871921" y="1148564"/>
                </a:cubicBezTo>
                <a:cubicBezTo>
                  <a:pt x="881941" y="1161089"/>
                  <a:pt x="935882" y="1185861"/>
                  <a:pt x="946349" y="1191095"/>
                </a:cubicBezTo>
                <a:cubicBezTo>
                  <a:pt x="1011790" y="1289255"/>
                  <a:pt x="928285" y="1168517"/>
                  <a:pt x="988879" y="1244258"/>
                </a:cubicBezTo>
                <a:cubicBezTo>
                  <a:pt x="996862" y="1254236"/>
                  <a:pt x="1000166" y="1268172"/>
                  <a:pt x="1010145" y="1276155"/>
                </a:cubicBezTo>
                <a:cubicBezTo>
                  <a:pt x="1017081" y="1281704"/>
                  <a:pt x="1081791" y="1296724"/>
                  <a:pt x="1084573" y="1297420"/>
                </a:cubicBezTo>
                <a:cubicBezTo>
                  <a:pt x="1112926" y="1293876"/>
                  <a:pt x="1141520" y="1291899"/>
                  <a:pt x="1169633" y="1286788"/>
                </a:cubicBezTo>
                <a:cubicBezTo>
                  <a:pt x="1180660" y="1284783"/>
                  <a:pt x="1190323" y="1276155"/>
                  <a:pt x="1201531" y="1276155"/>
                </a:cubicBezTo>
                <a:cubicBezTo>
                  <a:pt x="1227187" y="1276155"/>
                  <a:pt x="1261423" y="1289031"/>
                  <a:pt x="1286591" y="1297420"/>
                </a:cubicBezTo>
                <a:cubicBezTo>
                  <a:pt x="1300768" y="1318685"/>
                  <a:pt x="1311049" y="1343144"/>
                  <a:pt x="1329121" y="1361216"/>
                </a:cubicBezTo>
                <a:cubicBezTo>
                  <a:pt x="1339754" y="1371848"/>
                  <a:pt x="1349467" y="1383487"/>
                  <a:pt x="1361019" y="1393113"/>
                </a:cubicBezTo>
                <a:cubicBezTo>
                  <a:pt x="1441478" y="1460161"/>
                  <a:pt x="1352330" y="1373789"/>
                  <a:pt x="1414182" y="1435644"/>
                </a:cubicBezTo>
                <a:cubicBezTo>
                  <a:pt x="1438991" y="1432100"/>
                  <a:pt x="1463953" y="1429494"/>
                  <a:pt x="1488610" y="1425011"/>
                </a:cubicBezTo>
                <a:cubicBezTo>
                  <a:pt x="1502987" y="1422397"/>
                  <a:pt x="1516527" y="1414378"/>
                  <a:pt x="1531140" y="1414378"/>
                </a:cubicBezTo>
                <a:cubicBezTo>
                  <a:pt x="1569762" y="1414378"/>
                  <a:pt x="1628893" y="1427550"/>
                  <a:pt x="1669363" y="1435644"/>
                </a:cubicBezTo>
                <a:cubicBezTo>
                  <a:pt x="1679996" y="1446276"/>
                  <a:pt x="1689392" y="1458309"/>
                  <a:pt x="1701261" y="1467541"/>
                </a:cubicBezTo>
                <a:cubicBezTo>
                  <a:pt x="1721435" y="1483232"/>
                  <a:pt x="1746984" y="1491999"/>
                  <a:pt x="1765056" y="1510071"/>
                </a:cubicBezTo>
                <a:cubicBezTo>
                  <a:pt x="1825524" y="1570539"/>
                  <a:pt x="1767301" y="1521826"/>
                  <a:pt x="1828852" y="1552602"/>
                </a:cubicBezTo>
                <a:cubicBezTo>
                  <a:pt x="1911290" y="1593822"/>
                  <a:pt x="1812477" y="1557777"/>
                  <a:pt x="1892647" y="1584499"/>
                </a:cubicBezTo>
                <a:cubicBezTo>
                  <a:pt x="1896191" y="1595132"/>
                  <a:pt x="1897513" y="1606786"/>
                  <a:pt x="1903279" y="1616397"/>
                </a:cubicBezTo>
                <a:cubicBezTo>
                  <a:pt x="1921079" y="1646063"/>
                  <a:pt x="1927770" y="1633959"/>
                  <a:pt x="1956442" y="1648295"/>
                </a:cubicBezTo>
                <a:cubicBezTo>
                  <a:pt x="1967872" y="1654010"/>
                  <a:pt x="1977707" y="1662472"/>
                  <a:pt x="1988340" y="1669560"/>
                </a:cubicBezTo>
                <a:cubicBezTo>
                  <a:pt x="1995428" y="1690825"/>
                  <a:pt x="1997171" y="1714704"/>
                  <a:pt x="2009605" y="1733355"/>
                </a:cubicBezTo>
                <a:cubicBezTo>
                  <a:pt x="2016693" y="1743988"/>
                  <a:pt x="2025155" y="1753823"/>
                  <a:pt x="2030870" y="1765253"/>
                </a:cubicBezTo>
                <a:cubicBezTo>
                  <a:pt x="2037192" y="1777897"/>
                  <a:pt x="2050431" y="1829457"/>
                  <a:pt x="2052135" y="1839681"/>
                </a:cubicBezTo>
                <a:cubicBezTo>
                  <a:pt x="2062597" y="1902453"/>
                  <a:pt x="2056048" y="1932566"/>
                  <a:pt x="2084033" y="1988537"/>
                </a:cubicBezTo>
                <a:cubicBezTo>
                  <a:pt x="2098210" y="2016890"/>
                  <a:pt x="2116538" y="2043524"/>
                  <a:pt x="2126563" y="2073597"/>
                </a:cubicBezTo>
                <a:cubicBezTo>
                  <a:pt x="2138492" y="2109383"/>
                  <a:pt x="2137439" y="2111237"/>
                  <a:pt x="2158461" y="2148025"/>
                </a:cubicBezTo>
                <a:cubicBezTo>
                  <a:pt x="2164801" y="2159120"/>
                  <a:pt x="2174536" y="2168246"/>
                  <a:pt x="2179726" y="2179923"/>
                </a:cubicBezTo>
                <a:cubicBezTo>
                  <a:pt x="2188830" y="2200406"/>
                  <a:pt x="2200991" y="2243718"/>
                  <a:pt x="2200991" y="2243718"/>
                </a:cubicBezTo>
                <a:cubicBezTo>
                  <a:pt x="2218048" y="2499560"/>
                  <a:pt x="2193582" y="2334743"/>
                  <a:pt x="2222256" y="2435104"/>
                </a:cubicBezTo>
                <a:cubicBezTo>
                  <a:pt x="2226270" y="2449155"/>
                  <a:pt x="2227133" y="2464203"/>
                  <a:pt x="2232889" y="2477634"/>
                </a:cubicBezTo>
                <a:cubicBezTo>
                  <a:pt x="2237923" y="2489380"/>
                  <a:pt x="2247066" y="2498899"/>
                  <a:pt x="2254154" y="2509532"/>
                </a:cubicBezTo>
                <a:cubicBezTo>
                  <a:pt x="2257698" y="2520165"/>
                  <a:pt x="2266629" y="2530375"/>
                  <a:pt x="2264786" y="2541430"/>
                </a:cubicBezTo>
                <a:cubicBezTo>
                  <a:pt x="2262685" y="2554035"/>
                  <a:pt x="2249236" y="2561897"/>
                  <a:pt x="2243521" y="2573327"/>
                </a:cubicBezTo>
                <a:cubicBezTo>
                  <a:pt x="2238509" y="2583352"/>
                  <a:pt x="2235320" y="2594284"/>
                  <a:pt x="2232889" y="2605225"/>
                </a:cubicBezTo>
                <a:cubicBezTo>
                  <a:pt x="2228212" y="2626270"/>
                  <a:pt x="2222256" y="2669020"/>
                  <a:pt x="2222256" y="2669020"/>
                </a:cubicBezTo>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en-US" dirty="0">
              <a:solidFill>
                <a:prstClr val="white"/>
              </a:solidFill>
            </a:endParaRPr>
          </a:p>
        </p:txBody>
      </p:sp>
      <p:sp>
        <p:nvSpPr>
          <p:cNvPr id="31" name="Freeform 30"/>
          <p:cNvSpPr/>
          <p:nvPr/>
        </p:nvSpPr>
        <p:spPr>
          <a:xfrm>
            <a:off x="2152548" y="5130602"/>
            <a:ext cx="117441" cy="96066"/>
          </a:xfrm>
          <a:custGeom>
            <a:avLst/>
            <a:gdLst>
              <a:gd name="connsiteX0" fmla="*/ 117441 w 117441"/>
              <a:gd name="connsiteY0" fmla="*/ 0 h 96066"/>
              <a:gd name="connsiteX1" fmla="*/ 110325 w 117441"/>
              <a:gd name="connsiteY1" fmla="*/ 17790 h 96066"/>
              <a:gd name="connsiteX2" fmla="*/ 88977 w 117441"/>
              <a:gd name="connsiteY2" fmla="*/ 28464 h 96066"/>
              <a:gd name="connsiteX3" fmla="*/ 56956 w 117441"/>
              <a:gd name="connsiteY3" fmla="*/ 53370 h 96066"/>
              <a:gd name="connsiteX4" fmla="*/ 53398 w 117441"/>
              <a:gd name="connsiteY4" fmla="*/ 64044 h 96066"/>
              <a:gd name="connsiteX5" fmla="*/ 32050 w 117441"/>
              <a:gd name="connsiteY5" fmla="*/ 81834 h 96066"/>
              <a:gd name="connsiteX6" fmla="*/ 10702 w 117441"/>
              <a:gd name="connsiteY6" fmla="*/ 88950 h 96066"/>
              <a:gd name="connsiteX7" fmla="*/ 28 w 117441"/>
              <a:gd name="connsiteY7" fmla="*/ 96066 h 96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7441" h="96066">
                <a:moveTo>
                  <a:pt x="117441" y="0"/>
                </a:moveTo>
                <a:cubicBezTo>
                  <a:pt x="115069" y="5930"/>
                  <a:pt x="114037" y="12593"/>
                  <a:pt x="110325" y="17790"/>
                </a:cubicBezTo>
                <a:cubicBezTo>
                  <a:pt x="104090" y="26519"/>
                  <a:pt x="97078" y="23964"/>
                  <a:pt x="88977" y="28464"/>
                </a:cubicBezTo>
                <a:cubicBezTo>
                  <a:pt x="69825" y="39104"/>
                  <a:pt x="69921" y="40403"/>
                  <a:pt x="56956" y="53370"/>
                </a:cubicBezTo>
                <a:cubicBezTo>
                  <a:pt x="55770" y="56928"/>
                  <a:pt x="55478" y="60923"/>
                  <a:pt x="53398" y="64044"/>
                </a:cubicBezTo>
                <a:cubicBezTo>
                  <a:pt x="49870" y="69336"/>
                  <a:pt x="38268" y="79070"/>
                  <a:pt x="32050" y="81834"/>
                </a:cubicBezTo>
                <a:cubicBezTo>
                  <a:pt x="25196" y="84880"/>
                  <a:pt x="17818" y="86578"/>
                  <a:pt x="10702" y="88950"/>
                </a:cubicBezTo>
                <a:cubicBezTo>
                  <a:pt x="-1097" y="92883"/>
                  <a:pt x="28" y="88758"/>
                  <a:pt x="28" y="96066"/>
                </a:cubicBezTo>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en-US" dirty="0">
              <a:solidFill>
                <a:prstClr val="white"/>
              </a:solidFill>
            </a:endParaRPr>
          </a:p>
        </p:txBody>
      </p:sp>
      <p:sp>
        <p:nvSpPr>
          <p:cNvPr id="40" name="Freeform 39"/>
          <p:cNvSpPr/>
          <p:nvPr/>
        </p:nvSpPr>
        <p:spPr>
          <a:xfrm>
            <a:off x="2277105" y="5151950"/>
            <a:ext cx="25158" cy="145877"/>
          </a:xfrm>
          <a:custGeom>
            <a:avLst/>
            <a:gdLst>
              <a:gd name="connsiteX0" fmla="*/ 0 w 25158"/>
              <a:gd name="connsiteY0" fmla="*/ 0 h 145877"/>
              <a:gd name="connsiteX1" fmla="*/ 7116 w 25158"/>
              <a:gd name="connsiteY1" fmla="*/ 17790 h 145877"/>
              <a:gd name="connsiteX2" fmla="*/ 17790 w 25158"/>
              <a:gd name="connsiteY2" fmla="*/ 49812 h 145877"/>
              <a:gd name="connsiteX3" fmla="*/ 21348 w 25158"/>
              <a:gd name="connsiteY3" fmla="*/ 60486 h 145877"/>
              <a:gd name="connsiteX4" fmla="*/ 24906 w 25158"/>
              <a:gd name="connsiteY4" fmla="*/ 71160 h 145877"/>
              <a:gd name="connsiteX5" fmla="*/ 17790 w 25158"/>
              <a:gd name="connsiteY5" fmla="*/ 145877 h 1458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158" h="145877">
                <a:moveTo>
                  <a:pt x="0" y="0"/>
                </a:moveTo>
                <a:cubicBezTo>
                  <a:pt x="2372" y="5930"/>
                  <a:pt x="4933" y="11788"/>
                  <a:pt x="7116" y="17790"/>
                </a:cubicBezTo>
                <a:lnTo>
                  <a:pt x="17790" y="49812"/>
                </a:lnTo>
                <a:lnTo>
                  <a:pt x="21348" y="60486"/>
                </a:lnTo>
                <a:lnTo>
                  <a:pt x="24906" y="71160"/>
                </a:lnTo>
                <a:cubicBezTo>
                  <a:pt x="21209" y="141409"/>
                  <a:pt x="31439" y="118578"/>
                  <a:pt x="17790" y="145877"/>
                </a:cubicBezTo>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en-US" dirty="0">
              <a:solidFill>
                <a:prstClr val="white"/>
              </a:solidFill>
            </a:endParaRPr>
          </a:p>
        </p:txBody>
      </p:sp>
      <p:sp>
        <p:nvSpPr>
          <p:cNvPr id="41" name="Freeform 40"/>
          <p:cNvSpPr/>
          <p:nvPr/>
        </p:nvSpPr>
        <p:spPr>
          <a:xfrm>
            <a:off x="7696542" y="6101467"/>
            <a:ext cx="508455" cy="610967"/>
          </a:xfrm>
          <a:custGeom>
            <a:avLst/>
            <a:gdLst>
              <a:gd name="connsiteX0" fmla="*/ 508455 w 508455"/>
              <a:gd name="connsiteY0" fmla="*/ 0 h 610967"/>
              <a:gd name="connsiteX1" fmla="*/ 475652 w 508455"/>
              <a:gd name="connsiteY1" fmla="*/ 24603 h 610967"/>
              <a:gd name="connsiteX2" fmla="*/ 451049 w 508455"/>
              <a:gd name="connsiteY2" fmla="*/ 41005 h 610967"/>
              <a:gd name="connsiteX3" fmla="*/ 438748 w 508455"/>
              <a:gd name="connsiteY3" fmla="*/ 65607 h 610967"/>
              <a:gd name="connsiteX4" fmla="*/ 434647 w 508455"/>
              <a:gd name="connsiteY4" fmla="*/ 77909 h 610967"/>
              <a:gd name="connsiteX5" fmla="*/ 418245 w 508455"/>
              <a:gd name="connsiteY5" fmla="*/ 102511 h 610967"/>
              <a:gd name="connsiteX6" fmla="*/ 401844 w 508455"/>
              <a:gd name="connsiteY6" fmla="*/ 127114 h 610967"/>
              <a:gd name="connsiteX7" fmla="*/ 389542 w 508455"/>
              <a:gd name="connsiteY7" fmla="*/ 135315 h 610967"/>
              <a:gd name="connsiteX8" fmla="*/ 373141 w 508455"/>
              <a:gd name="connsiteY8" fmla="*/ 155817 h 610967"/>
              <a:gd name="connsiteX9" fmla="*/ 369040 w 508455"/>
              <a:gd name="connsiteY9" fmla="*/ 168119 h 610967"/>
              <a:gd name="connsiteX10" fmla="*/ 348538 w 508455"/>
              <a:gd name="connsiteY10" fmla="*/ 192721 h 610967"/>
              <a:gd name="connsiteX11" fmla="*/ 336236 w 508455"/>
              <a:gd name="connsiteY11" fmla="*/ 200922 h 610967"/>
              <a:gd name="connsiteX12" fmla="*/ 319835 w 508455"/>
              <a:gd name="connsiteY12" fmla="*/ 221424 h 610967"/>
              <a:gd name="connsiteX13" fmla="*/ 315734 w 508455"/>
              <a:gd name="connsiteY13" fmla="*/ 233726 h 610967"/>
              <a:gd name="connsiteX14" fmla="*/ 307533 w 508455"/>
              <a:gd name="connsiteY14" fmla="*/ 246027 h 610967"/>
              <a:gd name="connsiteX15" fmla="*/ 287031 w 508455"/>
              <a:gd name="connsiteY15" fmla="*/ 282931 h 610967"/>
              <a:gd name="connsiteX16" fmla="*/ 278830 w 508455"/>
              <a:gd name="connsiteY16" fmla="*/ 295233 h 610967"/>
              <a:gd name="connsiteX17" fmla="*/ 270629 w 508455"/>
              <a:gd name="connsiteY17" fmla="*/ 307534 h 610967"/>
              <a:gd name="connsiteX18" fmla="*/ 254228 w 508455"/>
              <a:gd name="connsiteY18" fmla="*/ 328036 h 610967"/>
              <a:gd name="connsiteX19" fmla="*/ 237826 w 508455"/>
              <a:gd name="connsiteY19" fmla="*/ 348538 h 610967"/>
              <a:gd name="connsiteX20" fmla="*/ 229625 w 508455"/>
              <a:gd name="connsiteY20" fmla="*/ 360840 h 610967"/>
              <a:gd name="connsiteX21" fmla="*/ 225524 w 508455"/>
              <a:gd name="connsiteY21" fmla="*/ 373141 h 610967"/>
              <a:gd name="connsiteX22" fmla="*/ 213223 w 508455"/>
              <a:gd name="connsiteY22" fmla="*/ 381342 h 610967"/>
              <a:gd name="connsiteX23" fmla="*/ 192721 w 508455"/>
              <a:gd name="connsiteY23" fmla="*/ 405945 h 610967"/>
              <a:gd name="connsiteX24" fmla="*/ 172219 w 508455"/>
              <a:gd name="connsiteY24" fmla="*/ 426447 h 610967"/>
              <a:gd name="connsiteX25" fmla="*/ 147616 w 508455"/>
              <a:gd name="connsiteY25" fmla="*/ 463351 h 610967"/>
              <a:gd name="connsiteX26" fmla="*/ 139415 w 508455"/>
              <a:gd name="connsiteY26" fmla="*/ 475652 h 610967"/>
              <a:gd name="connsiteX27" fmla="*/ 127114 w 508455"/>
              <a:gd name="connsiteY27" fmla="*/ 483853 h 610967"/>
              <a:gd name="connsiteX28" fmla="*/ 106611 w 508455"/>
              <a:gd name="connsiteY28" fmla="*/ 504355 h 610967"/>
              <a:gd name="connsiteX29" fmla="*/ 86109 w 508455"/>
              <a:gd name="connsiteY29" fmla="*/ 528958 h 610967"/>
              <a:gd name="connsiteX30" fmla="*/ 69707 w 508455"/>
              <a:gd name="connsiteY30" fmla="*/ 541259 h 610967"/>
              <a:gd name="connsiteX31" fmla="*/ 57406 w 508455"/>
              <a:gd name="connsiteY31" fmla="*/ 549460 h 610967"/>
              <a:gd name="connsiteX32" fmla="*/ 45105 w 508455"/>
              <a:gd name="connsiteY32" fmla="*/ 561762 h 610967"/>
              <a:gd name="connsiteX33" fmla="*/ 28703 w 508455"/>
              <a:gd name="connsiteY33" fmla="*/ 586364 h 610967"/>
              <a:gd name="connsiteX34" fmla="*/ 16401 w 508455"/>
              <a:gd name="connsiteY34" fmla="*/ 590465 h 610967"/>
              <a:gd name="connsiteX35" fmla="*/ 0 w 508455"/>
              <a:gd name="connsiteY35" fmla="*/ 610967 h 610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08455" h="610967">
                <a:moveTo>
                  <a:pt x="508455" y="0"/>
                </a:moveTo>
                <a:cubicBezTo>
                  <a:pt x="460892" y="47565"/>
                  <a:pt x="507857" y="6712"/>
                  <a:pt x="475652" y="24603"/>
                </a:cubicBezTo>
                <a:cubicBezTo>
                  <a:pt x="467036" y="29390"/>
                  <a:pt x="451049" y="41005"/>
                  <a:pt x="451049" y="41005"/>
                </a:cubicBezTo>
                <a:cubicBezTo>
                  <a:pt x="440745" y="71920"/>
                  <a:pt x="454644" y="33817"/>
                  <a:pt x="438748" y="65607"/>
                </a:cubicBezTo>
                <a:cubicBezTo>
                  <a:pt x="436815" y="69473"/>
                  <a:pt x="436746" y="74130"/>
                  <a:pt x="434647" y="77909"/>
                </a:cubicBezTo>
                <a:cubicBezTo>
                  <a:pt x="429860" y="86525"/>
                  <a:pt x="423712" y="94310"/>
                  <a:pt x="418245" y="102511"/>
                </a:cubicBezTo>
                <a:cubicBezTo>
                  <a:pt x="418243" y="102515"/>
                  <a:pt x="401848" y="127111"/>
                  <a:pt x="401844" y="127114"/>
                </a:cubicBezTo>
                <a:lnTo>
                  <a:pt x="389542" y="135315"/>
                </a:lnTo>
                <a:cubicBezTo>
                  <a:pt x="379237" y="166233"/>
                  <a:pt x="394337" y="129322"/>
                  <a:pt x="373141" y="155817"/>
                </a:cubicBezTo>
                <a:cubicBezTo>
                  <a:pt x="370441" y="159192"/>
                  <a:pt x="370973" y="164253"/>
                  <a:pt x="369040" y="168119"/>
                </a:cubicBezTo>
                <a:cubicBezTo>
                  <a:pt x="364433" y="177334"/>
                  <a:pt x="356310" y="186244"/>
                  <a:pt x="348538" y="192721"/>
                </a:cubicBezTo>
                <a:cubicBezTo>
                  <a:pt x="344752" y="195876"/>
                  <a:pt x="340337" y="198188"/>
                  <a:pt x="336236" y="200922"/>
                </a:cubicBezTo>
                <a:cubicBezTo>
                  <a:pt x="325931" y="231842"/>
                  <a:pt x="341030" y="194930"/>
                  <a:pt x="319835" y="221424"/>
                </a:cubicBezTo>
                <a:cubicBezTo>
                  <a:pt x="317135" y="224799"/>
                  <a:pt x="317667" y="229860"/>
                  <a:pt x="315734" y="233726"/>
                </a:cubicBezTo>
                <a:cubicBezTo>
                  <a:pt x="313530" y="238134"/>
                  <a:pt x="310267" y="241927"/>
                  <a:pt x="307533" y="246027"/>
                </a:cubicBezTo>
                <a:cubicBezTo>
                  <a:pt x="300316" y="267680"/>
                  <a:pt x="305831" y="254731"/>
                  <a:pt x="287031" y="282931"/>
                </a:cubicBezTo>
                <a:lnTo>
                  <a:pt x="278830" y="295233"/>
                </a:lnTo>
                <a:lnTo>
                  <a:pt x="270629" y="307534"/>
                </a:lnTo>
                <a:cubicBezTo>
                  <a:pt x="260324" y="338450"/>
                  <a:pt x="275423" y="301543"/>
                  <a:pt x="254228" y="328036"/>
                </a:cubicBezTo>
                <a:cubicBezTo>
                  <a:pt x="231592" y="356330"/>
                  <a:pt x="273079" y="325035"/>
                  <a:pt x="237826" y="348538"/>
                </a:cubicBezTo>
                <a:cubicBezTo>
                  <a:pt x="235092" y="352639"/>
                  <a:pt x="231829" y="356432"/>
                  <a:pt x="229625" y="360840"/>
                </a:cubicBezTo>
                <a:cubicBezTo>
                  <a:pt x="227692" y="364706"/>
                  <a:pt x="228224" y="369766"/>
                  <a:pt x="225524" y="373141"/>
                </a:cubicBezTo>
                <a:cubicBezTo>
                  <a:pt x="222445" y="376989"/>
                  <a:pt x="217323" y="378608"/>
                  <a:pt x="213223" y="381342"/>
                </a:cubicBezTo>
                <a:cubicBezTo>
                  <a:pt x="192862" y="411883"/>
                  <a:pt x="219031" y="374373"/>
                  <a:pt x="192721" y="405945"/>
                </a:cubicBezTo>
                <a:cubicBezTo>
                  <a:pt x="175637" y="426446"/>
                  <a:pt x="194769" y="411413"/>
                  <a:pt x="172219" y="426447"/>
                </a:cubicBezTo>
                <a:lnTo>
                  <a:pt x="147616" y="463351"/>
                </a:lnTo>
                <a:cubicBezTo>
                  <a:pt x="144882" y="467451"/>
                  <a:pt x="143515" y="472918"/>
                  <a:pt x="139415" y="475652"/>
                </a:cubicBezTo>
                <a:lnTo>
                  <a:pt x="127114" y="483853"/>
                </a:lnTo>
                <a:cubicBezTo>
                  <a:pt x="105244" y="516659"/>
                  <a:pt x="133949" y="477019"/>
                  <a:pt x="106611" y="504355"/>
                </a:cubicBezTo>
                <a:cubicBezTo>
                  <a:pt x="68636" y="542328"/>
                  <a:pt x="133142" y="488645"/>
                  <a:pt x="86109" y="528958"/>
                </a:cubicBezTo>
                <a:cubicBezTo>
                  <a:pt x="80920" y="533405"/>
                  <a:pt x="75268" y="537287"/>
                  <a:pt x="69707" y="541259"/>
                </a:cubicBezTo>
                <a:cubicBezTo>
                  <a:pt x="65697" y="544123"/>
                  <a:pt x="61192" y="546305"/>
                  <a:pt x="57406" y="549460"/>
                </a:cubicBezTo>
                <a:cubicBezTo>
                  <a:pt x="52951" y="553173"/>
                  <a:pt x="48665" y="557185"/>
                  <a:pt x="45105" y="561762"/>
                </a:cubicBezTo>
                <a:cubicBezTo>
                  <a:pt x="39054" y="569542"/>
                  <a:pt x="38053" y="583247"/>
                  <a:pt x="28703" y="586364"/>
                </a:cubicBezTo>
                <a:lnTo>
                  <a:pt x="16401" y="590465"/>
                </a:lnTo>
                <a:cubicBezTo>
                  <a:pt x="6057" y="605983"/>
                  <a:pt x="11686" y="599281"/>
                  <a:pt x="0" y="610967"/>
                </a:cubicBezTo>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en-US" dirty="0">
              <a:solidFill>
                <a:prstClr val="white"/>
              </a:solidFill>
            </a:endParaRPr>
          </a:p>
        </p:txBody>
      </p:sp>
      <p:sp>
        <p:nvSpPr>
          <p:cNvPr id="2" name="Footer Placeholder 1"/>
          <p:cNvSpPr>
            <a:spLocks noGrp="1"/>
          </p:cNvSpPr>
          <p:nvPr>
            <p:ph type="ftr" sz="quarter" idx="11"/>
          </p:nvPr>
        </p:nvSpPr>
        <p:spPr/>
        <p:txBody>
          <a:bodyPr/>
          <a:lstStyle/>
          <a:p>
            <a:r>
              <a:rPr lang="en-US" smtClean="0"/>
              <a:t>2017 Coastal Master Plan </a:t>
            </a:r>
            <a:endParaRPr lang="en-US" dirty="0"/>
          </a:p>
        </p:txBody>
      </p:sp>
      <p:sp>
        <p:nvSpPr>
          <p:cNvPr id="8" name="Slide Number Placeholder 7"/>
          <p:cNvSpPr>
            <a:spLocks noGrp="1"/>
          </p:cNvSpPr>
          <p:nvPr>
            <p:ph type="sldNum" sz="quarter" idx="12"/>
          </p:nvPr>
        </p:nvSpPr>
        <p:spPr/>
        <p:txBody>
          <a:bodyPr/>
          <a:lstStyle/>
          <a:p>
            <a:fld id="{0580405D-A643-224E-BD86-D482C39E2277}" type="slidenum">
              <a:rPr lang="en-US" smtClean="0"/>
              <a:pPr/>
              <a:t>27</a:t>
            </a:fld>
            <a:endParaRPr lang="en-US" dirty="0"/>
          </a:p>
        </p:txBody>
      </p:sp>
    </p:spTree>
    <p:extLst>
      <p:ext uri="{BB962C8B-B14F-4D97-AF65-F5344CB8AC3E}">
        <p14:creationId xmlns:p14="http://schemas.microsoft.com/office/powerpoint/2010/main" val="1213170753"/>
      </p:ext>
    </p:extLst>
  </p:cSld>
  <p:clrMapOvr>
    <a:masterClrMapping/>
  </p:clrMapOvr>
  <mc:AlternateContent xmlns:mc="http://schemas.openxmlformats.org/markup-compatibility/2006" xmlns:p14="http://schemas.microsoft.com/office/powerpoint/2010/main">
    <mc:Choice Requires="p14">
      <p:transition spd="slow" p14:dur="4000">
        <p:fade/>
      </p:transition>
    </mc:Choice>
    <mc:Fallback xmlns="">
      <p:transition spd="slow">
        <p:fade/>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5" name="Picture 3"/>
          <p:cNvPicPr>
            <a:picLocks noChangeAspect="1"/>
          </p:cNvPicPr>
          <p:nvPr/>
        </p:nvPicPr>
        <p:blipFill rotWithShape="1">
          <a:blip r:embed="rId3">
            <a:extLst>
              <a:ext uri="{BEBA8EAE-BF5A-486C-A8C5-ECC9F3942E4B}">
                <a14:imgProps xmlns:a14="http://schemas.microsoft.com/office/drawing/2010/main">
                  <a14:imgLayer r:embed="rId4">
                    <a14:imgEffect>
                      <a14:backgroundRemoval t="2404" b="91186" l="4888" r="78006">
                        <a14:foregroundMark x1="6647" y1="23397" x2="6452" y2="9455"/>
                        <a14:foregroundMark x1="6549" y1="9776" x2="50440" y2="10096"/>
                        <a14:foregroundMark x1="54057" y1="15545" x2="53763" y2="39583"/>
                        <a14:foregroundMark x1="54154" y1="16346" x2="50342" y2="9615"/>
                        <a14:foregroundMark x1="52102" y1="15224" x2="52102" y2="15224"/>
                        <a14:foregroundMark x1="52102" y1="36859" x2="52102" y2="36859"/>
                        <a14:foregroundMark x1="23949" y1="14904" x2="23949" y2="14904"/>
                        <a14:foregroundMark x1="24242" y1="22276" x2="24242" y2="22276"/>
                        <a14:foregroundMark x1="23949" y1="14263" x2="52493" y2="14744"/>
                        <a14:foregroundMark x1="52102" y1="36859" x2="52102" y2="14423"/>
                        <a14:foregroundMark x1="23754" y1="15064" x2="23949" y2="22596"/>
                        <a14:foregroundMark x1="24242" y1="22276" x2="39883" y2="22596"/>
                        <a14:foregroundMark x1="39687" y1="22756" x2="51808" y2="36378"/>
                        <a14:foregroundMark x1="59042" y1="50160" x2="70088" y2="50160"/>
                        <a14:foregroundMark x1="70088" y1="50481" x2="70186" y2="56571"/>
                        <a14:foregroundMark x1="70186" y1="55769" x2="70381" y2="58333"/>
                        <a14:foregroundMark x1="5279" y1="37019" x2="7038" y2="36859"/>
                        <a14:foregroundMark x1="5376" y1="37500" x2="19648" y2="89423"/>
                      </a14:backgroundRemoval>
                    </a14:imgEffect>
                  </a14:imgLayer>
                </a14:imgProps>
              </a:ext>
              <a:ext uri="{28A0092B-C50C-407E-A947-70E740481C1C}">
                <a14:useLocalDpi xmlns:a14="http://schemas.microsoft.com/office/drawing/2010/main" val="0"/>
              </a:ext>
            </a:extLst>
          </a:blip>
          <a:srcRect l="4950" t="4446" r="25961" b="6783"/>
          <a:stretch/>
        </p:blipFill>
        <p:spPr bwMode="auto">
          <a:xfrm>
            <a:off x="0" y="990600"/>
            <a:ext cx="6935492" cy="5435600"/>
          </a:xfrm>
          <a:prstGeom prst="snip1Rect">
            <a:avLst>
              <a:gd name="adj" fmla="val 50000"/>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4"/>
          <p:cNvSpPr txBox="1">
            <a:spLocks noChangeArrowheads="1"/>
          </p:cNvSpPr>
          <p:nvPr/>
        </p:nvSpPr>
        <p:spPr bwMode="auto">
          <a:xfrm>
            <a:off x="120650" y="76200"/>
            <a:ext cx="83058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Calibri" pitchFamily="34" charset="0"/>
              </a:defRPr>
            </a:lvl1pPr>
            <a:lvl2pPr marL="742950" indent="-285750" eaLnBrk="0" hangingPunct="0">
              <a:defRPr>
                <a:solidFill>
                  <a:schemeClr val="tx1"/>
                </a:solidFill>
                <a:latin typeface="Calibri" pitchFamily="34" charset="0"/>
              </a:defRPr>
            </a:lvl2pPr>
            <a:lvl3pPr marL="1143000" indent="-228600" eaLnBrk="0" hangingPunct="0">
              <a:defRPr>
                <a:solidFill>
                  <a:schemeClr val="tx1"/>
                </a:solidFill>
                <a:latin typeface="Calibri" pitchFamily="34" charset="0"/>
              </a:defRPr>
            </a:lvl3pPr>
            <a:lvl4pPr marL="1600200" indent="-228600" eaLnBrk="0" hangingPunct="0">
              <a:defRPr>
                <a:solidFill>
                  <a:schemeClr val="tx1"/>
                </a:solidFill>
                <a:latin typeface="Calibri" pitchFamily="34" charset="0"/>
              </a:defRPr>
            </a:lvl4pPr>
            <a:lvl5pPr marL="2057400" indent="-228600" eaLnBrk="0" hangingPunct="0">
              <a:defRPr>
                <a:solidFill>
                  <a:schemeClr val="tx1"/>
                </a:solidFill>
                <a:latin typeface="Calibri" pitchFamily="34" charset="0"/>
              </a:defRPr>
            </a:lvl5pPr>
            <a:lvl6pPr marL="2514600" indent="-228600" eaLnBrk="0" fontAlgn="base" hangingPunct="0">
              <a:spcBef>
                <a:spcPct val="0"/>
              </a:spcBef>
              <a:spcAft>
                <a:spcPct val="0"/>
              </a:spcAft>
              <a:defRPr>
                <a:solidFill>
                  <a:schemeClr val="tx1"/>
                </a:solidFill>
                <a:latin typeface="Calibri" pitchFamily="34" charset="0"/>
              </a:defRPr>
            </a:lvl6pPr>
            <a:lvl7pPr marL="2971800" indent="-228600" eaLnBrk="0" fontAlgn="base" hangingPunct="0">
              <a:spcBef>
                <a:spcPct val="0"/>
              </a:spcBef>
              <a:spcAft>
                <a:spcPct val="0"/>
              </a:spcAft>
              <a:defRPr>
                <a:solidFill>
                  <a:schemeClr val="tx1"/>
                </a:solidFill>
                <a:latin typeface="Calibri" pitchFamily="34" charset="0"/>
              </a:defRPr>
            </a:lvl7pPr>
            <a:lvl8pPr marL="3429000" indent="-228600" eaLnBrk="0" fontAlgn="base" hangingPunct="0">
              <a:spcBef>
                <a:spcPct val="0"/>
              </a:spcBef>
              <a:spcAft>
                <a:spcPct val="0"/>
              </a:spcAft>
              <a:defRPr>
                <a:solidFill>
                  <a:schemeClr val="tx1"/>
                </a:solidFill>
                <a:latin typeface="Calibri" pitchFamily="34" charset="0"/>
              </a:defRPr>
            </a:lvl8pPr>
            <a:lvl9pPr marL="3886200" indent="-228600" eaLnBrk="0" fontAlgn="base" hangingPunct="0">
              <a:spcBef>
                <a:spcPct val="0"/>
              </a:spcBef>
              <a:spcAft>
                <a:spcPct val="0"/>
              </a:spcAft>
              <a:defRPr>
                <a:solidFill>
                  <a:schemeClr val="tx1"/>
                </a:solidFill>
                <a:latin typeface="Calibri" pitchFamily="34" charset="0"/>
              </a:defRPr>
            </a:lvl9pPr>
          </a:lstStyle>
          <a:p>
            <a:pPr eaLnBrk="1" fontAlgn="base" hangingPunct="1">
              <a:spcBef>
                <a:spcPct val="0"/>
              </a:spcBef>
              <a:spcAft>
                <a:spcPct val="0"/>
              </a:spcAft>
            </a:pPr>
            <a:r>
              <a:rPr lang="en-US" sz="3600" b="1" dirty="0" smtClean="0">
                <a:solidFill>
                  <a:prstClr val="black"/>
                </a:solidFill>
                <a:latin typeface="+mj-lt"/>
                <a:cs typeface="Arial" charset="0"/>
              </a:rPr>
              <a:t>Main Causes of Land Loss</a:t>
            </a:r>
            <a:endParaRPr lang="en-US" sz="3600" b="1" dirty="0">
              <a:solidFill>
                <a:prstClr val="black"/>
              </a:solidFill>
              <a:latin typeface="+mj-lt"/>
              <a:cs typeface="Arial" charset="0"/>
            </a:endParaRPr>
          </a:p>
        </p:txBody>
      </p:sp>
      <p:sp>
        <p:nvSpPr>
          <p:cNvPr id="5" name="TextBox 4"/>
          <p:cNvSpPr txBox="1"/>
          <p:nvPr/>
        </p:nvSpPr>
        <p:spPr>
          <a:xfrm>
            <a:off x="5257800" y="713125"/>
            <a:ext cx="3962400" cy="3477875"/>
          </a:xfrm>
          <a:prstGeom prst="rect">
            <a:avLst/>
          </a:prstGeom>
          <a:noFill/>
        </p:spPr>
        <p:txBody>
          <a:bodyPr wrap="square" rtlCol="0">
            <a:spAutoFit/>
          </a:bodyPr>
          <a:lstStyle/>
          <a:p>
            <a:pPr marL="285750" indent="-285750" fontAlgn="base">
              <a:spcBef>
                <a:spcPct val="0"/>
              </a:spcBef>
              <a:spcAft>
                <a:spcPct val="0"/>
              </a:spcAft>
              <a:buFont typeface="Arial" pitchFamily="34" charset="0"/>
              <a:buChar char="•"/>
            </a:pPr>
            <a:r>
              <a:rPr lang="en-US" sz="2400" dirty="0" smtClean="0">
                <a:solidFill>
                  <a:prstClr val="black"/>
                </a:solidFill>
                <a:latin typeface="Arial" pitchFamily="34" charset="0"/>
                <a:cs typeface="Arial" pitchFamily="34" charset="0"/>
              </a:rPr>
              <a:t>Levees/Dams</a:t>
            </a:r>
          </a:p>
          <a:p>
            <a:pPr fontAlgn="base">
              <a:spcBef>
                <a:spcPct val="0"/>
              </a:spcBef>
              <a:spcAft>
                <a:spcPct val="0"/>
              </a:spcAft>
            </a:pPr>
            <a:endParaRPr lang="en-US" sz="800" dirty="0" smtClean="0">
              <a:solidFill>
                <a:prstClr val="black"/>
              </a:solidFill>
              <a:latin typeface="Arial" pitchFamily="34" charset="0"/>
              <a:cs typeface="Arial" pitchFamily="34" charset="0"/>
            </a:endParaRPr>
          </a:p>
          <a:p>
            <a:pPr marL="285750" indent="-285750" fontAlgn="base">
              <a:spcBef>
                <a:spcPct val="0"/>
              </a:spcBef>
              <a:spcAft>
                <a:spcPct val="0"/>
              </a:spcAft>
              <a:buFont typeface="Arial" pitchFamily="34" charset="0"/>
              <a:buChar char="•"/>
            </a:pPr>
            <a:r>
              <a:rPr lang="en-US" sz="2400" dirty="0" smtClean="0">
                <a:solidFill>
                  <a:prstClr val="black"/>
                </a:solidFill>
                <a:latin typeface="Arial" pitchFamily="34" charset="0"/>
                <a:cs typeface="Arial" pitchFamily="34" charset="0"/>
              </a:rPr>
              <a:t>Subsidence</a:t>
            </a:r>
          </a:p>
          <a:p>
            <a:pPr fontAlgn="base">
              <a:spcBef>
                <a:spcPct val="0"/>
              </a:spcBef>
              <a:spcAft>
                <a:spcPct val="0"/>
              </a:spcAft>
            </a:pPr>
            <a:endParaRPr lang="en-US" sz="800" dirty="0" smtClean="0">
              <a:solidFill>
                <a:prstClr val="black"/>
              </a:solidFill>
              <a:latin typeface="Arial" pitchFamily="34" charset="0"/>
              <a:cs typeface="Arial" pitchFamily="34" charset="0"/>
            </a:endParaRPr>
          </a:p>
          <a:p>
            <a:pPr marL="285750" indent="-285750" fontAlgn="base">
              <a:spcBef>
                <a:spcPct val="0"/>
              </a:spcBef>
              <a:spcAft>
                <a:spcPct val="0"/>
              </a:spcAft>
              <a:buFont typeface="Arial" pitchFamily="34" charset="0"/>
              <a:buChar char="•"/>
            </a:pPr>
            <a:r>
              <a:rPr lang="en-US" sz="2400" dirty="0" smtClean="0">
                <a:solidFill>
                  <a:prstClr val="black"/>
                </a:solidFill>
                <a:latin typeface="Arial" pitchFamily="34" charset="0"/>
                <a:cs typeface="Arial" pitchFamily="34" charset="0"/>
              </a:rPr>
              <a:t>Sea-level Rise</a:t>
            </a:r>
          </a:p>
          <a:p>
            <a:pPr fontAlgn="base">
              <a:spcBef>
                <a:spcPct val="0"/>
              </a:spcBef>
              <a:spcAft>
                <a:spcPct val="0"/>
              </a:spcAft>
            </a:pPr>
            <a:endParaRPr lang="en-US" sz="800" dirty="0" smtClean="0">
              <a:solidFill>
                <a:prstClr val="black"/>
              </a:solidFill>
              <a:latin typeface="Arial" pitchFamily="34" charset="0"/>
              <a:cs typeface="Arial" pitchFamily="34" charset="0"/>
            </a:endParaRPr>
          </a:p>
          <a:p>
            <a:pPr marL="285750" indent="-285750" fontAlgn="base">
              <a:spcBef>
                <a:spcPct val="0"/>
              </a:spcBef>
              <a:spcAft>
                <a:spcPct val="0"/>
              </a:spcAft>
              <a:buFont typeface="Arial" pitchFamily="34" charset="0"/>
              <a:buChar char="•"/>
            </a:pPr>
            <a:r>
              <a:rPr lang="en-US" sz="2400" dirty="0" smtClean="0">
                <a:solidFill>
                  <a:prstClr val="black"/>
                </a:solidFill>
                <a:latin typeface="Arial" pitchFamily="34" charset="0"/>
                <a:cs typeface="Arial" pitchFamily="34" charset="0"/>
              </a:rPr>
              <a:t>Hurricanes</a:t>
            </a:r>
          </a:p>
          <a:p>
            <a:pPr fontAlgn="base">
              <a:spcBef>
                <a:spcPct val="0"/>
              </a:spcBef>
              <a:spcAft>
                <a:spcPct val="0"/>
              </a:spcAft>
            </a:pPr>
            <a:endParaRPr lang="en-US" sz="800" dirty="0" smtClean="0">
              <a:solidFill>
                <a:prstClr val="black"/>
              </a:solidFill>
              <a:latin typeface="Arial" pitchFamily="34" charset="0"/>
              <a:cs typeface="Arial" pitchFamily="34" charset="0"/>
            </a:endParaRPr>
          </a:p>
          <a:p>
            <a:pPr marL="285750" indent="-285750" fontAlgn="base">
              <a:spcBef>
                <a:spcPct val="0"/>
              </a:spcBef>
              <a:spcAft>
                <a:spcPct val="0"/>
              </a:spcAft>
              <a:buFont typeface="Arial" pitchFamily="34" charset="0"/>
              <a:buChar char="•"/>
            </a:pPr>
            <a:r>
              <a:rPr lang="en-US" sz="2400" dirty="0" smtClean="0">
                <a:solidFill>
                  <a:prstClr val="black"/>
                </a:solidFill>
                <a:latin typeface="Arial" pitchFamily="34" charset="0"/>
                <a:cs typeface="Arial" pitchFamily="34" charset="0"/>
              </a:rPr>
              <a:t>Oil and Gas Infrastructure</a:t>
            </a:r>
          </a:p>
          <a:p>
            <a:pPr fontAlgn="base">
              <a:spcBef>
                <a:spcPct val="0"/>
              </a:spcBef>
              <a:spcAft>
                <a:spcPct val="0"/>
              </a:spcAft>
            </a:pPr>
            <a:endParaRPr lang="en-US" sz="800" dirty="0" smtClean="0">
              <a:solidFill>
                <a:prstClr val="black"/>
              </a:solidFill>
              <a:latin typeface="Arial" pitchFamily="34" charset="0"/>
              <a:cs typeface="Arial" pitchFamily="34" charset="0"/>
            </a:endParaRPr>
          </a:p>
          <a:p>
            <a:pPr marL="285750" indent="-285750" fontAlgn="base">
              <a:spcBef>
                <a:spcPct val="0"/>
              </a:spcBef>
              <a:spcAft>
                <a:spcPct val="0"/>
              </a:spcAft>
              <a:buFont typeface="Arial" pitchFamily="34" charset="0"/>
              <a:buChar char="•"/>
            </a:pPr>
            <a:r>
              <a:rPr lang="en-US" sz="2400" dirty="0" smtClean="0">
                <a:solidFill>
                  <a:prstClr val="black"/>
                </a:solidFill>
                <a:latin typeface="Arial" pitchFamily="34" charset="0"/>
                <a:cs typeface="Arial" pitchFamily="34" charset="0"/>
              </a:rPr>
              <a:t>Oil Spill</a:t>
            </a:r>
          </a:p>
          <a:p>
            <a:pPr fontAlgn="base">
              <a:spcBef>
                <a:spcPct val="0"/>
              </a:spcBef>
              <a:spcAft>
                <a:spcPct val="0"/>
              </a:spcAft>
            </a:pPr>
            <a:endParaRPr lang="en-US" dirty="0" smtClean="0">
              <a:solidFill>
                <a:prstClr val="black"/>
              </a:solidFill>
              <a:latin typeface="Calibri" pitchFamily="34" charset="0"/>
            </a:endParaRPr>
          </a:p>
          <a:p>
            <a:pPr marL="285750" indent="-285750" fontAlgn="base">
              <a:spcBef>
                <a:spcPct val="0"/>
              </a:spcBef>
              <a:spcAft>
                <a:spcPct val="0"/>
              </a:spcAft>
              <a:buFont typeface="Arial" pitchFamily="34" charset="0"/>
              <a:buChar char="•"/>
            </a:pPr>
            <a:endParaRPr lang="en-US" dirty="0">
              <a:solidFill>
                <a:prstClr val="black"/>
              </a:solidFill>
              <a:latin typeface="Calibri" pitchFamily="34" charset="0"/>
            </a:endParaRPr>
          </a:p>
        </p:txBody>
      </p:sp>
      <p:sp>
        <p:nvSpPr>
          <p:cNvPr id="2" name="Footer Placeholder 1"/>
          <p:cNvSpPr>
            <a:spLocks noGrp="1"/>
          </p:cNvSpPr>
          <p:nvPr>
            <p:ph type="ftr" sz="quarter" idx="11"/>
          </p:nvPr>
        </p:nvSpPr>
        <p:spPr/>
        <p:txBody>
          <a:bodyPr/>
          <a:lstStyle/>
          <a:p>
            <a:r>
              <a:rPr lang="en-US" smtClean="0"/>
              <a:t>2017 Coastal Master Plan </a:t>
            </a:r>
            <a:endParaRPr lang="en-US" dirty="0"/>
          </a:p>
        </p:txBody>
      </p:sp>
      <p:sp>
        <p:nvSpPr>
          <p:cNvPr id="6" name="Slide Number Placeholder 5"/>
          <p:cNvSpPr>
            <a:spLocks noGrp="1"/>
          </p:cNvSpPr>
          <p:nvPr>
            <p:ph type="sldNum" sz="quarter" idx="12"/>
          </p:nvPr>
        </p:nvSpPr>
        <p:spPr/>
        <p:txBody>
          <a:bodyPr/>
          <a:lstStyle/>
          <a:p>
            <a:fld id="{0580405D-A643-224E-BD86-D482C39E2277}" type="slidenum">
              <a:rPr lang="en-US" smtClean="0"/>
              <a:pPr/>
              <a:t>28</a:t>
            </a:fld>
            <a:endParaRPr lang="en-US" dirty="0"/>
          </a:p>
        </p:txBody>
      </p:sp>
    </p:spTree>
    <p:extLst>
      <p:ext uri="{BB962C8B-B14F-4D97-AF65-F5344CB8AC3E}">
        <p14:creationId xmlns:p14="http://schemas.microsoft.com/office/powerpoint/2010/main" val="2188637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1143000"/>
          </a:xfrm>
        </p:spPr>
        <p:txBody>
          <a:bodyPr>
            <a:normAutofit fontScale="90000"/>
          </a:bodyPr>
          <a:lstStyle/>
          <a:p>
            <a:r>
              <a:rPr lang="en-US" dirty="0" smtClean="0"/>
              <a:t>Louisiana is Experiencing a Coastal Crisis</a:t>
            </a:r>
            <a:endParaRPr lang="en-US" dirty="0"/>
          </a:p>
        </p:txBody>
      </p:sp>
      <p:sp>
        <p:nvSpPr>
          <p:cNvPr id="4" name="Slide Number Placeholder 3"/>
          <p:cNvSpPr>
            <a:spLocks noGrp="1"/>
          </p:cNvSpPr>
          <p:nvPr>
            <p:ph type="sldNum" sz="quarter" idx="12"/>
          </p:nvPr>
        </p:nvSpPr>
        <p:spPr/>
        <p:txBody>
          <a:bodyPr/>
          <a:lstStyle/>
          <a:p>
            <a:fld id="{0580405D-A643-224E-BD86-D482C39E2277}" type="slidenum">
              <a:rPr lang="en-US" smtClean="0"/>
              <a:pPr/>
              <a:t>29</a:t>
            </a:fld>
            <a:endParaRPr lang="en-US" dirty="0"/>
          </a:p>
        </p:txBody>
      </p:sp>
      <p:sp>
        <p:nvSpPr>
          <p:cNvPr id="5" name="Footer Placeholder 4"/>
          <p:cNvSpPr>
            <a:spLocks noGrp="1"/>
          </p:cNvSpPr>
          <p:nvPr>
            <p:ph type="ftr" sz="quarter" idx="11"/>
          </p:nvPr>
        </p:nvSpPr>
        <p:spPr/>
        <p:txBody>
          <a:bodyPr/>
          <a:lstStyle/>
          <a:p>
            <a:r>
              <a:rPr lang="en-US" smtClean="0"/>
              <a:t>2017 Coastal Master Plan </a:t>
            </a:r>
            <a:endParaRPr lang="en-US" dirty="0"/>
          </a:p>
        </p:txBody>
      </p:sp>
      <p:pic>
        <p:nvPicPr>
          <p:cNvPr id="6" name="Picture 5"/>
          <p:cNvPicPr preferRelativeResize="0">
            <a:picLocks/>
          </p:cNvPicPr>
          <p:nvPr/>
        </p:nvPicPr>
        <p:blipFill>
          <a:blip r:embed="rId2"/>
          <a:stretch>
            <a:fillRect/>
          </a:stretch>
        </p:blipFill>
        <p:spPr>
          <a:xfrm>
            <a:off x="159488" y="3591334"/>
            <a:ext cx="3392424" cy="2633472"/>
          </a:xfrm>
          <a:prstGeom prst="rect">
            <a:avLst/>
          </a:prstGeom>
        </p:spPr>
      </p:pic>
      <p:pic>
        <p:nvPicPr>
          <p:cNvPr id="7" name="Picture 6"/>
          <p:cNvPicPr>
            <a:picLocks noChangeAspect="1"/>
          </p:cNvPicPr>
          <p:nvPr/>
        </p:nvPicPr>
        <p:blipFill>
          <a:blip r:embed="rId3"/>
          <a:stretch>
            <a:fillRect/>
          </a:stretch>
        </p:blipFill>
        <p:spPr>
          <a:xfrm>
            <a:off x="152400" y="762000"/>
            <a:ext cx="3390900" cy="2637367"/>
          </a:xfrm>
          <a:prstGeom prst="rect">
            <a:avLst/>
          </a:prstGeom>
        </p:spPr>
      </p:pic>
      <p:pic>
        <p:nvPicPr>
          <p:cNvPr id="8" name="Picture 7"/>
          <p:cNvPicPr>
            <a:picLocks/>
          </p:cNvPicPr>
          <p:nvPr/>
        </p:nvPicPr>
        <p:blipFill>
          <a:blip r:embed="rId4"/>
          <a:stretch>
            <a:fillRect/>
          </a:stretch>
        </p:blipFill>
        <p:spPr>
          <a:xfrm>
            <a:off x="5410200" y="762000"/>
            <a:ext cx="3392424" cy="2633472"/>
          </a:xfrm>
          <a:prstGeom prst="rect">
            <a:avLst/>
          </a:prstGeom>
        </p:spPr>
      </p:pic>
      <p:sp>
        <p:nvSpPr>
          <p:cNvPr id="9" name="TextBox 8"/>
          <p:cNvSpPr txBox="1"/>
          <p:nvPr/>
        </p:nvSpPr>
        <p:spPr>
          <a:xfrm>
            <a:off x="3543300" y="1109240"/>
            <a:ext cx="1866900" cy="2677656"/>
          </a:xfrm>
          <a:prstGeom prst="rect">
            <a:avLst/>
          </a:prstGeom>
          <a:noFill/>
        </p:spPr>
        <p:txBody>
          <a:bodyPr wrap="square" rtlCol="0">
            <a:spAutoFit/>
          </a:bodyPr>
          <a:lstStyle/>
          <a:p>
            <a:pPr algn="ctr"/>
            <a:r>
              <a:rPr lang="en-US" sz="2400" b="1" dirty="0" smtClean="0">
                <a:solidFill>
                  <a:prstClr val="black"/>
                </a:solidFill>
              </a:rPr>
              <a:t>1,883</a:t>
            </a:r>
            <a:r>
              <a:rPr lang="en-US" sz="2400" dirty="0" smtClean="0">
                <a:solidFill>
                  <a:prstClr val="black"/>
                </a:solidFill>
              </a:rPr>
              <a:t> square miles lost since the 1930s</a:t>
            </a:r>
          </a:p>
          <a:p>
            <a:pPr algn="ctr"/>
            <a:r>
              <a:rPr lang="en-US" sz="2400" dirty="0" smtClean="0">
                <a:solidFill>
                  <a:prstClr val="black"/>
                </a:solidFill>
              </a:rPr>
              <a:t>(4,877 sq. km)</a:t>
            </a:r>
            <a:endParaRPr lang="en-US" sz="2400" dirty="0">
              <a:solidFill>
                <a:prstClr val="black"/>
              </a:solidFill>
            </a:endParaRPr>
          </a:p>
        </p:txBody>
      </p:sp>
      <p:sp>
        <p:nvSpPr>
          <p:cNvPr id="10" name="TextBox 9"/>
          <p:cNvSpPr txBox="1"/>
          <p:nvPr/>
        </p:nvSpPr>
        <p:spPr>
          <a:xfrm>
            <a:off x="3543300" y="3954430"/>
            <a:ext cx="1858288" cy="2308324"/>
          </a:xfrm>
          <a:prstGeom prst="rect">
            <a:avLst/>
          </a:prstGeom>
          <a:noFill/>
        </p:spPr>
        <p:txBody>
          <a:bodyPr wrap="square" rtlCol="0">
            <a:spAutoFit/>
          </a:bodyPr>
          <a:lstStyle/>
          <a:p>
            <a:pPr algn="ctr"/>
            <a:r>
              <a:rPr lang="en-US" sz="2400" dirty="0" smtClean="0">
                <a:solidFill>
                  <a:prstClr val="black"/>
                </a:solidFill>
              </a:rPr>
              <a:t>Currently losing over </a:t>
            </a:r>
            <a:r>
              <a:rPr lang="en-US" sz="2400" b="1" dirty="0" smtClean="0">
                <a:solidFill>
                  <a:prstClr val="black"/>
                </a:solidFill>
              </a:rPr>
              <a:t>16</a:t>
            </a:r>
            <a:r>
              <a:rPr lang="en-US" sz="2400" dirty="0" smtClean="0">
                <a:solidFill>
                  <a:prstClr val="black"/>
                </a:solidFill>
              </a:rPr>
              <a:t> square miles per year</a:t>
            </a:r>
          </a:p>
          <a:p>
            <a:pPr algn="ctr"/>
            <a:r>
              <a:rPr lang="en-US" sz="2400" dirty="0" smtClean="0">
                <a:solidFill>
                  <a:prstClr val="black"/>
                </a:solidFill>
              </a:rPr>
              <a:t>(41 sq. km)</a:t>
            </a:r>
            <a:endParaRPr lang="en-US" sz="2400" dirty="0">
              <a:solidFill>
                <a:prstClr val="black"/>
              </a:solidFill>
            </a:endParaRPr>
          </a:p>
        </p:txBody>
      </p:sp>
      <p:pic>
        <p:nvPicPr>
          <p:cNvPr id="11" name="Picture 10"/>
          <p:cNvPicPr>
            <a:picLocks noChangeAspect="1"/>
          </p:cNvPicPr>
          <p:nvPr/>
        </p:nvPicPr>
        <p:blipFill rotWithShape="1">
          <a:blip r:embed="rId5"/>
          <a:srcRect l="15557" t="10681" r="705" b="7038"/>
          <a:stretch/>
        </p:blipFill>
        <p:spPr>
          <a:xfrm>
            <a:off x="5410200" y="3581400"/>
            <a:ext cx="3392424" cy="2635064"/>
          </a:xfrm>
          <a:prstGeom prst="rect">
            <a:avLst/>
          </a:prstGeom>
        </p:spPr>
      </p:pic>
    </p:spTree>
    <p:extLst>
      <p:ext uri="{BB962C8B-B14F-4D97-AF65-F5344CB8AC3E}">
        <p14:creationId xmlns:p14="http://schemas.microsoft.com/office/powerpoint/2010/main" val="42303940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1143000"/>
          </a:xfrm>
        </p:spPr>
        <p:txBody>
          <a:bodyPr>
            <a:normAutofit fontScale="90000"/>
          </a:bodyPr>
          <a:lstStyle/>
          <a:p>
            <a:r>
              <a:rPr lang="en-US" dirty="0" smtClean="0"/>
              <a:t>Land Area Change in Coastal LA</a:t>
            </a:r>
            <a:br>
              <a:rPr lang="en-US" dirty="0" smtClean="0"/>
            </a:br>
            <a:r>
              <a:rPr lang="en-US" dirty="0" smtClean="0"/>
              <a:t>1932 – 2010 SURVEY THE SCENE</a:t>
            </a:r>
            <a:endParaRPr lang="en-US" dirty="0"/>
          </a:p>
        </p:txBody>
      </p:sp>
      <p:sp>
        <p:nvSpPr>
          <p:cNvPr id="4" name="Slide Number Placeholder 3"/>
          <p:cNvSpPr>
            <a:spLocks noGrp="1"/>
          </p:cNvSpPr>
          <p:nvPr>
            <p:ph type="sldNum" sz="quarter" idx="12"/>
          </p:nvPr>
        </p:nvSpPr>
        <p:spPr/>
        <p:txBody>
          <a:bodyPr/>
          <a:lstStyle/>
          <a:p>
            <a:fld id="{0580405D-A643-224E-BD86-D482C39E2277}" type="slidenum">
              <a:rPr lang="en-US" smtClean="0"/>
              <a:pPr/>
              <a:t>30</a:t>
            </a:fld>
            <a:endParaRPr lang="en-US" dirty="0"/>
          </a:p>
        </p:txBody>
      </p:sp>
      <p:sp>
        <p:nvSpPr>
          <p:cNvPr id="5" name="Footer Placeholder 4"/>
          <p:cNvSpPr>
            <a:spLocks noGrp="1"/>
          </p:cNvSpPr>
          <p:nvPr>
            <p:ph type="ftr" sz="quarter" idx="11"/>
          </p:nvPr>
        </p:nvSpPr>
        <p:spPr/>
        <p:txBody>
          <a:bodyPr/>
          <a:lstStyle/>
          <a:p>
            <a:r>
              <a:rPr lang="en-US" smtClean="0"/>
              <a:t>2017 Coastal Master Plan </a:t>
            </a:r>
            <a:endParaRPr lang="en-US" dirty="0"/>
          </a:p>
        </p:txBody>
      </p:sp>
      <p:pic>
        <p:nvPicPr>
          <p:cNvPr id="6" name="Picture 5"/>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 y="1316736"/>
            <a:ext cx="9144000" cy="3634152"/>
          </a:xfrm>
          <a:prstGeom prst="rect">
            <a:avLst/>
          </a:prstGeom>
        </p:spPr>
      </p:pic>
      <p:sp>
        <p:nvSpPr>
          <p:cNvPr id="7" name="TextBox 6"/>
          <p:cNvSpPr txBox="1"/>
          <p:nvPr/>
        </p:nvSpPr>
        <p:spPr>
          <a:xfrm>
            <a:off x="1" y="5181600"/>
            <a:ext cx="9144000" cy="1077218"/>
          </a:xfrm>
          <a:prstGeom prst="rect">
            <a:avLst/>
          </a:prstGeom>
          <a:noFill/>
        </p:spPr>
        <p:txBody>
          <a:bodyPr wrap="square" rtlCol="0">
            <a:spAutoFit/>
          </a:bodyPr>
          <a:lstStyle/>
          <a:p>
            <a:pPr algn="r"/>
            <a:r>
              <a:rPr lang="en-US" sz="2600" dirty="0">
                <a:solidFill>
                  <a:prstClr val="black"/>
                </a:solidFill>
                <a:latin typeface="Arial"/>
                <a:cs typeface="Arial" pitchFamily="34" charset="0"/>
              </a:rPr>
              <a:t>Historic Land-Water Change from 1932-2010</a:t>
            </a:r>
          </a:p>
          <a:p>
            <a:pPr algn="r"/>
            <a:r>
              <a:rPr lang="en-US" sz="2000" dirty="0">
                <a:solidFill>
                  <a:prstClr val="black"/>
                </a:solidFill>
                <a:latin typeface="Arial"/>
                <a:cs typeface="Arial" pitchFamily="34" charset="0"/>
              </a:rPr>
              <a:t>Approx. 1,900 sq. mi. (492,100 ha.)</a:t>
            </a:r>
          </a:p>
          <a:p>
            <a:pPr algn="r"/>
            <a:r>
              <a:rPr lang="en-US" dirty="0">
                <a:solidFill>
                  <a:prstClr val="black"/>
                </a:solidFill>
                <a:latin typeface="Arial"/>
                <a:cs typeface="Arial" pitchFamily="34" charset="0"/>
              </a:rPr>
              <a:t>Couvillion et al (USGS), 2011</a:t>
            </a:r>
          </a:p>
        </p:txBody>
      </p:sp>
      <p:sp>
        <p:nvSpPr>
          <p:cNvPr id="8" name="TextBox 7"/>
          <p:cNvSpPr txBox="1"/>
          <p:nvPr/>
        </p:nvSpPr>
        <p:spPr>
          <a:xfrm>
            <a:off x="770575" y="4114800"/>
            <a:ext cx="2438400" cy="369332"/>
          </a:xfrm>
          <a:prstGeom prst="rect">
            <a:avLst/>
          </a:prstGeom>
          <a:noFill/>
        </p:spPr>
        <p:txBody>
          <a:bodyPr wrap="square" rtlCol="0">
            <a:spAutoFit/>
          </a:bodyPr>
          <a:lstStyle/>
          <a:p>
            <a:r>
              <a:rPr lang="en-US" dirty="0">
                <a:solidFill>
                  <a:prstClr val="black"/>
                </a:solidFill>
                <a:latin typeface="Arial"/>
                <a:cs typeface="Arial" pitchFamily="34" charset="0"/>
              </a:rPr>
              <a:t>Land Loss</a:t>
            </a:r>
          </a:p>
        </p:txBody>
      </p:sp>
      <p:sp>
        <p:nvSpPr>
          <p:cNvPr id="9" name="TextBox 8"/>
          <p:cNvSpPr txBox="1"/>
          <p:nvPr/>
        </p:nvSpPr>
        <p:spPr>
          <a:xfrm>
            <a:off x="739199" y="4572539"/>
            <a:ext cx="2667000" cy="369332"/>
          </a:xfrm>
          <a:prstGeom prst="rect">
            <a:avLst/>
          </a:prstGeom>
          <a:noFill/>
        </p:spPr>
        <p:txBody>
          <a:bodyPr wrap="square" rtlCol="0">
            <a:spAutoFit/>
          </a:bodyPr>
          <a:lstStyle/>
          <a:p>
            <a:r>
              <a:rPr lang="en-US" dirty="0">
                <a:solidFill>
                  <a:prstClr val="black"/>
                </a:solidFill>
                <a:latin typeface="Arial"/>
                <a:cs typeface="Arial" pitchFamily="34" charset="0"/>
              </a:rPr>
              <a:t>Land Gain</a:t>
            </a:r>
          </a:p>
        </p:txBody>
      </p:sp>
      <p:sp>
        <p:nvSpPr>
          <p:cNvPr id="10" name="Rectangle 9"/>
          <p:cNvSpPr/>
          <p:nvPr/>
        </p:nvSpPr>
        <p:spPr bwMode="auto">
          <a:xfrm>
            <a:off x="228602" y="4128016"/>
            <a:ext cx="439540" cy="342900"/>
          </a:xfrm>
          <a:prstGeom prst="rect">
            <a:avLst/>
          </a:prstGeom>
          <a:solidFill>
            <a:srgbClr val="FF0000"/>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dirty="0">
              <a:solidFill>
                <a:prstClr val="black"/>
              </a:solidFill>
              <a:latin typeface="Arial"/>
            </a:endParaRPr>
          </a:p>
        </p:txBody>
      </p:sp>
      <p:sp>
        <p:nvSpPr>
          <p:cNvPr id="11" name="Rectangle 10"/>
          <p:cNvSpPr/>
          <p:nvPr/>
        </p:nvSpPr>
        <p:spPr bwMode="auto">
          <a:xfrm>
            <a:off x="228600" y="4585216"/>
            <a:ext cx="439541" cy="342900"/>
          </a:xfrm>
          <a:prstGeom prst="rect">
            <a:avLst/>
          </a:prstGeom>
          <a:solidFill>
            <a:srgbClr val="8CDF4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dirty="0">
              <a:solidFill>
                <a:prstClr val="black"/>
              </a:solidFill>
              <a:latin typeface="Arial"/>
            </a:endParaRPr>
          </a:p>
        </p:txBody>
      </p:sp>
    </p:spTree>
    <p:extLst>
      <p:ext uri="{BB962C8B-B14F-4D97-AF65-F5344CB8AC3E}">
        <p14:creationId xmlns:p14="http://schemas.microsoft.com/office/powerpoint/2010/main" val="27181188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Footer Placeholder 2"/>
          <p:cNvSpPr>
            <a:spLocks noGrp="1"/>
          </p:cNvSpPr>
          <p:nvPr>
            <p:ph type="ftr" sz="quarter" idx="4294967295"/>
          </p:nvPr>
        </p:nvSpPr>
        <p:spPr bwMode="auto">
          <a:noFill/>
          <a:ln>
            <a:miter lim="800000"/>
            <a:headEnd/>
            <a:tailEnd/>
          </a:ln>
        </p:spPr>
        <p:txBody>
          <a:bodyPr vert="horz" wrap="square" lIns="91440" tIns="45720" rIns="91440" bIns="45720" numCol="1" anchor="t" anchorCtr="0" compatLnSpc="1">
            <a:prstTxWarp prst="textNoShape">
              <a:avLst/>
            </a:prstTxWarp>
          </a:bodyPr>
          <a:lstStyle/>
          <a:p>
            <a:r>
              <a:rPr lang="en-US" sz="1800" smtClean="0">
                <a:latin typeface="Calibri" pitchFamily="34" charset="0"/>
              </a:rPr>
              <a:t>2017 Coastal Master Plan </a:t>
            </a:r>
          </a:p>
        </p:txBody>
      </p:sp>
      <p:pic>
        <p:nvPicPr>
          <p:cNvPr id="63491" name="Picture 2" descr="ltm5-28jan1988"/>
          <p:cNvPicPr>
            <a:picLocks noChangeAspect="1" noChangeArrowheads="1"/>
          </p:cNvPicPr>
          <p:nvPr/>
        </p:nvPicPr>
        <p:blipFill>
          <a:blip r:embed="rId3" cstate="print"/>
          <a:srcRect/>
          <a:stretch>
            <a:fillRect/>
          </a:stretch>
        </p:blipFill>
        <p:spPr bwMode="auto">
          <a:xfrm>
            <a:off x="0" y="14"/>
            <a:ext cx="10287000" cy="6848475"/>
          </a:xfrm>
          <a:prstGeom prst="rect">
            <a:avLst/>
          </a:prstGeom>
          <a:noFill/>
          <a:ln w="9525">
            <a:noFill/>
            <a:miter lim="800000"/>
            <a:headEnd/>
            <a:tailEnd/>
          </a:ln>
        </p:spPr>
      </p:pic>
      <p:sp>
        <p:nvSpPr>
          <p:cNvPr id="63492" name="Text Box 4"/>
          <p:cNvSpPr txBox="1">
            <a:spLocks noChangeArrowheads="1"/>
          </p:cNvSpPr>
          <p:nvPr/>
        </p:nvSpPr>
        <p:spPr bwMode="auto">
          <a:xfrm>
            <a:off x="5334000" y="6477014"/>
            <a:ext cx="3429000" cy="244475"/>
          </a:xfrm>
          <a:prstGeom prst="rect">
            <a:avLst/>
          </a:prstGeom>
          <a:noFill/>
          <a:ln w="9525">
            <a:noFill/>
            <a:miter lim="800000"/>
            <a:headEnd/>
            <a:tailEnd/>
          </a:ln>
        </p:spPr>
        <p:txBody>
          <a:bodyPr>
            <a:spAutoFit/>
          </a:bodyPr>
          <a:lstStyle/>
          <a:p>
            <a:pPr algn="ctr">
              <a:spcBef>
                <a:spcPct val="50000"/>
              </a:spcBef>
            </a:pPr>
            <a:r>
              <a:rPr lang="en-US" sz="1000" b="1">
                <a:solidFill>
                  <a:srgbClr val="FFFFFF"/>
                </a:solidFill>
                <a:latin typeface="Times New Roman" pitchFamily="18" charset="0"/>
              </a:rPr>
              <a:t>DeWitt Braud, LSU Coastal Studies Institute</a:t>
            </a:r>
          </a:p>
        </p:txBody>
      </p:sp>
      <p:sp>
        <p:nvSpPr>
          <p:cNvPr id="63493" name="Text Box 5"/>
          <p:cNvSpPr txBox="1">
            <a:spLocks noChangeArrowheads="1"/>
          </p:cNvSpPr>
          <p:nvPr/>
        </p:nvSpPr>
        <p:spPr bwMode="auto">
          <a:xfrm>
            <a:off x="2895603" y="6324614"/>
            <a:ext cx="2438400" cy="396875"/>
          </a:xfrm>
          <a:prstGeom prst="rect">
            <a:avLst/>
          </a:prstGeom>
          <a:noFill/>
          <a:ln w="9525">
            <a:noFill/>
            <a:miter lim="800000"/>
            <a:headEnd/>
            <a:tailEnd/>
          </a:ln>
        </p:spPr>
        <p:txBody>
          <a:bodyPr>
            <a:spAutoFit/>
          </a:bodyPr>
          <a:lstStyle/>
          <a:p>
            <a:pPr algn="ctr">
              <a:spcBef>
                <a:spcPct val="50000"/>
              </a:spcBef>
            </a:pPr>
            <a:r>
              <a:rPr lang="en-US" sz="2000" b="1">
                <a:solidFill>
                  <a:srgbClr val="FFCC00"/>
                </a:solidFill>
                <a:latin typeface="Times New Roman" pitchFamily="18" charset="0"/>
              </a:rPr>
              <a:t>Landsat TM 1998</a:t>
            </a:r>
          </a:p>
        </p:txBody>
      </p:sp>
      <p:pic>
        <p:nvPicPr>
          <p:cNvPr id="8198" name="Picture 6" descr="ltm5-25oct2005"/>
          <p:cNvPicPr>
            <a:picLocks noChangeAspect="1" noChangeArrowheads="1"/>
          </p:cNvPicPr>
          <p:nvPr/>
        </p:nvPicPr>
        <p:blipFill>
          <a:blip r:embed="rId4" cstate="print"/>
          <a:srcRect/>
          <a:stretch>
            <a:fillRect/>
          </a:stretch>
        </p:blipFill>
        <p:spPr bwMode="auto">
          <a:xfrm>
            <a:off x="0" y="0"/>
            <a:ext cx="10287000" cy="6846888"/>
          </a:xfrm>
          <a:prstGeom prst="rect">
            <a:avLst/>
          </a:prstGeom>
          <a:noFill/>
          <a:ln w="9525">
            <a:noFill/>
            <a:miter lim="800000"/>
            <a:headEnd/>
            <a:tailEnd/>
          </a:ln>
        </p:spPr>
      </p:pic>
      <p:sp>
        <p:nvSpPr>
          <p:cNvPr id="63495" name="Text Box 3"/>
          <p:cNvSpPr txBox="1">
            <a:spLocks noChangeArrowheads="1"/>
          </p:cNvSpPr>
          <p:nvPr/>
        </p:nvSpPr>
        <p:spPr bwMode="auto">
          <a:xfrm>
            <a:off x="0" y="0"/>
            <a:ext cx="10287000" cy="457200"/>
          </a:xfrm>
          <a:prstGeom prst="rect">
            <a:avLst/>
          </a:prstGeom>
          <a:solidFill>
            <a:srgbClr val="666699">
              <a:alpha val="54901"/>
            </a:srgbClr>
          </a:solidFill>
          <a:ln w="9525">
            <a:noFill/>
            <a:miter lim="800000"/>
            <a:headEnd/>
            <a:tailEnd/>
          </a:ln>
        </p:spPr>
        <p:txBody>
          <a:bodyPr>
            <a:spAutoFit/>
          </a:bodyPr>
          <a:lstStyle/>
          <a:p>
            <a:pPr algn="ctr">
              <a:spcBef>
                <a:spcPct val="50000"/>
              </a:spcBef>
            </a:pPr>
            <a:r>
              <a:rPr lang="en-US" sz="2400" b="1">
                <a:solidFill>
                  <a:srgbClr val="FFFF00"/>
                </a:solidFill>
                <a:latin typeface="Times New Roman" pitchFamily="18" charset="0"/>
              </a:rPr>
              <a:t>Terrebonne Land/Water Change 1988-2005</a:t>
            </a:r>
          </a:p>
        </p:txBody>
      </p:sp>
      <p:sp>
        <p:nvSpPr>
          <p:cNvPr id="63496" name="TextBox 8"/>
          <p:cNvSpPr txBox="1">
            <a:spLocks noChangeArrowheads="1"/>
          </p:cNvSpPr>
          <p:nvPr/>
        </p:nvSpPr>
        <p:spPr bwMode="auto">
          <a:xfrm>
            <a:off x="685800" y="1447814"/>
            <a:ext cx="762000" cy="276225"/>
          </a:xfrm>
          <a:prstGeom prst="rect">
            <a:avLst/>
          </a:prstGeom>
          <a:solidFill>
            <a:schemeClr val="bg1"/>
          </a:solidFill>
          <a:ln w="9525">
            <a:noFill/>
            <a:miter lim="800000"/>
            <a:headEnd/>
            <a:tailEnd/>
          </a:ln>
        </p:spPr>
        <p:txBody>
          <a:bodyPr>
            <a:spAutoFit/>
          </a:bodyPr>
          <a:lstStyle/>
          <a:p>
            <a:r>
              <a:rPr lang="en-US" sz="1200">
                <a:solidFill>
                  <a:srgbClr val="FF0000"/>
                </a:solidFill>
              </a:rPr>
              <a:t>Dulac</a:t>
            </a:r>
          </a:p>
        </p:txBody>
      </p:sp>
      <p:sp>
        <p:nvSpPr>
          <p:cNvPr id="63497" name="TextBox 9"/>
          <p:cNvSpPr txBox="1">
            <a:spLocks noChangeArrowheads="1"/>
          </p:cNvSpPr>
          <p:nvPr/>
        </p:nvSpPr>
        <p:spPr bwMode="auto">
          <a:xfrm>
            <a:off x="2133600" y="609614"/>
            <a:ext cx="762000" cy="276225"/>
          </a:xfrm>
          <a:prstGeom prst="rect">
            <a:avLst/>
          </a:prstGeom>
          <a:solidFill>
            <a:schemeClr val="bg1"/>
          </a:solidFill>
          <a:ln w="9525">
            <a:noFill/>
            <a:miter lim="800000"/>
            <a:headEnd/>
            <a:tailEnd/>
          </a:ln>
        </p:spPr>
        <p:txBody>
          <a:bodyPr>
            <a:spAutoFit/>
          </a:bodyPr>
          <a:lstStyle/>
          <a:p>
            <a:r>
              <a:rPr lang="en-US" sz="1200">
                <a:solidFill>
                  <a:srgbClr val="FF0000"/>
                </a:solidFill>
              </a:rPr>
              <a:t>Chauvin</a:t>
            </a:r>
          </a:p>
        </p:txBody>
      </p:sp>
      <p:sp>
        <p:nvSpPr>
          <p:cNvPr id="63498" name="TextBox 10"/>
          <p:cNvSpPr txBox="1">
            <a:spLocks noChangeArrowheads="1"/>
          </p:cNvSpPr>
          <p:nvPr/>
        </p:nvSpPr>
        <p:spPr bwMode="auto">
          <a:xfrm>
            <a:off x="1981202" y="5181614"/>
            <a:ext cx="914400" cy="276225"/>
          </a:xfrm>
          <a:prstGeom prst="rect">
            <a:avLst/>
          </a:prstGeom>
          <a:solidFill>
            <a:schemeClr val="bg1"/>
          </a:solidFill>
          <a:ln w="9525">
            <a:noFill/>
            <a:miter lim="800000"/>
            <a:headEnd/>
            <a:tailEnd/>
          </a:ln>
        </p:spPr>
        <p:txBody>
          <a:bodyPr>
            <a:spAutoFit/>
          </a:bodyPr>
          <a:lstStyle/>
          <a:p>
            <a:r>
              <a:rPr lang="en-US" sz="1200">
                <a:solidFill>
                  <a:srgbClr val="FF0000"/>
                </a:solidFill>
              </a:rPr>
              <a:t>Cocodrie</a:t>
            </a:r>
          </a:p>
        </p:txBody>
      </p:sp>
      <p:sp>
        <p:nvSpPr>
          <p:cNvPr id="63499" name="TextBox 11"/>
          <p:cNvSpPr txBox="1">
            <a:spLocks noChangeArrowheads="1"/>
          </p:cNvSpPr>
          <p:nvPr/>
        </p:nvSpPr>
        <p:spPr bwMode="auto">
          <a:xfrm>
            <a:off x="6858006" y="1066814"/>
            <a:ext cx="914400" cy="461963"/>
          </a:xfrm>
          <a:prstGeom prst="rect">
            <a:avLst/>
          </a:prstGeom>
          <a:solidFill>
            <a:schemeClr val="bg1"/>
          </a:solidFill>
          <a:ln w="9525">
            <a:noFill/>
            <a:miter lim="800000"/>
            <a:headEnd/>
            <a:tailEnd/>
          </a:ln>
        </p:spPr>
        <p:txBody>
          <a:bodyPr>
            <a:spAutoFit/>
          </a:bodyPr>
          <a:lstStyle/>
          <a:p>
            <a:pPr algn="ctr"/>
            <a:r>
              <a:rPr lang="en-US" sz="1200">
                <a:solidFill>
                  <a:srgbClr val="FF0000"/>
                </a:solidFill>
              </a:rPr>
              <a:t>Point Aux Chene</a:t>
            </a:r>
          </a:p>
        </p:txBody>
      </p:sp>
      <p:sp>
        <p:nvSpPr>
          <p:cNvPr id="63500" name="TextBox 12"/>
          <p:cNvSpPr txBox="1">
            <a:spLocks noChangeArrowheads="1"/>
          </p:cNvSpPr>
          <p:nvPr/>
        </p:nvSpPr>
        <p:spPr bwMode="auto">
          <a:xfrm>
            <a:off x="9144003" y="609614"/>
            <a:ext cx="914400" cy="276225"/>
          </a:xfrm>
          <a:prstGeom prst="rect">
            <a:avLst/>
          </a:prstGeom>
          <a:solidFill>
            <a:schemeClr val="bg1"/>
          </a:solidFill>
          <a:ln w="9525">
            <a:noFill/>
            <a:miter lim="800000"/>
            <a:headEnd/>
            <a:tailEnd/>
          </a:ln>
        </p:spPr>
        <p:txBody>
          <a:bodyPr>
            <a:spAutoFit/>
          </a:bodyPr>
          <a:lstStyle/>
          <a:p>
            <a:r>
              <a:rPr lang="en-US" sz="1200">
                <a:solidFill>
                  <a:srgbClr val="FF0000"/>
                </a:solidFill>
              </a:rPr>
              <a:t>Lafourche</a:t>
            </a:r>
          </a:p>
        </p:txBody>
      </p:sp>
      <p:sp>
        <p:nvSpPr>
          <p:cNvPr id="2" name="Slide Number Placeholder 1"/>
          <p:cNvSpPr>
            <a:spLocks noGrp="1"/>
          </p:cNvSpPr>
          <p:nvPr>
            <p:ph type="sldNum" sz="quarter" idx="12"/>
          </p:nvPr>
        </p:nvSpPr>
        <p:spPr/>
        <p:txBody>
          <a:bodyPr/>
          <a:lstStyle/>
          <a:p>
            <a:fld id="{0580405D-A643-224E-BD86-D482C39E2277}" type="slidenum">
              <a:rPr lang="en-US" smtClean="0"/>
              <a:pPr/>
              <a:t>31</a:t>
            </a:fld>
            <a:endParaRPr lang="en-US" dirty="0"/>
          </a:p>
        </p:txBody>
      </p:sp>
    </p:spTree>
    <p:extLst>
      <p:ext uri="{BB962C8B-B14F-4D97-AF65-F5344CB8AC3E}">
        <p14:creationId xmlns:p14="http://schemas.microsoft.com/office/powerpoint/2010/main" val="172120399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repeatCount="4000" fill="hold" nodeType="clickEffect">
                                  <p:stCondLst>
                                    <p:cond delay="0"/>
                                  </p:stCondLst>
                                  <p:childTnLst>
                                    <p:set>
                                      <p:cBhvr>
                                        <p:cTn id="6" dur="1" fill="hold">
                                          <p:stCondLst>
                                            <p:cond delay="0"/>
                                          </p:stCondLst>
                                        </p:cTn>
                                        <p:tgtEl>
                                          <p:spTgt spid="8198"/>
                                        </p:tgtEl>
                                        <p:attrNameLst>
                                          <p:attrName>style.visibility</p:attrName>
                                        </p:attrNameLst>
                                      </p:cBhvr>
                                      <p:to>
                                        <p:strVal val="visible"/>
                                      </p:to>
                                    </p:set>
                                    <p:animEffect transition="in" filter="fade">
                                      <p:cBhvr>
                                        <p:cTn id="7" dur="2000"/>
                                        <p:tgtEl>
                                          <p:spTgt spid="81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
            <a:ext cx="8229600" cy="1143000"/>
          </a:xfrm>
        </p:spPr>
        <p:txBody>
          <a:bodyPr>
            <a:normAutofit fontScale="90000"/>
          </a:bodyPr>
          <a:lstStyle/>
          <a:p>
            <a:r>
              <a:rPr lang="en-US" dirty="0" smtClean="0"/>
              <a:t>HOW BAD IS IT – Future Without Action</a:t>
            </a:r>
            <a:endParaRPr lang="en-US" dirty="0"/>
          </a:p>
        </p:txBody>
      </p:sp>
      <p:sp>
        <p:nvSpPr>
          <p:cNvPr id="4" name="Slide Number Placeholder 3"/>
          <p:cNvSpPr>
            <a:spLocks noGrp="1"/>
          </p:cNvSpPr>
          <p:nvPr>
            <p:ph type="sldNum" sz="quarter" idx="12"/>
          </p:nvPr>
        </p:nvSpPr>
        <p:spPr/>
        <p:txBody>
          <a:bodyPr/>
          <a:lstStyle/>
          <a:p>
            <a:fld id="{0580405D-A643-224E-BD86-D482C39E2277}" type="slidenum">
              <a:rPr lang="en-US" smtClean="0"/>
              <a:pPr/>
              <a:t>32</a:t>
            </a:fld>
            <a:endParaRPr lang="en-US" dirty="0"/>
          </a:p>
        </p:txBody>
      </p:sp>
      <p:sp>
        <p:nvSpPr>
          <p:cNvPr id="5" name="Footer Placeholder 4"/>
          <p:cNvSpPr>
            <a:spLocks noGrp="1"/>
          </p:cNvSpPr>
          <p:nvPr>
            <p:ph type="ftr" sz="quarter" idx="11"/>
          </p:nvPr>
        </p:nvSpPr>
        <p:spPr/>
        <p:txBody>
          <a:bodyPr/>
          <a:lstStyle/>
          <a:p>
            <a:r>
              <a:rPr lang="en-US" smtClean="0"/>
              <a:t>2017 Coastal Master Plan </a:t>
            </a:r>
            <a:endParaRPr lang="en-US" dirty="0"/>
          </a:p>
        </p:txBody>
      </p:sp>
      <p:pic>
        <p:nvPicPr>
          <p:cNvPr id="6" name="Picture 5"/>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1066800"/>
            <a:ext cx="9144000" cy="3634151"/>
          </a:xfrm>
          <a:prstGeom prst="rect">
            <a:avLst/>
          </a:prstGeom>
        </p:spPr>
      </p:pic>
      <p:sp>
        <p:nvSpPr>
          <p:cNvPr id="7" name="TextBox 6"/>
          <p:cNvSpPr txBox="1"/>
          <p:nvPr/>
        </p:nvSpPr>
        <p:spPr>
          <a:xfrm>
            <a:off x="319044" y="5029200"/>
            <a:ext cx="8610601" cy="830997"/>
          </a:xfrm>
          <a:prstGeom prst="rect">
            <a:avLst/>
          </a:prstGeom>
          <a:noFill/>
        </p:spPr>
        <p:txBody>
          <a:bodyPr wrap="square" rtlCol="0">
            <a:spAutoFit/>
          </a:bodyPr>
          <a:lstStyle/>
          <a:p>
            <a:r>
              <a:rPr lang="en-US" sz="2400" b="1" dirty="0">
                <a:solidFill>
                  <a:prstClr val="black"/>
                </a:solidFill>
                <a:latin typeface="Calibri" pitchFamily="34" charset="0"/>
              </a:rPr>
              <a:t>More Extreme- Potential to lose </a:t>
            </a:r>
            <a:r>
              <a:rPr lang="en-US" sz="2400" dirty="0">
                <a:solidFill>
                  <a:prstClr val="black"/>
                </a:solidFill>
                <a:latin typeface="Calibri" pitchFamily="34" charset="0"/>
              </a:rPr>
              <a:t>an additional 1,765 square miles </a:t>
            </a:r>
            <a:r>
              <a:rPr lang="en-US" sz="2400" dirty="0" smtClean="0">
                <a:solidFill>
                  <a:prstClr val="black"/>
                </a:solidFill>
                <a:latin typeface="Calibri" pitchFamily="34" charset="0"/>
              </a:rPr>
              <a:t>(4,571 sq. km) </a:t>
            </a:r>
            <a:r>
              <a:rPr lang="en-US" sz="2400" dirty="0">
                <a:solidFill>
                  <a:prstClr val="black"/>
                </a:solidFill>
                <a:latin typeface="Calibri" pitchFamily="34" charset="0"/>
              </a:rPr>
              <a:t>of land over the next 50 years.</a:t>
            </a:r>
          </a:p>
        </p:txBody>
      </p:sp>
      <p:sp>
        <p:nvSpPr>
          <p:cNvPr id="8" name="TextBox 7"/>
          <p:cNvSpPr txBox="1"/>
          <p:nvPr/>
        </p:nvSpPr>
        <p:spPr>
          <a:xfrm>
            <a:off x="12970" y="5933713"/>
            <a:ext cx="9039309" cy="369332"/>
          </a:xfrm>
          <a:prstGeom prst="rect">
            <a:avLst/>
          </a:prstGeom>
          <a:noFill/>
        </p:spPr>
        <p:txBody>
          <a:bodyPr wrap="square" rtlCol="0">
            <a:spAutoFit/>
          </a:bodyPr>
          <a:lstStyle/>
          <a:p>
            <a:pPr fontAlgn="base">
              <a:spcBef>
                <a:spcPct val="0"/>
              </a:spcBef>
              <a:spcAft>
                <a:spcPct val="0"/>
              </a:spcAft>
            </a:pPr>
            <a:r>
              <a:rPr lang="en-US" dirty="0">
                <a:solidFill>
                  <a:prstClr val="black"/>
                </a:solidFill>
                <a:latin typeface="Calibri" pitchFamily="34" charset="0"/>
              </a:rPr>
              <a:t>Utilized 0.45 m of sea level rise over 50 years, Subsidence rates 0 to 25 mm per year </a:t>
            </a:r>
          </a:p>
        </p:txBody>
      </p:sp>
      <p:sp>
        <p:nvSpPr>
          <p:cNvPr id="9" name="TextBox 8"/>
          <p:cNvSpPr txBox="1"/>
          <p:nvPr/>
        </p:nvSpPr>
        <p:spPr>
          <a:xfrm>
            <a:off x="770575" y="3810000"/>
            <a:ext cx="2438400" cy="369332"/>
          </a:xfrm>
          <a:prstGeom prst="rect">
            <a:avLst/>
          </a:prstGeom>
          <a:noFill/>
        </p:spPr>
        <p:txBody>
          <a:bodyPr wrap="square" rtlCol="0">
            <a:spAutoFit/>
          </a:bodyPr>
          <a:lstStyle/>
          <a:p>
            <a:pPr fontAlgn="base">
              <a:spcBef>
                <a:spcPct val="0"/>
              </a:spcBef>
              <a:spcAft>
                <a:spcPct val="0"/>
              </a:spcAft>
            </a:pPr>
            <a:r>
              <a:rPr lang="en-US" dirty="0">
                <a:solidFill>
                  <a:prstClr val="black"/>
                </a:solidFill>
                <a:latin typeface="Calibri" pitchFamily="34" charset="0"/>
                <a:cs typeface="Arial" pitchFamily="34" charset="0"/>
              </a:rPr>
              <a:t>Predicted Land Loss</a:t>
            </a:r>
          </a:p>
        </p:txBody>
      </p:sp>
      <p:sp>
        <p:nvSpPr>
          <p:cNvPr id="10" name="TextBox 9"/>
          <p:cNvSpPr txBox="1"/>
          <p:nvPr/>
        </p:nvSpPr>
        <p:spPr>
          <a:xfrm>
            <a:off x="739199" y="4267739"/>
            <a:ext cx="2667000" cy="369332"/>
          </a:xfrm>
          <a:prstGeom prst="rect">
            <a:avLst/>
          </a:prstGeom>
          <a:noFill/>
        </p:spPr>
        <p:txBody>
          <a:bodyPr wrap="square" rtlCol="0">
            <a:spAutoFit/>
          </a:bodyPr>
          <a:lstStyle/>
          <a:p>
            <a:pPr fontAlgn="base">
              <a:spcBef>
                <a:spcPct val="0"/>
              </a:spcBef>
              <a:spcAft>
                <a:spcPct val="0"/>
              </a:spcAft>
            </a:pPr>
            <a:r>
              <a:rPr lang="en-US" dirty="0">
                <a:solidFill>
                  <a:prstClr val="black"/>
                </a:solidFill>
                <a:latin typeface="Calibri" pitchFamily="34" charset="0"/>
                <a:cs typeface="Arial" pitchFamily="34" charset="0"/>
              </a:rPr>
              <a:t>Predicted Land Gain</a:t>
            </a:r>
          </a:p>
        </p:txBody>
      </p:sp>
      <p:sp>
        <p:nvSpPr>
          <p:cNvPr id="11" name="Rectangle 10"/>
          <p:cNvSpPr/>
          <p:nvPr/>
        </p:nvSpPr>
        <p:spPr bwMode="auto">
          <a:xfrm>
            <a:off x="228602" y="3823216"/>
            <a:ext cx="439540" cy="342900"/>
          </a:xfrm>
          <a:prstGeom prst="rect">
            <a:avLst/>
          </a:prstGeom>
          <a:solidFill>
            <a:srgbClr val="FF0000"/>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fontAlgn="base">
              <a:spcBef>
                <a:spcPct val="0"/>
              </a:spcBef>
              <a:spcAft>
                <a:spcPct val="0"/>
              </a:spcAft>
            </a:pPr>
            <a:endParaRPr lang="en-US" dirty="0">
              <a:solidFill>
                <a:prstClr val="black"/>
              </a:solidFill>
              <a:latin typeface="Calibri" pitchFamily="34" charset="0"/>
            </a:endParaRPr>
          </a:p>
        </p:txBody>
      </p:sp>
      <p:sp>
        <p:nvSpPr>
          <p:cNvPr id="12" name="Rectangle 11"/>
          <p:cNvSpPr/>
          <p:nvPr/>
        </p:nvSpPr>
        <p:spPr bwMode="auto">
          <a:xfrm>
            <a:off x="228600" y="4280416"/>
            <a:ext cx="439541" cy="342900"/>
          </a:xfrm>
          <a:prstGeom prst="rect">
            <a:avLst/>
          </a:prstGeom>
          <a:solidFill>
            <a:srgbClr val="8CDF4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fontAlgn="base">
              <a:spcBef>
                <a:spcPct val="0"/>
              </a:spcBef>
              <a:spcAft>
                <a:spcPct val="0"/>
              </a:spcAft>
            </a:pPr>
            <a:endParaRPr lang="en-US" dirty="0">
              <a:solidFill>
                <a:prstClr val="black"/>
              </a:solidFill>
              <a:latin typeface="Calibri" pitchFamily="34" charset="0"/>
            </a:endParaRPr>
          </a:p>
        </p:txBody>
      </p:sp>
    </p:spTree>
    <p:extLst>
      <p:ext uri="{BB962C8B-B14F-4D97-AF65-F5344CB8AC3E}">
        <p14:creationId xmlns:p14="http://schemas.microsoft.com/office/powerpoint/2010/main" val="21840701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2"/>
          <p:cNvSpPr>
            <a:spLocks noGrp="1"/>
          </p:cNvSpPr>
          <p:nvPr>
            <p:ph type="title"/>
          </p:nvPr>
        </p:nvSpPr>
        <p:spPr>
          <a:xfrm>
            <a:off x="0" y="304800"/>
            <a:ext cx="8610601" cy="914400"/>
          </a:xfrm>
        </p:spPr>
        <p:txBody>
          <a:bodyPr/>
          <a:lstStyle/>
          <a:p>
            <a:pPr algn="l"/>
            <a:r>
              <a:rPr lang="en-US" sz="3300" b="1" dirty="0" smtClean="0">
                <a:cs typeface="Arial" pitchFamily="34" charset="0"/>
              </a:rPr>
              <a:t>Our Coastal Crisis Will Continue</a:t>
            </a:r>
            <a:endParaRPr lang="en-US" sz="3300" b="1" dirty="0">
              <a:cs typeface="Arial" pitchFamily="34" charset="0"/>
            </a:endParaRPr>
          </a:p>
        </p:txBody>
      </p:sp>
      <p:pic>
        <p:nvPicPr>
          <p:cNvPr id="1027" name="Picture 3" descr="U:\My Pictures\master plan\maps\Year-0.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1965611"/>
            <a:ext cx="9142627" cy="373075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U:\My Pictures\master plan\maps\FWOA-S13-Y10.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1964443"/>
            <a:ext cx="9142627" cy="3730752"/>
          </a:xfrm>
          <a:prstGeom prst="rect">
            <a:avLst/>
          </a:prstGeom>
          <a:noFill/>
          <a:extLst>
            <a:ext uri="{909E8E84-426E-40DD-AFC4-6F175D3DCCD1}">
              <a14:hiddenFill xmlns:a14="http://schemas.microsoft.com/office/drawing/2010/main">
                <a:solidFill>
                  <a:srgbClr val="FFFFFF"/>
                </a:solidFill>
              </a14:hiddenFill>
            </a:ext>
          </a:extLst>
        </p:spPr>
      </p:pic>
      <p:pic>
        <p:nvPicPr>
          <p:cNvPr id="1029" name="Picture 5" descr="U:\My Pictures\master plan\maps\FWOA-S13-Y20.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0" y="1964443"/>
            <a:ext cx="9142627" cy="3730752"/>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U:\My Pictures\master plan\maps\FWOA-S13-Y30.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0" y="1964443"/>
            <a:ext cx="9142627" cy="3730752"/>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8"/>
          <p:cNvPicPr>
            <a:picLocks noChangeAspect="1" noChangeArrowheads="1"/>
          </p:cNvPicPr>
          <p:nvPr/>
        </p:nvPicPr>
        <p:blipFill>
          <a:blip r:embed="rId7" cstate="print">
            <a:extLst>
              <a:ext uri="{28A0092B-C50C-407E-A947-70E740481C1C}">
                <a14:useLocalDpi xmlns:a14="http://schemas.microsoft.com/office/drawing/2010/main" val="0"/>
              </a:ext>
            </a:extLst>
          </a:blip>
          <a:stretch>
            <a:fillRect/>
          </a:stretch>
        </p:blipFill>
        <p:spPr bwMode="auto">
          <a:xfrm>
            <a:off x="0" y="1964454"/>
            <a:ext cx="9142627" cy="3730729"/>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9" descr="U:\My Pictures\master plan\maps\FWOA-S13-Y50.jpg"/>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0" y="1964443"/>
            <a:ext cx="9142627" cy="3730752"/>
          </a:xfrm>
          <a:prstGeom prst="rect">
            <a:avLst/>
          </a:prstGeom>
          <a:noFill/>
          <a:extLst>
            <a:ext uri="{909E8E84-426E-40DD-AFC4-6F175D3DCCD1}">
              <a14:hiddenFill xmlns:a14="http://schemas.microsoft.com/office/drawing/2010/main">
                <a:solidFill>
                  <a:srgbClr val="FFFFFF"/>
                </a:solidFill>
              </a14:hiddenFill>
            </a:ext>
          </a:extLst>
        </p:spPr>
      </p:pic>
      <p:sp>
        <p:nvSpPr>
          <p:cNvPr id="13" name="Title 2"/>
          <p:cNvSpPr txBox="1">
            <a:spLocks/>
          </p:cNvSpPr>
          <p:nvPr/>
        </p:nvSpPr>
        <p:spPr bwMode="auto">
          <a:xfrm>
            <a:off x="76201" y="1527055"/>
            <a:ext cx="1295400" cy="43168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l" rtl="0" eaLnBrk="0" fontAlgn="base" hangingPunct="0">
              <a:lnSpc>
                <a:spcPct val="85000"/>
              </a:lnSpc>
              <a:spcBef>
                <a:spcPct val="0"/>
              </a:spcBef>
              <a:spcAft>
                <a:spcPct val="0"/>
              </a:spcAft>
              <a:defRPr sz="3600" b="0">
                <a:solidFill>
                  <a:schemeClr val="tx1">
                    <a:lumMod val="85000"/>
                    <a:lumOff val="15000"/>
                  </a:schemeClr>
                </a:solidFill>
                <a:latin typeface="Arial"/>
                <a:ea typeface="+mj-ea"/>
                <a:cs typeface="Arial"/>
              </a:defRPr>
            </a:lvl1pPr>
            <a:lvl2pPr algn="l" rtl="0" eaLnBrk="0" fontAlgn="base" hangingPunct="0">
              <a:lnSpc>
                <a:spcPct val="85000"/>
              </a:lnSpc>
              <a:spcBef>
                <a:spcPct val="0"/>
              </a:spcBef>
              <a:spcAft>
                <a:spcPct val="0"/>
              </a:spcAft>
              <a:defRPr sz="3600">
                <a:solidFill>
                  <a:srgbClr val="262626"/>
                </a:solidFill>
                <a:latin typeface="Franklin Gothic Demi" pitchFamily="34" charset="0"/>
              </a:defRPr>
            </a:lvl2pPr>
            <a:lvl3pPr algn="l" rtl="0" eaLnBrk="0" fontAlgn="base" hangingPunct="0">
              <a:lnSpc>
                <a:spcPct val="85000"/>
              </a:lnSpc>
              <a:spcBef>
                <a:spcPct val="0"/>
              </a:spcBef>
              <a:spcAft>
                <a:spcPct val="0"/>
              </a:spcAft>
              <a:defRPr sz="3600">
                <a:solidFill>
                  <a:srgbClr val="262626"/>
                </a:solidFill>
                <a:latin typeface="Franklin Gothic Demi" pitchFamily="34" charset="0"/>
              </a:defRPr>
            </a:lvl3pPr>
            <a:lvl4pPr algn="l" rtl="0" eaLnBrk="0" fontAlgn="base" hangingPunct="0">
              <a:lnSpc>
                <a:spcPct val="85000"/>
              </a:lnSpc>
              <a:spcBef>
                <a:spcPct val="0"/>
              </a:spcBef>
              <a:spcAft>
                <a:spcPct val="0"/>
              </a:spcAft>
              <a:defRPr sz="3600">
                <a:solidFill>
                  <a:srgbClr val="262626"/>
                </a:solidFill>
                <a:latin typeface="Franklin Gothic Demi" pitchFamily="34" charset="0"/>
              </a:defRPr>
            </a:lvl4pPr>
            <a:lvl5pPr algn="l" rtl="0" eaLnBrk="0" fontAlgn="base" hangingPunct="0">
              <a:lnSpc>
                <a:spcPct val="85000"/>
              </a:lnSpc>
              <a:spcBef>
                <a:spcPct val="0"/>
              </a:spcBef>
              <a:spcAft>
                <a:spcPct val="0"/>
              </a:spcAft>
              <a:defRPr sz="3600">
                <a:solidFill>
                  <a:srgbClr val="262626"/>
                </a:solidFill>
                <a:latin typeface="Franklin Gothic Demi" pitchFamily="34" charset="0"/>
              </a:defRPr>
            </a:lvl5pPr>
            <a:lvl6pPr marL="457200" algn="l" rtl="0" fontAlgn="base">
              <a:lnSpc>
                <a:spcPct val="85000"/>
              </a:lnSpc>
              <a:spcBef>
                <a:spcPct val="0"/>
              </a:spcBef>
              <a:spcAft>
                <a:spcPct val="0"/>
              </a:spcAft>
              <a:defRPr sz="3200" b="1">
                <a:solidFill>
                  <a:schemeClr val="bg1"/>
                </a:solidFill>
                <a:latin typeface="Arial" charset="0"/>
              </a:defRPr>
            </a:lvl6pPr>
            <a:lvl7pPr marL="914400" algn="l" rtl="0" fontAlgn="base">
              <a:lnSpc>
                <a:spcPct val="85000"/>
              </a:lnSpc>
              <a:spcBef>
                <a:spcPct val="0"/>
              </a:spcBef>
              <a:spcAft>
                <a:spcPct val="0"/>
              </a:spcAft>
              <a:defRPr sz="3200" b="1">
                <a:solidFill>
                  <a:schemeClr val="bg1"/>
                </a:solidFill>
                <a:latin typeface="Arial" charset="0"/>
              </a:defRPr>
            </a:lvl7pPr>
            <a:lvl8pPr marL="1371600" algn="l" rtl="0" fontAlgn="base">
              <a:lnSpc>
                <a:spcPct val="85000"/>
              </a:lnSpc>
              <a:spcBef>
                <a:spcPct val="0"/>
              </a:spcBef>
              <a:spcAft>
                <a:spcPct val="0"/>
              </a:spcAft>
              <a:defRPr sz="3200" b="1">
                <a:solidFill>
                  <a:schemeClr val="bg1"/>
                </a:solidFill>
                <a:latin typeface="Arial" charset="0"/>
              </a:defRPr>
            </a:lvl8pPr>
            <a:lvl9pPr marL="1828800" algn="l" rtl="0" fontAlgn="base">
              <a:lnSpc>
                <a:spcPct val="85000"/>
              </a:lnSpc>
              <a:spcBef>
                <a:spcPct val="0"/>
              </a:spcBef>
              <a:spcAft>
                <a:spcPct val="0"/>
              </a:spcAft>
              <a:defRPr sz="3200" b="1">
                <a:solidFill>
                  <a:schemeClr val="bg1"/>
                </a:solidFill>
                <a:latin typeface="Arial" charset="0"/>
              </a:defRPr>
            </a:lvl9pPr>
          </a:lstStyle>
          <a:p>
            <a:pPr algn="ctr"/>
            <a:r>
              <a:rPr lang="en-US" sz="2400" dirty="0" smtClean="0">
                <a:solidFill>
                  <a:prstClr val="black">
                    <a:lumMod val="85000"/>
                    <a:lumOff val="15000"/>
                  </a:prstClr>
                </a:solidFill>
                <a:latin typeface="Arial" pitchFamily="34" charset="0"/>
                <a:cs typeface="Arial" pitchFamily="34" charset="0"/>
              </a:rPr>
              <a:t>Current</a:t>
            </a:r>
            <a:endParaRPr lang="en-US" sz="2400" dirty="0">
              <a:solidFill>
                <a:prstClr val="black">
                  <a:lumMod val="85000"/>
                  <a:lumOff val="15000"/>
                </a:prstClr>
              </a:solidFill>
              <a:latin typeface="Arial" pitchFamily="34" charset="0"/>
              <a:cs typeface="Arial" pitchFamily="34" charset="0"/>
            </a:endParaRPr>
          </a:p>
        </p:txBody>
      </p:sp>
      <p:sp>
        <p:nvSpPr>
          <p:cNvPr id="14" name="Title 2"/>
          <p:cNvSpPr txBox="1">
            <a:spLocks/>
          </p:cNvSpPr>
          <p:nvPr/>
        </p:nvSpPr>
        <p:spPr bwMode="auto">
          <a:xfrm>
            <a:off x="1600200" y="1528946"/>
            <a:ext cx="1295400" cy="43168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l" rtl="0" eaLnBrk="0" fontAlgn="base" hangingPunct="0">
              <a:lnSpc>
                <a:spcPct val="85000"/>
              </a:lnSpc>
              <a:spcBef>
                <a:spcPct val="0"/>
              </a:spcBef>
              <a:spcAft>
                <a:spcPct val="0"/>
              </a:spcAft>
              <a:defRPr sz="3600" b="0">
                <a:solidFill>
                  <a:schemeClr val="tx1">
                    <a:lumMod val="85000"/>
                    <a:lumOff val="15000"/>
                  </a:schemeClr>
                </a:solidFill>
                <a:latin typeface="Arial"/>
                <a:ea typeface="+mj-ea"/>
                <a:cs typeface="Arial"/>
              </a:defRPr>
            </a:lvl1pPr>
            <a:lvl2pPr algn="l" rtl="0" eaLnBrk="0" fontAlgn="base" hangingPunct="0">
              <a:lnSpc>
                <a:spcPct val="85000"/>
              </a:lnSpc>
              <a:spcBef>
                <a:spcPct val="0"/>
              </a:spcBef>
              <a:spcAft>
                <a:spcPct val="0"/>
              </a:spcAft>
              <a:defRPr sz="3600">
                <a:solidFill>
                  <a:srgbClr val="262626"/>
                </a:solidFill>
                <a:latin typeface="Franklin Gothic Demi" pitchFamily="34" charset="0"/>
              </a:defRPr>
            </a:lvl2pPr>
            <a:lvl3pPr algn="l" rtl="0" eaLnBrk="0" fontAlgn="base" hangingPunct="0">
              <a:lnSpc>
                <a:spcPct val="85000"/>
              </a:lnSpc>
              <a:spcBef>
                <a:spcPct val="0"/>
              </a:spcBef>
              <a:spcAft>
                <a:spcPct val="0"/>
              </a:spcAft>
              <a:defRPr sz="3600">
                <a:solidFill>
                  <a:srgbClr val="262626"/>
                </a:solidFill>
                <a:latin typeface="Franklin Gothic Demi" pitchFamily="34" charset="0"/>
              </a:defRPr>
            </a:lvl3pPr>
            <a:lvl4pPr algn="l" rtl="0" eaLnBrk="0" fontAlgn="base" hangingPunct="0">
              <a:lnSpc>
                <a:spcPct val="85000"/>
              </a:lnSpc>
              <a:spcBef>
                <a:spcPct val="0"/>
              </a:spcBef>
              <a:spcAft>
                <a:spcPct val="0"/>
              </a:spcAft>
              <a:defRPr sz="3600">
                <a:solidFill>
                  <a:srgbClr val="262626"/>
                </a:solidFill>
                <a:latin typeface="Franklin Gothic Demi" pitchFamily="34" charset="0"/>
              </a:defRPr>
            </a:lvl4pPr>
            <a:lvl5pPr algn="l" rtl="0" eaLnBrk="0" fontAlgn="base" hangingPunct="0">
              <a:lnSpc>
                <a:spcPct val="85000"/>
              </a:lnSpc>
              <a:spcBef>
                <a:spcPct val="0"/>
              </a:spcBef>
              <a:spcAft>
                <a:spcPct val="0"/>
              </a:spcAft>
              <a:defRPr sz="3600">
                <a:solidFill>
                  <a:srgbClr val="262626"/>
                </a:solidFill>
                <a:latin typeface="Franklin Gothic Demi" pitchFamily="34" charset="0"/>
              </a:defRPr>
            </a:lvl5pPr>
            <a:lvl6pPr marL="457200" algn="l" rtl="0" fontAlgn="base">
              <a:lnSpc>
                <a:spcPct val="85000"/>
              </a:lnSpc>
              <a:spcBef>
                <a:spcPct val="0"/>
              </a:spcBef>
              <a:spcAft>
                <a:spcPct val="0"/>
              </a:spcAft>
              <a:defRPr sz="3200" b="1">
                <a:solidFill>
                  <a:schemeClr val="bg1"/>
                </a:solidFill>
                <a:latin typeface="Arial" charset="0"/>
              </a:defRPr>
            </a:lvl6pPr>
            <a:lvl7pPr marL="914400" algn="l" rtl="0" fontAlgn="base">
              <a:lnSpc>
                <a:spcPct val="85000"/>
              </a:lnSpc>
              <a:spcBef>
                <a:spcPct val="0"/>
              </a:spcBef>
              <a:spcAft>
                <a:spcPct val="0"/>
              </a:spcAft>
              <a:defRPr sz="3200" b="1">
                <a:solidFill>
                  <a:schemeClr val="bg1"/>
                </a:solidFill>
                <a:latin typeface="Arial" charset="0"/>
              </a:defRPr>
            </a:lvl7pPr>
            <a:lvl8pPr marL="1371600" algn="l" rtl="0" fontAlgn="base">
              <a:lnSpc>
                <a:spcPct val="85000"/>
              </a:lnSpc>
              <a:spcBef>
                <a:spcPct val="0"/>
              </a:spcBef>
              <a:spcAft>
                <a:spcPct val="0"/>
              </a:spcAft>
              <a:defRPr sz="3200" b="1">
                <a:solidFill>
                  <a:schemeClr val="bg1"/>
                </a:solidFill>
                <a:latin typeface="Arial" charset="0"/>
              </a:defRPr>
            </a:lvl8pPr>
            <a:lvl9pPr marL="1828800" algn="l" rtl="0" fontAlgn="base">
              <a:lnSpc>
                <a:spcPct val="85000"/>
              </a:lnSpc>
              <a:spcBef>
                <a:spcPct val="0"/>
              </a:spcBef>
              <a:spcAft>
                <a:spcPct val="0"/>
              </a:spcAft>
              <a:defRPr sz="3200" b="1">
                <a:solidFill>
                  <a:schemeClr val="bg1"/>
                </a:solidFill>
                <a:latin typeface="Arial" charset="0"/>
              </a:defRPr>
            </a:lvl9pPr>
          </a:lstStyle>
          <a:p>
            <a:pPr algn="ctr"/>
            <a:r>
              <a:rPr lang="en-US" sz="2400" dirty="0" smtClean="0">
                <a:solidFill>
                  <a:prstClr val="black">
                    <a:lumMod val="85000"/>
                    <a:lumOff val="15000"/>
                  </a:prstClr>
                </a:solidFill>
                <a:latin typeface="Arial" pitchFamily="34" charset="0"/>
                <a:cs typeface="Arial" pitchFamily="34" charset="0"/>
              </a:rPr>
              <a:t>2020</a:t>
            </a:r>
            <a:endParaRPr lang="en-US" sz="2400" dirty="0">
              <a:solidFill>
                <a:prstClr val="black">
                  <a:lumMod val="85000"/>
                  <a:lumOff val="15000"/>
                </a:prstClr>
              </a:solidFill>
              <a:latin typeface="Arial" pitchFamily="34" charset="0"/>
              <a:cs typeface="Arial" pitchFamily="34" charset="0"/>
            </a:endParaRPr>
          </a:p>
        </p:txBody>
      </p:sp>
      <p:sp>
        <p:nvSpPr>
          <p:cNvPr id="15" name="Title 2"/>
          <p:cNvSpPr txBox="1">
            <a:spLocks/>
          </p:cNvSpPr>
          <p:nvPr/>
        </p:nvSpPr>
        <p:spPr bwMode="auto">
          <a:xfrm>
            <a:off x="3124200" y="1524547"/>
            <a:ext cx="1295400" cy="43168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l" rtl="0" eaLnBrk="0" fontAlgn="base" hangingPunct="0">
              <a:lnSpc>
                <a:spcPct val="85000"/>
              </a:lnSpc>
              <a:spcBef>
                <a:spcPct val="0"/>
              </a:spcBef>
              <a:spcAft>
                <a:spcPct val="0"/>
              </a:spcAft>
              <a:defRPr sz="3600" b="0">
                <a:solidFill>
                  <a:schemeClr val="tx1">
                    <a:lumMod val="85000"/>
                    <a:lumOff val="15000"/>
                  </a:schemeClr>
                </a:solidFill>
                <a:latin typeface="Arial"/>
                <a:ea typeface="+mj-ea"/>
                <a:cs typeface="Arial"/>
              </a:defRPr>
            </a:lvl1pPr>
            <a:lvl2pPr algn="l" rtl="0" eaLnBrk="0" fontAlgn="base" hangingPunct="0">
              <a:lnSpc>
                <a:spcPct val="85000"/>
              </a:lnSpc>
              <a:spcBef>
                <a:spcPct val="0"/>
              </a:spcBef>
              <a:spcAft>
                <a:spcPct val="0"/>
              </a:spcAft>
              <a:defRPr sz="3600">
                <a:solidFill>
                  <a:srgbClr val="262626"/>
                </a:solidFill>
                <a:latin typeface="Franklin Gothic Demi" pitchFamily="34" charset="0"/>
              </a:defRPr>
            </a:lvl2pPr>
            <a:lvl3pPr algn="l" rtl="0" eaLnBrk="0" fontAlgn="base" hangingPunct="0">
              <a:lnSpc>
                <a:spcPct val="85000"/>
              </a:lnSpc>
              <a:spcBef>
                <a:spcPct val="0"/>
              </a:spcBef>
              <a:spcAft>
                <a:spcPct val="0"/>
              </a:spcAft>
              <a:defRPr sz="3600">
                <a:solidFill>
                  <a:srgbClr val="262626"/>
                </a:solidFill>
                <a:latin typeface="Franklin Gothic Demi" pitchFamily="34" charset="0"/>
              </a:defRPr>
            </a:lvl3pPr>
            <a:lvl4pPr algn="l" rtl="0" eaLnBrk="0" fontAlgn="base" hangingPunct="0">
              <a:lnSpc>
                <a:spcPct val="85000"/>
              </a:lnSpc>
              <a:spcBef>
                <a:spcPct val="0"/>
              </a:spcBef>
              <a:spcAft>
                <a:spcPct val="0"/>
              </a:spcAft>
              <a:defRPr sz="3600">
                <a:solidFill>
                  <a:srgbClr val="262626"/>
                </a:solidFill>
                <a:latin typeface="Franklin Gothic Demi" pitchFamily="34" charset="0"/>
              </a:defRPr>
            </a:lvl4pPr>
            <a:lvl5pPr algn="l" rtl="0" eaLnBrk="0" fontAlgn="base" hangingPunct="0">
              <a:lnSpc>
                <a:spcPct val="85000"/>
              </a:lnSpc>
              <a:spcBef>
                <a:spcPct val="0"/>
              </a:spcBef>
              <a:spcAft>
                <a:spcPct val="0"/>
              </a:spcAft>
              <a:defRPr sz="3600">
                <a:solidFill>
                  <a:srgbClr val="262626"/>
                </a:solidFill>
                <a:latin typeface="Franklin Gothic Demi" pitchFamily="34" charset="0"/>
              </a:defRPr>
            </a:lvl5pPr>
            <a:lvl6pPr marL="457200" algn="l" rtl="0" fontAlgn="base">
              <a:lnSpc>
                <a:spcPct val="85000"/>
              </a:lnSpc>
              <a:spcBef>
                <a:spcPct val="0"/>
              </a:spcBef>
              <a:spcAft>
                <a:spcPct val="0"/>
              </a:spcAft>
              <a:defRPr sz="3200" b="1">
                <a:solidFill>
                  <a:schemeClr val="bg1"/>
                </a:solidFill>
                <a:latin typeface="Arial" charset="0"/>
              </a:defRPr>
            </a:lvl6pPr>
            <a:lvl7pPr marL="914400" algn="l" rtl="0" fontAlgn="base">
              <a:lnSpc>
                <a:spcPct val="85000"/>
              </a:lnSpc>
              <a:spcBef>
                <a:spcPct val="0"/>
              </a:spcBef>
              <a:spcAft>
                <a:spcPct val="0"/>
              </a:spcAft>
              <a:defRPr sz="3200" b="1">
                <a:solidFill>
                  <a:schemeClr val="bg1"/>
                </a:solidFill>
                <a:latin typeface="Arial" charset="0"/>
              </a:defRPr>
            </a:lvl7pPr>
            <a:lvl8pPr marL="1371600" algn="l" rtl="0" fontAlgn="base">
              <a:lnSpc>
                <a:spcPct val="85000"/>
              </a:lnSpc>
              <a:spcBef>
                <a:spcPct val="0"/>
              </a:spcBef>
              <a:spcAft>
                <a:spcPct val="0"/>
              </a:spcAft>
              <a:defRPr sz="3200" b="1">
                <a:solidFill>
                  <a:schemeClr val="bg1"/>
                </a:solidFill>
                <a:latin typeface="Arial" charset="0"/>
              </a:defRPr>
            </a:lvl8pPr>
            <a:lvl9pPr marL="1828800" algn="l" rtl="0" fontAlgn="base">
              <a:lnSpc>
                <a:spcPct val="85000"/>
              </a:lnSpc>
              <a:spcBef>
                <a:spcPct val="0"/>
              </a:spcBef>
              <a:spcAft>
                <a:spcPct val="0"/>
              </a:spcAft>
              <a:defRPr sz="3200" b="1">
                <a:solidFill>
                  <a:schemeClr val="bg1"/>
                </a:solidFill>
                <a:latin typeface="Arial" charset="0"/>
              </a:defRPr>
            </a:lvl9pPr>
          </a:lstStyle>
          <a:p>
            <a:pPr algn="ctr"/>
            <a:r>
              <a:rPr lang="en-US" sz="2400" dirty="0" smtClean="0">
                <a:solidFill>
                  <a:prstClr val="black">
                    <a:lumMod val="85000"/>
                    <a:lumOff val="15000"/>
                  </a:prstClr>
                </a:solidFill>
                <a:latin typeface="Arial" pitchFamily="34" charset="0"/>
                <a:cs typeface="Arial" pitchFamily="34" charset="0"/>
              </a:rPr>
              <a:t>2030</a:t>
            </a:r>
            <a:endParaRPr lang="en-US" sz="2400" dirty="0">
              <a:solidFill>
                <a:prstClr val="black">
                  <a:lumMod val="85000"/>
                  <a:lumOff val="15000"/>
                </a:prstClr>
              </a:solidFill>
              <a:latin typeface="Arial" pitchFamily="34" charset="0"/>
              <a:cs typeface="Arial" pitchFamily="34" charset="0"/>
            </a:endParaRPr>
          </a:p>
        </p:txBody>
      </p:sp>
      <p:sp>
        <p:nvSpPr>
          <p:cNvPr id="16" name="Title 2"/>
          <p:cNvSpPr txBox="1">
            <a:spLocks/>
          </p:cNvSpPr>
          <p:nvPr/>
        </p:nvSpPr>
        <p:spPr bwMode="auto">
          <a:xfrm>
            <a:off x="4648200" y="1524000"/>
            <a:ext cx="1295400" cy="43168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l" rtl="0" eaLnBrk="0" fontAlgn="base" hangingPunct="0">
              <a:lnSpc>
                <a:spcPct val="85000"/>
              </a:lnSpc>
              <a:spcBef>
                <a:spcPct val="0"/>
              </a:spcBef>
              <a:spcAft>
                <a:spcPct val="0"/>
              </a:spcAft>
              <a:defRPr sz="3600" b="0">
                <a:solidFill>
                  <a:schemeClr val="tx1">
                    <a:lumMod val="85000"/>
                    <a:lumOff val="15000"/>
                  </a:schemeClr>
                </a:solidFill>
                <a:latin typeface="Arial"/>
                <a:ea typeface="+mj-ea"/>
                <a:cs typeface="Arial"/>
              </a:defRPr>
            </a:lvl1pPr>
            <a:lvl2pPr algn="l" rtl="0" eaLnBrk="0" fontAlgn="base" hangingPunct="0">
              <a:lnSpc>
                <a:spcPct val="85000"/>
              </a:lnSpc>
              <a:spcBef>
                <a:spcPct val="0"/>
              </a:spcBef>
              <a:spcAft>
                <a:spcPct val="0"/>
              </a:spcAft>
              <a:defRPr sz="3600">
                <a:solidFill>
                  <a:srgbClr val="262626"/>
                </a:solidFill>
                <a:latin typeface="Franklin Gothic Demi" pitchFamily="34" charset="0"/>
              </a:defRPr>
            </a:lvl2pPr>
            <a:lvl3pPr algn="l" rtl="0" eaLnBrk="0" fontAlgn="base" hangingPunct="0">
              <a:lnSpc>
                <a:spcPct val="85000"/>
              </a:lnSpc>
              <a:spcBef>
                <a:spcPct val="0"/>
              </a:spcBef>
              <a:spcAft>
                <a:spcPct val="0"/>
              </a:spcAft>
              <a:defRPr sz="3600">
                <a:solidFill>
                  <a:srgbClr val="262626"/>
                </a:solidFill>
                <a:latin typeface="Franklin Gothic Demi" pitchFamily="34" charset="0"/>
              </a:defRPr>
            </a:lvl3pPr>
            <a:lvl4pPr algn="l" rtl="0" eaLnBrk="0" fontAlgn="base" hangingPunct="0">
              <a:lnSpc>
                <a:spcPct val="85000"/>
              </a:lnSpc>
              <a:spcBef>
                <a:spcPct val="0"/>
              </a:spcBef>
              <a:spcAft>
                <a:spcPct val="0"/>
              </a:spcAft>
              <a:defRPr sz="3600">
                <a:solidFill>
                  <a:srgbClr val="262626"/>
                </a:solidFill>
                <a:latin typeface="Franklin Gothic Demi" pitchFamily="34" charset="0"/>
              </a:defRPr>
            </a:lvl4pPr>
            <a:lvl5pPr algn="l" rtl="0" eaLnBrk="0" fontAlgn="base" hangingPunct="0">
              <a:lnSpc>
                <a:spcPct val="85000"/>
              </a:lnSpc>
              <a:spcBef>
                <a:spcPct val="0"/>
              </a:spcBef>
              <a:spcAft>
                <a:spcPct val="0"/>
              </a:spcAft>
              <a:defRPr sz="3600">
                <a:solidFill>
                  <a:srgbClr val="262626"/>
                </a:solidFill>
                <a:latin typeface="Franklin Gothic Demi" pitchFamily="34" charset="0"/>
              </a:defRPr>
            </a:lvl5pPr>
            <a:lvl6pPr marL="457200" algn="l" rtl="0" fontAlgn="base">
              <a:lnSpc>
                <a:spcPct val="85000"/>
              </a:lnSpc>
              <a:spcBef>
                <a:spcPct val="0"/>
              </a:spcBef>
              <a:spcAft>
                <a:spcPct val="0"/>
              </a:spcAft>
              <a:defRPr sz="3200" b="1">
                <a:solidFill>
                  <a:schemeClr val="bg1"/>
                </a:solidFill>
                <a:latin typeface="Arial" charset="0"/>
              </a:defRPr>
            </a:lvl6pPr>
            <a:lvl7pPr marL="914400" algn="l" rtl="0" fontAlgn="base">
              <a:lnSpc>
                <a:spcPct val="85000"/>
              </a:lnSpc>
              <a:spcBef>
                <a:spcPct val="0"/>
              </a:spcBef>
              <a:spcAft>
                <a:spcPct val="0"/>
              </a:spcAft>
              <a:defRPr sz="3200" b="1">
                <a:solidFill>
                  <a:schemeClr val="bg1"/>
                </a:solidFill>
                <a:latin typeface="Arial" charset="0"/>
              </a:defRPr>
            </a:lvl7pPr>
            <a:lvl8pPr marL="1371600" algn="l" rtl="0" fontAlgn="base">
              <a:lnSpc>
                <a:spcPct val="85000"/>
              </a:lnSpc>
              <a:spcBef>
                <a:spcPct val="0"/>
              </a:spcBef>
              <a:spcAft>
                <a:spcPct val="0"/>
              </a:spcAft>
              <a:defRPr sz="3200" b="1">
                <a:solidFill>
                  <a:schemeClr val="bg1"/>
                </a:solidFill>
                <a:latin typeface="Arial" charset="0"/>
              </a:defRPr>
            </a:lvl8pPr>
            <a:lvl9pPr marL="1828800" algn="l" rtl="0" fontAlgn="base">
              <a:lnSpc>
                <a:spcPct val="85000"/>
              </a:lnSpc>
              <a:spcBef>
                <a:spcPct val="0"/>
              </a:spcBef>
              <a:spcAft>
                <a:spcPct val="0"/>
              </a:spcAft>
              <a:defRPr sz="3200" b="1">
                <a:solidFill>
                  <a:schemeClr val="bg1"/>
                </a:solidFill>
                <a:latin typeface="Arial" charset="0"/>
              </a:defRPr>
            </a:lvl9pPr>
          </a:lstStyle>
          <a:p>
            <a:pPr algn="ctr"/>
            <a:r>
              <a:rPr lang="en-US" sz="2400" dirty="0" smtClean="0">
                <a:solidFill>
                  <a:prstClr val="black">
                    <a:lumMod val="85000"/>
                    <a:lumOff val="15000"/>
                  </a:prstClr>
                </a:solidFill>
                <a:latin typeface="Arial" pitchFamily="34" charset="0"/>
                <a:cs typeface="Arial" pitchFamily="34" charset="0"/>
              </a:rPr>
              <a:t>2040</a:t>
            </a:r>
            <a:endParaRPr lang="en-US" sz="2400" dirty="0">
              <a:solidFill>
                <a:prstClr val="black">
                  <a:lumMod val="85000"/>
                  <a:lumOff val="15000"/>
                </a:prstClr>
              </a:solidFill>
              <a:latin typeface="Arial" pitchFamily="34" charset="0"/>
              <a:cs typeface="Arial" pitchFamily="34" charset="0"/>
            </a:endParaRPr>
          </a:p>
        </p:txBody>
      </p:sp>
      <p:sp>
        <p:nvSpPr>
          <p:cNvPr id="17" name="Title 2"/>
          <p:cNvSpPr txBox="1">
            <a:spLocks/>
          </p:cNvSpPr>
          <p:nvPr/>
        </p:nvSpPr>
        <p:spPr bwMode="auto">
          <a:xfrm>
            <a:off x="6248400" y="1527055"/>
            <a:ext cx="1295400" cy="43168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l" rtl="0" eaLnBrk="0" fontAlgn="base" hangingPunct="0">
              <a:lnSpc>
                <a:spcPct val="85000"/>
              </a:lnSpc>
              <a:spcBef>
                <a:spcPct val="0"/>
              </a:spcBef>
              <a:spcAft>
                <a:spcPct val="0"/>
              </a:spcAft>
              <a:defRPr sz="3600" b="0">
                <a:solidFill>
                  <a:schemeClr val="tx1">
                    <a:lumMod val="85000"/>
                    <a:lumOff val="15000"/>
                  </a:schemeClr>
                </a:solidFill>
                <a:latin typeface="Arial"/>
                <a:ea typeface="+mj-ea"/>
                <a:cs typeface="Arial"/>
              </a:defRPr>
            </a:lvl1pPr>
            <a:lvl2pPr algn="l" rtl="0" eaLnBrk="0" fontAlgn="base" hangingPunct="0">
              <a:lnSpc>
                <a:spcPct val="85000"/>
              </a:lnSpc>
              <a:spcBef>
                <a:spcPct val="0"/>
              </a:spcBef>
              <a:spcAft>
                <a:spcPct val="0"/>
              </a:spcAft>
              <a:defRPr sz="3600">
                <a:solidFill>
                  <a:srgbClr val="262626"/>
                </a:solidFill>
                <a:latin typeface="Franklin Gothic Demi" pitchFamily="34" charset="0"/>
              </a:defRPr>
            </a:lvl2pPr>
            <a:lvl3pPr algn="l" rtl="0" eaLnBrk="0" fontAlgn="base" hangingPunct="0">
              <a:lnSpc>
                <a:spcPct val="85000"/>
              </a:lnSpc>
              <a:spcBef>
                <a:spcPct val="0"/>
              </a:spcBef>
              <a:spcAft>
                <a:spcPct val="0"/>
              </a:spcAft>
              <a:defRPr sz="3600">
                <a:solidFill>
                  <a:srgbClr val="262626"/>
                </a:solidFill>
                <a:latin typeface="Franklin Gothic Demi" pitchFamily="34" charset="0"/>
              </a:defRPr>
            </a:lvl3pPr>
            <a:lvl4pPr algn="l" rtl="0" eaLnBrk="0" fontAlgn="base" hangingPunct="0">
              <a:lnSpc>
                <a:spcPct val="85000"/>
              </a:lnSpc>
              <a:spcBef>
                <a:spcPct val="0"/>
              </a:spcBef>
              <a:spcAft>
                <a:spcPct val="0"/>
              </a:spcAft>
              <a:defRPr sz="3600">
                <a:solidFill>
                  <a:srgbClr val="262626"/>
                </a:solidFill>
                <a:latin typeface="Franklin Gothic Demi" pitchFamily="34" charset="0"/>
              </a:defRPr>
            </a:lvl4pPr>
            <a:lvl5pPr algn="l" rtl="0" eaLnBrk="0" fontAlgn="base" hangingPunct="0">
              <a:lnSpc>
                <a:spcPct val="85000"/>
              </a:lnSpc>
              <a:spcBef>
                <a:spcPct val="0"/>
              </a:spcBef>
              <a:spcAft>
                <a:spcPct val="0"/>
              </a:spcAft>
              <a:defRPr sz="3600">
                <a:solidFill>
                  <a:srgbClr val="262626"/>
                </a:solidFill>
                <a:latin typeface="Franklin Gothic Demi" pitchFamily="34" charset="0"/>
              </a:defRPr>
            </a:lvl5pPr>
            <a:lvl6pPr marL="457200" algn="l" rtl="0" fontAlgn="base">
              <a:lnSpc>
                <a:spcPct val="85000"/>
              </a:lnSpc>
              <a:spcBef>
                <a:spcPct val="0"/>
              </a:spcBef>
              <a:spcAft>
                <a:spcPct val="0"/>
              </a:spcAft>
              <a:defRPr sz="3200" b="1">
                <a:solidFill>
                  <a:schemeClr val="bg1"/>
                </a:solidFill>
                <a:latin typeface="Arial" charset="0"/>
              </a:defRPr>
            </a:lvl6pPr>
            <a:lvl7pPr marL="914400" algn="l" rtl="0" fontAlgn="base">
              <a:lnSpc>
                <a:spcPct val="85000"/>
              </a:lnSpc>
              <a:spcBef>
                <a:spcPct val="0"/>
              </a:spcBef>
              <a:spcAft>
                <a:spcPct val="0"/>
              </a:spcAft>
              <a:defRPr sz="3200" b="1">
                <a:solidFill>
                  <a:schemeClr val="bg1"/>
                </a:solidFill>
                <a:latin typeface="Arial" charset="0"/>
              </a:defRPr>
            </a:lvl7pPr>
            <a:lvl8pPr marL="1371600" algn="l" rtl="0" fontAlgn="base">
              <a:lnSpc>
                <a:spcPct val="85000"/>
              </a:lnSpc>
              <a:spcBef>
                <a:spcPct val="0"/>
              </a:spcBef>
              <a:spcAft>
                <a:spcPct val="0"/>
              </a:spcAft>
              <a:defRPr sz="3200" b="1">
                <a:solidFill>
                  <a:schemeClr val="bg1"/>
                </a:solidFill>
                <a:latin typeface="Arial" charset="0"/>
              </a:defRPr>
            </a:lvl8pPr>
            <a:lvl9pPr marL="1828800" algn="l" rtl="0" fontAlgn="base">
              <a:lnSpc>
                <a:spcPct val="85000"/>
              </a:lnSpc>
              <a:spcBef>
                <a:spcPct val="0"/>
              </a:spcBef>
              <a:spcAft>
                <a:spcPct val="0"/>
              </a:spcAft>
              <a:defRPr sz="3200" b="1">
                <a:solidFill>
                  <a:schemeClr val="bg1"/>
                </a:solidFill>
                <a:latin typeface="Arial" charset="0"/>
              </a:defRPr>
            </a:lvl9pPr>
          </a:lstStyle>
          <a:p>
            <a:pPr algn="ctr"/>
            <a:r>
              <a:rPr lang="en-US" sz="2400" dirty="0" smtClean="0">
                <a:solidFill>
                  <a:prstClr val="black">
                    <a:lumMod val="85000"/>
                    <a:lumOff val="15000"/>
                  </a:prstClr>
                </a:solidFill>
                <a:latin typeface="Arial" pitchFamily="34" charset="0"/>
                <a:cs typeface="Arial" pitchFamily="34" charset="0"/>
              </a:rPr>
              <a:t>2050</a:t>
            </a:r>
            <a:endParaRPr lang="en-US" sz="2400" dirty="0">
              <a:solidFill>
                <a:prstClr val="black">
                  <a:lumMod val="85000"/>
                  <a:lumOff val="15000"/>
                </a:prstClr>
              </a:solidFill>
              <a:latin typeface="Arial" pitchFamily="34" charset="0"/>
              <a:cs typeface="Arial" pitchFamily="34" charset="0"/>
            </a:endParaRPr>
          </a:p>
        </p:txBody>
      </p:sp>
      <p:sp>
        <p:nvSpPr>
          <p:cNvPr id="18" name="Title 2"/>
          <p:cNvSpPr txBox="1">
            <a:spLocks/>
          </p:cNvSpPr>
          <p:nvPr/>
        </p:nvSpPr>
        <p:spPr bwMode="auto">
          <a:xfrm>
            <a:off x="7753352" y="1527055"/>
            <a:ext cx="1295400" cy="43168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l" rtl="0" eaLnBrk="0" fontAlgn="base" hangingPunct="0">
              <a:lnSpc>
                <a:spcPct val="85000"/>
              </a:lnSpc>
              <a:spcBef>
                <a:spcPct val="0"/>
              </a:spcBef>
              <a:spcAft>
                <a:spcPct val="0"/>
              </a:spcAft>
              <a:defRPr sz="3600" b="0">
                <a:solidFill>
                  <a:schemeClr val="tx1">
                    <a:lumMod val="85000"/>
                    <a:lumOff val="15000"/>
                  </a:schemeClr>
                </a:solidFill>
                <a:latin typeface="Arial"/>
                <a:ea typeface="+mj-ea"/>
                <a:cs typeface="Arial"/>
              </a:defRPr>
            </a:lvl1pPr>
            <a:lvl2pPr algn="l" rtl="0" eaLnBrk="0" fontAlgn="base" hangingPunct="0">
              <a:lnSpc>
                <a:spcPct val="85000"/>
              </a:lnSpc>
              <a:spcBef>
                <a:spcPct val="0"/>
              </a:spcBef>
              <a:spcAft>
                <a:spcPct val="0"/>
              </a:spcAft>
              <a:defRPr sz="3600">
                <a:solidFill>
                  <a:srgbClr val="262626"/>
                </a:solidFill>
                <a:latin typeface="Franklin Gothic Demi" pitchFamily="34" charset="0"/>
              </a:defRPr>
            </a:lvl2pPr>
            <a:lvl3pPr algn="l" rtl="0" eaLnBrk="0" fontAlgn="base" hangingPunct="0">
              <a:lnSpc>
                <a:spcPct val="85000"/>
              </a:lnSpc>
              <a:spcBef>
                <a:spcPct val="0"/>
              </a:spcBef>
              <a:spcAft>
                <a:spcPct val="0"/>
              </a:spcAft>
              <a:defRPr sz="3600">
                <a:solidFill>
                  <a:srgbClr val="262626"/>
                </a:solidFill>
                <a:latin typeface="Franklin Gothic Demi" pitchFamily="34" charset="0"/>
              </a:defRPr>
            </a:lvl3pPr>
            <a:lvl4pPr algn="l" rtl="0" eaLnBrk="0" fontAlgn="base" hangingPunct="0">
              <a:lnSpc>
                <a:spcPct val="85000"/>
              </a:lnSpc>
              <a:spcBef>
                <a:spcPct val="0"/>
              </a:spcBef>
              <a:spcAft>
                <a:spcPct val="0"/>
              </a:spcAft>
              <a:defRPr sz="3600">
                <a:solidFill>
                  <a:srgbClr val="262626"/>
                </a:solidFill>
                <a:latin typeface="Franklin Gothic Demi" pitchFamily="34" charset="0"/>
              </a:defRPr>
            </a:lvl4pPr>
            <a:lvl5pPr algn="l" rtl="0" eaLnBrk="0" fontAlgn="base" hangingPunct="0">
              <a:lnSpc>
                <a:spcPct val="85000"/>
              </a:lnSpc>
              <a:spcBef>
                <a:spcPct val="0"/>
              </a:spcBef>
              <a:spcAft>
                <a:spcPct val="0"/>
              </a:spcAft>
              <a:defRPr sz="3600">
                <a:solidFill>
                  <a:srgbClr val="262626"/>
                </a:solidFill>
                <a:latin typeface="Franklin Gothic Demi" pitchFamily="34" charset="0"/>
              </a:defRPr>
            </a:lvl5pPr>
            <a:lvl6pPr marL="457200" algn="l" rtl="0" fontAlgn="base">
              <a:lnSpc>
                <a:spcPct val="85000"/>
              </a:lnSpc>
              <a:spcBef>
                <a:spcPct val="0"/>
              </a:spcBef>
              <a:spcAft>
                <a:spcPct val="0"/>
              </a:spcAft>
              <a:defRPr sz="3200" b="1">
                <a:solidFill>
                  <a:schemeClr val="bg1"/>
                </a:solidFill>
                <a:latin typeface="Arial" charset="0"/>
              </a:defRPr>
            </a:lvl6pPr>
            <a:lvl7pPr marL="914400" algn="l" rtl="0" fontAlgn="base">
              <a:lnSpc>
                <a:spcPct val="85000"/>
              </a:lnSpc>
              <a:spcBef>
                <a:spcPct val="0"/>
              </a:spcBef>
              <a:spcAft>
                <a:spcPct val="0"/>
              </a:spcAft>
              <a:defRPr sz="3200" b="1">
                <a:solidFill>
                  <a:schemeClr val="bg1"/>
                </a:solidFill>
                <a:latin typeface="Arial" charset="0"/>
              </a:defRPr>
            </a:lvl7pPr>
            <a:lvl8pPr marL="1371600" algn="l" rtl="0" fontAlgn="base">
              <a:lnSpc>
                <a:spcPct val="85000"/>
              </a:lnSpc>
              <a:spcBef>
                <a:spcPct val="0"/>
              </a:spcBef>
              <a:spcAft>
                <a:spcPct val="0"/>
              </a:spcAft>
              <a:defRPr sz="3200" b="1">
                <a:solidFill>
                  <a:schemeClr val="bg1"/>
                </a:solidFill>
                <a:latin typeface="Arial" charset="0"/>
              </a:defRPr>
            </a:lvl8pPr>
            <a:lvl9pPr marL="1828800" algn="l" rtl="0" fontAlgn="base">
              <a:lnSpc>
                <a:spcPct val="85000"/>
              </a:lnSpc>
              <a:spcBef>
                <a:spcPct val="0"/>
              </a:spcBef>
              <a:spcAft>
                <a:spcPct val="0"/>
              </a:spcAft>
              <a:defRPr sz="3200" b="1">
                <a:solidFill>
                  <a:schemeClr val="bg1"/>
                </a:solidFill>
                <a:latin typeface="Arial" charset="0"/>
              </a:defRPr>
            </a:lvl9pPr>
          </a:lstStyle>
          <a:p>
            <a:pPr algn="ctr"/>
            <a:r>
              <a:rPr lang="en-US" sz="2400" dirty="0" smtClean="0">
                <a:solidFill>
                  <a:prstClr val="black">
                    <a:lumMod val="85000"/>
                    <a:lumOff val="15000"/>
                  </a:prstClr>
                </a:solidFill>
                <a:latin typeface="Arial" pitchFamily="34" charset="0"/>
                <a:cs typeface="Arial" pitchFamily="34" charset="0"/>
              </a:rPr>
              <a:t>2060</a:t>
            </a:r>
            <a:endParaRPr lang="en-US" sz="2400" dirty="0">
              <a:solidFill>
                <a:prstClr val="black">
                  <a:lumMod val="85000"/>
                  <a:lumOff val="15000"/>
                </a:prstClr>
              </a:solidFill>
              <a:latin typeface="Arial" pitchFamily="34" charset="0"/>
              <a:cs typeface="Arial" pitchFamily="34" charset="0"/>
            </a:endParaRPr>
          </a:p>
        </p:txBody>
      </p:sp>
      <p:sp>
        <p:nvSpPr>
          <p:cNvPr id="20" name="Title 2"/>
          <p:cNvSpPr txBox="1">
            <a:spLocks/>
          </p:cNvSpPr>
          <p:nvPr/>
        </p:nvSpPr>
        <p:spPr bwMode="auto">
          <a:xfrm>
            <a:off x="533399" y="5562600"/>
            <a:ext cx="8610601" cy="9144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l" rtl="0" eaLnBrk="0" fontAlgn="base" hangingPunct="0">
              <a:lnSpc>
                <a:spcPct val="85000"/>
              </a:lnSpc>
              <a:spcBef>
                <a:spcPct val="0"/>
              </a:spcBef>
              <a:spcAft>
                <a:spcPct val="0"/>
              </a:spcAft>
              <a:defRPr sz="3600" b="0">
                <a:solidFill>
                  <a:schemeClr val="tx1">
                    <a:lumMod val="85000"/>
                    <a:lumOff val="15000"/>
                  </a:schemeClr>
                </a:solidFill>
                <a:latin typeface="Arial"/>
                <a:ea typeface="+mj-ea"/>
                <a:cs typeface="Arial"/>
              </a:defRPr>
            </a:lvl1pPr>
            <a:lvl2pPr algn="l" rtl="0" eaLnBrk="0" fontAlgn="base" hangingPunct="0">
              <a:lnSpc>
                <a:spcPct val="85000"/>
              </a:lnSpc>
              <a:spcBef>
                <a:spcPct val="0"/>
              </a:spcBef>
              <a:spcAft>
                <a:spcPct val="0"/>
              </a:spcAft>
              <a:defRPr sz="3600">
                <a:solidFill>
                  <a:srgbClr val="262626"/>
                </a:solidFill>
                <a:latin typeface="Franklin Gothic Demi" pitchFamily="34" charset="0"/>
              </a:defRPr>
            </a:lvl2pPr>
            <a:lvl3pPr algn="l" rtl="0" eaLnBrk="0" fontAlgn="base" hangingPunct="0">
              <a:lnSpc>
                <a:spcPct val="85000"/>
              </a:lnSpc>
              <a:spcBef>
                <a:spcPct val="0"/>
              </a:spcBef>
              <a:spcAft>
                <a:spcPct val="0"/>
              </a:spcAft>
              <a:defRPr sz="3600">
                <a:solidFill>
                  <a:srgbClr val="262626"/>
                </a:solidFill>
                <a:latin typeface="Franklin Gothic Demi" pitchFamily="34" charset="0"/>
              </a:defRPr>
            </a:lvl3pPr>
            <a:lvl4pPr algn="l" rtl="0" eaLnBrk="0" fontAlgn="base" hangingPunct="0">
              <a:lnSpc>
                <a:spcPct val="85000"/>
              </a:lnSpc>
              <a:spcBef>
                <a:spcPct val="0"/>
              </a:spcBef>
              <a:spcAft>
                <a:spcPct val="0"/>
              </a:spcAft>
              <a:defRPr sz="3600">
                <a:solidFill>
                  <a:srgbClr val="262626"/>
                </a:solidFill>
                <a:latin typeface="Franklin Gothic Demi" pitchFamily="34" charset="0"/>
              </a:defRPr>
            </a:lvl4pPr>
            <a:lvl5pPr algn="l" rtl="0" eaLnBrk="0" fontAlgn="base" hangingPunct="0">
              <a:lnSpc>
                <a:spcPct val="85000"/>
              </a:lnSpc>
              <a:spcBef>
                <a:spcPct val="0"/>
              </a:spcBef>
              <a:spcAft>
                <a:spcPct val="0"/>
              </a:spcAft>
              <a:defRPr sz="3600">
                <a:solidFill>
                  <a:srgbClr val="262626"/>
                </a:solidFill>
                <a:latin typeface="Franklin Gothic Demi" pitchFamily="34" charset="0"/>
              </a:defRPr>
            </a:lvl5pPr>
            <a:lvl6pPr marL="457200" algn="l" rtl="0" fontAlgn="base">
              <a:lnSpc>
                <a:spcPct val="85000"/>
              </a:lnSpc>
              <a:spcBef>
                <a:spcPct val="0"/>
              </a:spcBef>
              <a:spcAft>
                <a:spcPct val="0"/>
              </a:spcAft>
              <a:defRPr sz="3200" b="1">
                <a:solidFill>
                  <a:schemeClr val="bg1"/>
                </a:solidFill>
                <a:latin typeface="Arial" charset="0"/>
              </a:defRPr>
            </a:lvl6pPr>
            <a:lvl7pPr marL="914400" algn="l" rtl="0" fontAlgn="base">
              <a:lnSpc>
                <a:spcPct val="85000"/>
              </a:lnSpc>
              <a:spcBef>
                <a:spcPct val="0"/>
              </a:spcBef>
              <a:spcAft>
                <a:spcPct val="0"/>
              </a:spcAft>
              <a:defRPr sz="3200" b="1">
                <a:solidFill>
                  <a:schemeClr val="bg1"/>
                </a:solidFill>
                <a:latin typeface="Arial" charset="0"/>
              </a:defRPr>
            </a:lvl7pPr>
            <a:lvl8pPr marL="1371600" algn="l" rtl="0" fontAlgn="base">
              <a:lnSpc>
                <a:spcPct val="85000"/>
              </a:lnSpc>
              <a:spcBef>
                <a:spcPct val="0"/>
              </a:spcBef>
              <a:spcAft>
                <a:spcPct val="0"/>
              </a:spcAft>
              <a:defRPr sz="3200" b="1">
                <a:solidFill>
                  <a:schemeClr val="bg1"/>
                </a:solidFill>
                <a:latin typeface="Arial" charset="0"/>
              </a:defRPr>
            </a:lvl8pPr>
            <a:lvl9pPr marL="1828800" algn="l" rtl="0" fontAlgn="base">
              <a:lnSpc>
                <a:spcPct val="85000"/>
              </a:lnSpc>
              <a:spcBef>
                <a:spcPct val="0"/>
              </a:spcBef>
              <a:spcAft>
                <a:spcPct val="0"/>
              </a:spcAft>
              <a:defRPr sz="3200" b="1">
                <a:solidFill>
                  <a:schemeClr val="bg1"/>
                </a:solidFill>
                <a:latin typeface="Arial" charset="0"/>
              </a:defRPr>
            </a:lvl9pPr>
          </a:lstStyle>
          <a:p>
            <a:pPr algn="r"/>
            <a:r>
              <a:rPr lang="en-US" sz="3300" b="1" dirty="0" smtClean="0">
                <a:solidFill>
                  <a:prstClr val="black">
                    <a:lumMod val="85000"/>
                    <a:lumOff val="15000"/>
                  </a:prstClr>
                </a:solidFill>
                <a:latin typeface="Arial" pitchFamily="34" charset="0"/>
                <a:cs typeface="Arial" pitchFamily="34" charset="0"/>
              </a:rPr>
              <a:t>With No Action Over the Next 50 Years</a:t>
            </a:r>
            <a:endParaRPr lang="en-US" sz="3300" b="1" dirty="0">
              <a:solidFill>
                <a:prstClr val="black">
                  <a:lumMod val="85000"/>
                  <a:lumOff val="15000"/>
                </a:prstClr>
              </a:solidFill>
              <a:latin typeface="Arial" pitchFamily="34" charset="0"/>
              <a:cs typeface="Arial" pitchFamily="34" charset="0"/>
            </a:endParaRPr>
          </a:p>
        </p:txBody>
      </p:sp>
      <p:sp>
        <p:nvSpPr>
          <p:cNvPr id="2" name="Footer Placeholder 1"/>
          <p:cNvSpPr>
            <a:spLocks noGrp="1"/>
          </p:cNvSpPr>
          <p:nvPr>
            <p:ph type="ftr" sz="quarter" idx="11"/>
          </p:nvPr>
        </p:nvSpPr>
        <p:spPr/>
        <p:txBody>
          <a:bodyPr/>
          <a:lstStyle/>
          <a:p>
            <a:r>
              <a:rPr lang="en-US" smtClean="0"/>
              <a:t>2017 Coastal Master Plan </a:t>
            </a:r>
            <a:endParaRPr lang="en-US" dirty="0"/>
          </a:p>
        </p:txBody>
      </p:sp>
      <p:sp>
        <p:nvSpPr>
          <p:cNvPr id="3" name="Slide Number Placeholder 2"/>
          <p:cNvSpPr>
            <a:spLocks noGrp="1"/>
          </p:cNvSpPr>
          <p:nvPr>
            <p:ph type="sldNum" sz="quarter" idx="12"/>
          </p:nvPr>
        </p:nvSpPr>
        <p:spPr/>
        <p:txBody>
          <a:bodyPr/>
          <a:lstStyle/>
          <a:p>
            <a:fld id="{0580405D-A643-224E-BD86-D482C39E2277}" type="slidenum">
              <a:rPr lang="en-US" smtClean="0"/>
              <a:pPr/>
              <a:t>33</a:t>
            </a:fld>
            <a:endParaRPr lang="en-US" dirty="0"/>
          </a:p>
        </p:txBody>
      </p:sp>
    </p:spTree>
    <p:extLst>
      <p:ext uri="{BB962C8B-B14F-4D97-AF65-F5344CB8AC3E}">
        <p14:creationId xmlns:p14="http://schemas.microsoft.com/office/powerpoint/2010/main" val="177193296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afterEffect">
                                  <p:stCondLst>
                                    <p:cond delay="2000"/>
                                  </p:stCondLst>
                                  <p:childTnLst>
                                    <p:set>
                                      <p:cBhvr>
                                        <p:cTn id="6" dur="1" fill="hold">
                                          <p:stCondLst>
                                            <p:cond delay="0"/>
                                          </p:stCondLst>
                                        </p:cTn>
                                        <p:tgtEl>
                                          <p:spTgt spid="1028"/>
                                        </p:tgtEl>
                                        <p:attrNameLst>
                                          <p:attrName>style.visibility</p:attrName>
                                        </p:attrNameLst>
                                      </p:cBhvr>
                                      <p:to>
                                        <p:strVal val="visible"/>
                                      </p:to>
                                    </p:set>
                                  </p:childTnLst>
                                </p:cTn>
                              </p:par>
                              <p:par>
                                <p:cTn id="7" presetID="1" presetClass="exit" presetSubtype="0" fill="hold" grpId="0" nodeType="withEffect">
                                  <p:stCondLst>
                                    <p:cond delay="2000"/>
                                  </p:stCondLst>
                                  <p:childTnLst>
                                    <p:set>
                                      <p:cBhvr>
                                        <p:cTn id="8" dur="1" fill="hold">
                                          <p:stCondLst>
                                            <p:cond delay="0"/>
                                          </p:stCondLst>
                                        </p:cTn>
                                        <p:tgtEl>
                                          <p:spTgt spid="13"/>
                                        </p:tgtEl>
                                        <p:attrNameLst>
                                          <p:attrName>style.visibility</p:attrName>
                                        </p:attrNameLst>
                                      </p:cBhvr>
                                      <p:to>
                                        <p:strVal val="hidden"/>
                                      </p:to>
                                    </p:set>
                                  </p:childTnLst>
                                </p:cTn>
                              </p:par>
                              <p:par>
                                <p:cTn id="9" presetID="1" presetClass="entr" presetSubtype="0" fill="hold" grpId="0" nodeType="withEffect">
                                  <p:stCondLst>
                                    <p:cond delay="2000"/>
                                  </p:stCondLst>
                                  <p:childTnLst>
                                    <p:set>
                                      <p:cBhvr>
                                        <p:cTn id="10" dur="1" fill="hold">
                                          <p:stCondLst>
                                            <p:cond delay="0"/>
                                          </p:stCondLst>
                                        </p:cTn>
                                        <p:tgtEl>
                                          <p:spTgt spid="14"/>
                                        </p:tgtEl>
                                        <p:attrNameLst>
                                          <p:attrName>style.visibility</p:attrName>
                                        </p:attrNameLst>
                                      </p:cBhvr>
                                      <p:to>
                                        <p:strVal val="visible"/>
                                      </p:to>
                                    </p:set>
                                  </p:childTnLst>
                                </p:cTn>
                              </p:par>
                            </p:childTnLst>
                          </p:cTn>
                        </p:par>
                        <p:par>
                          <p:cTn id="11" fill="hold">
                            <p:stCondLst>
                              <p:cond delay="2000"/>
                            </p:stCondLst>
                            <p:childTnLst>
                              <p:par>
                                <p:cTn id="12" presetID="1" presetClass="entr" presetSubtype="0" fill="hold" nodeType="afterEffect">
                                  <p:stCondLst>
                                    <p:cond delay="2000"/>
                                  </p:stCondLst>
                                  <p:childTnLst>
                                    <p:set>
                                      <p:cBhvr>
                                        <p:cTn id="13" dur="1" fill="hold">
                                          <p:stCondLst>
                                            <p:cond delay="0"/>
                                          </p:stCondLst>
                                        </p:cTn>
                                        <p:tgtEl>
                                          <p:spTgt spid="1029"/>
                                        </p:tgtEl>
                                        <p:attrNameLst>
                                          <p:attrName>style.visibility</p:attrName>
                                        </p:attrNameLst>
                                      </p:cBhvr>
                                      <p:to>
                                        <p:strVal val="visible"/>
                                      </p:to>
                                    </p:set>
                                  </p:childTnLst>
                                </p:cTn>
                              </p:par>
                              <p:par>
                                <p:cTn id="14" presetID="1" presetClass="exit" presetSubtype="0" fill="hold" grpId="1" nodeType="withEffect">
                                  <p:stCondLst>
                                    <p:cond delay="2000"/>
                                  </p:stCondLst>
                                  <p:childTnLst>
                                    <p:set>
                                      <p:cBhvr>
                                        <p:cTn id="15" dur="1" fill="hold">
                                          <p:stCondLst>
                                            <p:cond delay="0"/>
                                          </p:stCondLst>
                                        </p:cTn>
                                        <p:tgtEl>
                                          <p:spTgt spid="14"/>
                                        </p:tgtEl>
                                        <p:attrNameLst>
                                          <p:attrName>style.visibility</p:attrName>
                                        </p:attrNameLst>
                                      </p:cBhvr>
                                      <p:to>
                                        <p:strVal val="hidden"/>
                                      </p:to>
                                    </p:set>
                                  </p:childTnLst>
                                </p:cTn>
                              </p:par>
                              <p:par>
                                <p:cTn id="16" presetID="1" presetClass="entr" presetSubtype="0" fill="hold" grpId="0" nodeType="withEffect">
                                  <p:stCondLst>
                                    <p:cond delay="2000"/>
                                  </p:stCondLst>
                                  <p:childTnLst>
                                    <p:set>
                                      <p:cBhvr>
                                        <p:cTn id="17" dur="1" fill="hold">
                                          <p:stCondLst>
                                            <p:cond delay="0"/>
                                          </p:stCondLst>
                                        </p:cTn>
                                        <p:tgtEl>
                                          <p:spTgt spid="15"/>
                                        </p:tgtEl>
                                        <p:attrNameLst>
                                          <p:attrName>style.visibility</p:attrName>
                                        </p:attrNameLst>
                                      </p:cBhvr>
                                      <p:to>
                                        <p:strVal val="visible"/>
                                      </p:to>
                                    </p:set>
                                  </p:childTnLst>
                                </p:cTn>
                              </p:par>
                            </p:childTnLst>
                          </p:cTn>
                        </p:par>
                        <p:par>
                          <p:cTn id="18" fill="hold">
                            <p:stCondLst>
                              <p:cond delay="4000"/>
                            </p:stCondLst>
                            <p:childTnLst>
                              <p:par>
                                <p:cTn id="19" presetID="1" presetClass="entr" presetSubtype="0" fill="hold" nodeType="afterEffect">
                                  <p:stCondLst>
                                    <p:cond delay="2000"/>
                                  </p:stCondLst>
                                  <p:childTnLst>
                                    <p:set>
                                      <p:cBhvr>
                                        <p:cTn id="20" dur="1" fill="hold">
                                          <p:stCondLst>
                                            <p:cond delay="0"/>
                                          </p:stCondLst>
                                        </p:cTn>
                                        <p:tgtEl>
                                          <p:spTgt spid="1030"/>
                                        </p:tgtEl>
                                        <p:attrNameLst>
                                          <p:attrName>style.visibility</p:attrName>
                                        </p:attrNameLst>
                                      </p:cBhvr>
                                      <p:to>
                                        <p:strVal val="visible"/>
                                      </p:to>
                                    </p:set>
                                  </p:childTnLst>
                                </p:cTn>
                              </p:par>
                              <p:par>
                                <p:cTn id="21" presetID="1" presetClass="exit" presetSubtype="0" fill="hold" grpId="1" nodeType="withEffect">
                                  <p:stCondLst>
                                    <p:cond delay="2000"/>
                                  </p:stCondLst>
                                  <p:childTnLst>
                                    <p:set>
                                      <p:cBhvr>
                                        <p:cTn id="22" dur="1" fill="hold">
                                          <p:stCondLst>
                                            <p:cond delay="0"/>
                                          </p:stCondLst>
                                        </p:cTn>
                                        <p:tgtEl>
                                          <p:spTgt spid="15"/>
                                        </p:tgtEl>
                                        <p:attrNameLst>
                                          <p:attrName>style.visibility</p:attrName>
                                        </p:attrNameLst>
                                      </p:cBhvr>
                                      <p:to>
                                        <p:strVal val="hidden"/>
                                      </p:to>
                                    </p:set>
                                  </p:childTnLst>
                                </p:cTn>
                              </p:par>
                              <p:par>
                                <p:cTn id="23" presetID="1" presetClass="entr" presetSubtype="0" fill="hold" grpId="0" nodeType="withEffect">
                                  <p:stCondLst>
                                    <p:cond delay="2000"/>
                                  </p:stCondLst>
                                  <p:childTnLst>
                                    <p:set>
                                      <p:cBhvr>
                                        <p:cTn id="24" dur="1" fill="hold">
                                          <p:stCondLst>
                                            <p:cond delay="0"/>
                                          </p:stCondLst>
                                        </p:cTn>
                                        <p:tgtEl>
                                          <p:spTgt spid="16"/>
                                        </p:tgtEl>
                                        <p:attrNameLst>
                                          <p:attrName>style.visibility</p:attrName>
                                        </p:attrNameLst>
                                      </p:cBhvr>
                                      <p:to>
                                        <p:strVal val="visible"/>
                                      </p:to>
                                    </p:set>
                                  </p:childTnLst>
                                </p:cTn>
                              </p:par>
                            </p:childTnLst>
                          </p:cTn>
                        </p:par>
                        <p:par>
                          <p:cTn id="25" fill="hold">
                            <p:stCondLst>
                              <p:cond delay="6000"/>
                            </p:stCondLst>
                            <p:childTnLst>
                              <p:par>
                                <p:cTn id="26" presetID="1" presetClass="entr" presetSubtype="0" fill="hold" nodeType="afterEffect">
                                  <p:stCondLst>
                                    <p:cond delay="2000"/>
                                  </p:stCondLst>
                                  <p:childTnLst>
                                    <p:set>
                                      <p:cBhvr>
                                        <p:cTn id="27" dur="1" fill="hold">
                                          <p:stCondLst>
                                            <p:cond delay="0"/>
                                          </p:stCondLst>
                                        </p:cTn>
                                        <p:tgtEl>
                                          <p:spTgt spid="6"/>
                                        </p:tgtEl>
                                        <p:attrNameLst>
                                          <p:attrName>style.visibility</p:attrName>
                                        </p:attrNameLst>
                                      </p:cBhvr>
                                      <p:to>
                                        <p:strVal val="visible"/>
                                      </p:to>
                                    </p:set>
                                  </p:childTnLst>
                                </p:cTn>
                              </p:par>
                              <p:par>
                                <p:cTn id="28" presetID="1" presetClass="exit" presetSubtype="0" fill="hold" grpId="1" nodeType="withEffect">
                                  <p:stCondLst>
                                    <p:cond delay="2000"/>
                                  </p:stCondLst>
                                  <p:childTnLst>
                                    <p:set>
                                      <p:cBhvr>
                                        <p:cTn id="29" dur="1" fill="hold">
                                          <p:stCondLst>
                                            <p:cond delay="0"/>
                                          </p:stCondLst>
                                        </p:cTn>
                                        <p:tgtEl>
                                          <p:spTgt spid="16"/>
                                        </p:tgtEl>
                                        <p:attrNameLst>
                                          <p:attrName>style.visibility</p:attrName>
                                        </p:attrNameLst>
                                      </p:cBhvr>
                                      <p:to>
                                        <p:strVal val="hidden"/>
                                      </p:to>
                                    </p:set>
                                  </p:childTnLst>
                                </p:cTn>
                              </p:par>
                              <p:par>
                                <p:cTn id="30" presetID="1" presetClass="entr" presetSubtype="0" fill="hold" grpId="0" nodeType="withEffect">
                                  <p:stCondLst>
                                    <p:cond delay="2000"/>
                                  </p:stCondLst>
                                  <p:childTnLst>
                                    <p:set>
                                      <p:cBhvr>
                                        <p:cTn id="31" dur="1" fill="hold">
                                          <p:stCondLst>
                                            <p:cond delay="0"/>
                                          </p:stCondLst>
                                        </p:cTn>
                                        <p:tgtEl>
                                          <p:spTgt spid="17"/>
                                        </p:tgtEl>
                                        <p:attrNameLst>
                                          <p:attrName>style.visibility</p:attrName>
                                        </p:attrNameLst>
                                      </p:cBhvr>
                                      <p:to>
                                        <p:strVal val="visible"/>
                                      </p:to>
                                    </p:set>
                                  </p:childTnLst>
                                </p:cTn>
                              </p:par>
                            </p:childTnLst>
                          </p:cTn>
                        </p:par>
                        <p:par>
                          <p:cTn id="32" fill="hold">
                            <p:stCondLst>
                              <p:cond delay="8000"/>
                            </p:stCondLst>
                            <p:childTnLst>
                              <p:par>
                                <p:cTn id="33" presetID="1" presetClass="entr" presetSubtype="0" fill="hold" nodeType="afterEffect">
                                  <p:stCondLst>
                                    <p:cond delay="2000"/>
                                  </p:stCondLst>
                                  <p:childTnLst>
                                    <p:set>
                                      <p:cBhvr>
                                        <p:cTn id="34" dur="1" fill="hold">
                                          <p:stCondLst>
                                            <p:cond delay="0"/>
                                          </p:stCondLst>
                                        </p:cTn>
                                        <p:tgtEl>
                                          <p:spTgt spid="7"/>
                                        </p:tgtEl>
                                        <p:attrNameLst>
                                          <p:attrName>style.visibility</p:attrName>
                                        </p:attrNameLst>
                                      </p:cBhvr>
                                      <p:to>
                                        <p:strVal val="visible"/>
                                      </p:to>
                                    </p:set>
                                  </p:childTnLst>
                                </p:cTn>
                              </p:par>
                              <p:par>
                                <p:cTn id="35" presetID="1" presetClass="exit" presetSubtype="0" fill="hold" grpId="1" nodeType="withEffect">
                                  <p:stCondLst>
                                    <p:cond delay="2000"/>
                                  </p:stCondLst>
                                  <p:childTnLst>
                                    <p:set>
                                      <p:cBhvr>
                                        <p:cTn id="36" dur="1" fill="hold">
                                          <p:stCondLst>
                                            <p:cond delay="0"/>
                                          </p:stCondLst>
                                        </p:cTn>
                                        <p:tgtEl>
                                          <p:spTgt spid="17"/>
                                        </p:tgtEl>
                                        <p:attrNameLst>
                                          <p:attrName>style.visibility</p:attrName>
                                        </p:attrNameLst>
                                      </p:cBhvr>
                                      <p:to>
                                        <p:strVal val="hidden"/>
                                      </p:to>
                                    </p:set>
                                  </p:childTnLst>
                                </p:cTn>
                              </p:par>
                              <p:par>
                                <p:cTn id="37" presetID="1" presetClass="entr" presetSubtype="0" fill="hold" grpId="0" nodeType="withEffect">
                                  <p:stCondLst>
                                    <p:cond delay="2000"/>
                                  </p:stCondLst>
                                  <p:childTnLst>
                                    <p:set>
                                      <p:cBhvr>
                                        <p:cTn id="38"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0"/>
      <p:bldP spid="14" grpId="1"/>
      <p:bldP spid="15" grpId="0"/>
      <p:bldP spid="15" grpId="1"/>
      <p:bldP spid="16" grpId="0"/>
      <p:bldP spid="16" grpId="1"/>
      <p:bldP spid="17" grpId="0"/>
      <p:bldP spid="17" grpId="1"/>
      <p:bldP spid="18"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
            <a:ext cx="8229600" cy="1143000"/>
          </a:xfrm>
        </p:spPr>
        <p:txBody>
          <a:bodyPr>
            <a:normAutofit fontScale="90000"/>
          </a:bodyPr>
          <a:lstStyle/>
          <a:p>
            <a:r>
              <a:rPr lang="en-US" dirty="0"/>
              <a:t>Increasing Vulnerability to Livelihoods</a:t>
            </a:r>
          </a:p>
        </p:txBody>
      </p:sp>
      <p:sp>
        <p:nvSpPr>
          <p:cNvPr id="4" name="Slide Number Placeholder 3"/>
          <p:cNvSpPr>
            <a:spLocks noGrp="1"/>
          </p:cNvSpPr>
          <p:nvPr>
            <p:ph type="sldNum" sz="quarter" idx="12"/>
          </p:nvPr>
        </p:nvSpPr>
        <p:spPr/>
        <p:txBody>
          <a:bodyPr/>
          <a:lstStyle/>
          <a:p>
            <a:fld id="{0580405D-A643-224E-BD86-D482C39E2277}" type="slidenum">
              <a:rPr lang="en-US" smtClean="0"/>
              <a:pPr/>
              <a:t>34</a:t>
            </a:fld>
            <a:endParaRPr lang="en-US" dirty="0"/>
          </a:p>
        </p:txBody>
      </p:sp>
      <p:sp>
        <p:nvSpPr>
          <p:cNvPr id="5" name="Footer Placeholder 4"/>
          <p:cNvSpPr>
            <a:spLocks noGrp="1"/>
          </p:cNvSpPr>
          <p:nvPr>
            <p:ph type="ftr" sz="quarter" idx="11"/>
          </p:nvPr>
        </p:nvSpPr>
        <p:spPr/>
        <p:txBody>
          <a:bodyPr/>
          <a:lstStyle/>
          <a:p>
            <a:r>
              <a:rPr lang="en-US" smtClean="0"/>
              <a:t>2017 Coastal Master Plan </a:t>
            </a:r>
            <a:endParaRPr lang="en-US" dirty="0"/>
          </a:p>
        </p:txBody>
      </p:sp>
      <p:pic>
        <p:nvPicPr>
          <p:cNvPr id="6" name="Picture 5"/>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1066800"/>
            <a:ext cx="9144000" cy="3420516"/>
          </a:xfrm>
          <a:prstGeom prst="rect">
            <a:avLst/>
          </a:prstGeom>
          <a:ln>
            <a:noFill/>
          </a:ln>
          <a:effectLst>
            <a:softEdge rad="112500"/>
          </a:effectLst>
        </p:spPr>
      </p:pic>
      <p:graphicFrame>
        <p:nvGraphicFramePr>
          <p:cNvPr id="7" name="Chart 6"/>
          <p:cNvGraphicFramePr>
            <a:graphicFrameLocks/>
          </p:cNvGraphicFramePr>
          <p:nvPr>
            <p:extLst>
              <p:ext uri="{D42A27DB-BD31-4B8C-83A1-F6EECF244321}">
                <p14:modId xmlns:p14="http://schemas.microsoft.com/office/powerpoint/2010/main" val="3255181600"/>
              </p:ext>
            </p:extLst>
          </p:nvPr>
        </p:nvGraphicFramePr>
        <p:xfrm>
          <a:off x="685800" y="3733800"/>
          <a:ext cx="4731711" cy="2500490"/>
        </p:xfrm>
        <a:graphic>
          <a:graphicData uri="http://schemas.openxmlformats.org/drawingml/2006/chart">
            <c:chart xmlns:c="http://schemas.openxmlformats.org/drawingml/2006/chart" xmlns:r="http://schemas.openxmlformats.org/officeDocument/2006/relationships" r:id="rId3"/>
          </a:graphicData>
        </a:graphic>
      </p:graphicFrame>
      <p:sp>
        <p:nvSpPr>
          <p:cNvPr id="8" name="TextBox 11"/>
          <p:cNvSpPr txBox="1">
            <a:spLocks noChangeArrowheads="1"/>
          </p:cNvSpPr>
          <p:nvPr/>
        </p:nvSpPr>
        <p:spPr bwMode="auto">
          <a:xfrm>
            <a:off x="5726113" y="4589463"/>
            <a:ext cx="2884487" cy="64770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eaLnBrk="0" hangingPunct="0">
              <a:defRPr>
                <a:solidFill>
                  <a:schemeClr val="tx1"/>
                </a:solidFill>
                <a:latin typeface="Calibri" pitchFamily="34" charset="0"/>
              </a:defRPr>
            </a:lvl1pPr>
            <a:lvl2pPr marL="742950" indent="-285750" eaLnBrk="0" hangingPunct="0">
              <a:defRPr>
                <a:solidFill>
                  <a:schemeClr val="tx1"/>
                </a:solidFill>
                <a:latin typeface="Calibri" pitchFamily="34" charset="0"/>
              </a:defRPr>
            </a:lvl2pPr>
            <a:lvl3pPr marL="1143000" indent="-228600" eaLnBrk="0" hangingPunct="0">
              <a:defRPr>
                <a:solidFill>
                  <a:schemeClr val="tx1"/>
                </a:solidFill>
                <a:latin typeface="Calibri" pitchFamily="34" charset="0"/>
              </a:defRPr>
            </a:lvl3pPr>
            <a:lvl4pPr marL="1600200" indent="-228600" eaLnBrk="0" hangingPunct="0">
              <a:defRPr>
                <a:solidFill>
                  <a:schemeClr val="tx1"/>
                </a:solidFill>
                <a:latin typeface="Calibri" pitchFamily="34" charset="0"/>
              </a:defRPr>
            </a:lvl4pPr>
            <a:lvl5pPr marL="2057400" indent="-228600" eaLnBrk="0" hangingPunct="0">
              <a:defRPr>
                <a:solidFill>
                  <a:schemeClr val="tx1"/>
                </a:solidFill>
                <a:latin typeface="Calibri" pitchFamily="34" charset="0"/>
              </a:defRPr>
            </a:lvl5pPr>
            <a:lvl6pPr marL="2514600" indent="-228600" eaLnBrk="0" fontAlgn="base" hangingPunct="0">
              <a:spcBef>
                <a:spcPct val="0"/>
              </a:spcBef>
              <a:spcAft>
                <a:spcPct val="0"/>
              </a:spcAft>
              <a:defRPr>
                <a:solidFill>
                  <a:schemeClr val="tx1"/>
                </a:solidFill>
                <a:latin typeface="Calibri" pitchFamily="34" charset="0"/>
              </a:defRPr>
            </a:lvl6pPr>
            <a:lvl7pPr marL="2971800" indent="-228600" eaLnBrk="0" fontAlgn="base" hangingPunct="0">
              <a:spcBef>
                <a:spcPct val="0"/>
              </a:spcBef>
              <a:spcAft>
                <a:spcPct val="0"/>
              </a:spcAft>
              <a:defRPr>
                <a:solidFill>
                  <a:schemeClr val="tx1"/>
                </a:solidFill>
                <a:latin typeface="Calibri" pitchFamily="34" charset="0"/>
              </a:defRPr>
            </a:lvl7pPr>
            <a:lvl8pPr marL="3429000" indent="-228600" eaLnBrk="0" fontAlgn="base" hangingPunct="0">
              <a:spcBef>
                <a:spcPct val="0"/>
              </a:spcBef>
              <a:spcAft>
                <a:spcPct val="0"/>
              </a:spcAft>
              <a:defRPr>
                <a:solidFill>
                  <a:schemeClr val="tx1"/>
                </a:solidFill>
                <a:latin typeface="Calibri" pitchFamily="34" charset="0"/>
              </a:defRPr>
            </a:lvl8pPr>
            <a:lvl9pPr marL="3886200" indent="-228600" eaLnBrk="0" fontAlgn="base" hangingPunct="0">
              <a:spcBef>
                <a:spcPct val="0"/>
              </a:spcBef>
              <a:spcAft>
                <a:spcPct val="0"/>
              </a:spcAft>
              <a:defRPr>
                <a:solidFill>
                  <a:schemeClr val="tx1"/>
                </a:solidFill>
                <a:latin typeface="Calibri" pitchFamily="34" charset="0"/>
              </a:defRPr>
            </a:lvl9pPr>
          </a:lstStyle>
          <a:p>
            <a:pPr eaLnBrk="1" hangingPunct="1"/>
            <a:r>
              <a:rPr lang="en-US" dirty="0">
                <a:solidFill>
                  <a:srgbClr val="000000"/>
                </a:solidFill>
              </a:rPr>
              <a:t>Could experience </a:t>
            </a:r>
            <a:r>
              <a:rPr lang="en-US" b="1" dirty="0">
                <a:solidFill>
                  <a:srgbClr val="000000"/>
                </a:solidFill>
              </a:rPr>
              <a:t>10x </a:t>
            </a:r>
            <a:r>
              <a:rPr lang="en-US" dirty="0">
                <a:solidFill>
                  <a:srgbClr val="000000"/>
                </a:solidFill>
              </a:rPr>
              <a:t>more damages than today</a:t>
            </a:r>
            <a:endParaRPr lang="en-US" b="1" dirty="0">
              <a:solidFill>
                <a:srgbClr val="000000"/>
              </a:solidFill>
            </a:endParaRPr>
          </a:p>
        </p:txBody>
      </p:sp>
    </p:spTree>
    <p:extLst>
      <p:ext uri="{BB962C8B-B14F-4D97-AF65-F5344CB8AC3E}">
        <p14:creationId xmlns:p14="http://schemas.microsoft.com/office/powerpoint/2010/main" val="12343380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dissolv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cstate="print">
            <a:extLst>
              <a:ext uri="{28A0092B-C50C-407E-A947-70E740481C1C}">
                <a14:useLocalDpi xmlns:a14="http://schemas.microsoft.com/office/drawing/2010/main" val="0"/>
              </a:ext>
            </a:extLst>
          </a:blip>
          <a:srcRect t="2142" b="1460"/>
          <a:stretch/>
        </p:blipFill>
        <p:spPr>
          <a:xfrm>
            <a:off x="0" y="0"/>
            <a:ext cx="9206753" cy="6858000"/>
          </a:xfrm>
          <a:prstGeom prst="rect">
            <a:avLst/>
          </a:prstGeom>
        </p:spPr>
      </p:pic>
      <p:sp>
        <p:nvSpPr>
          <p:cNvPr id="3" name="Footer Placeholder 2"/>
          <p:cNvSpPr>
            <a:spLocks noGrp="1"/>
          </p:cNvSpPr>
          <p:nvPr>
            <p:ph type="ftr" sz="quarter" idx="11"/>
          </p:nvPr>
        </p:nvSpPr>
        <p:spPr/>
        <p:txBody>
          <a:bodyPr/>
          <a:lstStyle/>
          <a:p>
            <a:r>
              <a:rPr lang="en-US" dirty="0" smtClean="0"/>
              <a:t>2017 Coastal Master Plan </a:t>
            </a:r>
            <a:endParaRPr lang="en-US" dirty="0"/>
          </a:p>
        </p:txBody>
      </p:sp>
      <p:sp>
        <p:nvSpPr>
          <p:cNvPr id="4" name="Slide Number Placeholder 3"/>
          <p:cNvSpPr>
            <a:spLocks noGrp="1"/>
          </p:cNvSpPr>
          <p:nvPr>
            <p:ph type="sldNum" sz="quarter" idx="12"/>
          </p:nvPr>
        </p:nvSpPr>
        <p:spPr/>
        <p:txBody>
          <a:bodyPr/>
          <a:lstStyle/>
          <a:p>
            <a:fld id="{0580405D-A643-224E-BD86-D482C39E2277}" type="slidenum">
              <a:rPr lang="en-US" smtClean="0"/>
              <a:pPr/>
              <a:t>35</a:t>
            </a:fld>
            <a:endParaRPr lang="en-US" dirty="0"/>
          </a:p>
        </p:txBody>
      </p:sp>
    </p:spTree>
    <p:extLst>
      <p:ext uri="{BB962C8B-B14F-4D97-AF65-F5344CB8AC3E}">
        <p14:creationId xmlns:p14="http://schemas.microsoft.com/office/powerpoint/2010/main" val="681581299"/>
      </p:ext>
    </p:extLst>
  </p:cSld>
  <p:clrMapOvr>
    <a:masterClrMapping/>
  </p:clrMapOvr>
  <p:transition spd="slow" advClick="0" advTm="2000">
    <p:fade/>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4" name="Slide Number Placeholder 3"/>
          <p:cNvSpPr>
            <a:spLocks noGrp="1"/>
          </p:cNvSpPr>
          <p:nvPr>
            <p:ph type="sldNum" sz="quarter" idx="12"/>
          </p:nvPr>
        </p:nvSpPr>
        <p:spPr/>
        <p:txBody>
          <a:bodyPr/>
          <a:lstStyle/>
          <a:p>
            <a:fld id="{0580405D-A643-224E-BD86-D482C39E2277}" type="slidenum">
              <a:rPr lang="en-US" smtClean="0"/>
              <a:pPr/>
              <a:t>36</a:t>
            </a:fld>
            <a:endParaRPr lang="en-US" dirty="0"/>
          </a:p>
        </p:txBody>
      </p:sp>
      <p:sp>
        <p:nvSpPr>
          <p:cNvPr id="5" name="Footer Placeholder 4"/>
          <p:cNvSpPr>
            <a:spLocks noGrp="1"/>
          </p:cNvSpPr>
          <p:nvPr>
            <p:ph type="ftr" sz="quarter" idx="11"/>
          </p:nvPr>
        </p:nvSpPr>
        <p:spPr/>
        <p:txBody>
          <a:bodyPr/>
          <a:lstStyle/>
          <a:p>
            <a:r>
              <a:rPr lang="en-US" smtClean="0"/>
              <a:t>2017 Coastal Master Plan </a:t>
            </a:r>
            <a:endParaRPr lang="en-US" dirty="0"/>
          </a:p>
        </p:txBody>
      </p:sp>
    </p:spTree>
    <p:extLst>
      <p:ext uri="{BB962C8B-B14F-4D97-AF65-F5344CB8AC3E}">
        <p14:creationId xmlns:p14="http://schemas.microsoft.com/office/powerpoint/2010/main" val="11559537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4" name="Slide Number Placeholder 3"/>
          <p:cNvSpPr>
            <a:spLocks noGrp="1"/>
          </p:cNvSpPr>
          <p:nvPr>
            <p:ph type="sldNum" sz="quarter" idx="12"/>
          </p:nvPr>
        </p:nvSpPr>
        <p:spPr/>
        <p:txBody>
          <a:bodyPr/>
          <a:lstStyle/>
          <a:p>
            <a:fld id="{0580405D-A643-224E-BD86-D482C39E2277}" type="slidenum">
              <a:rPr lang="en-US" smtClean="0"/>
              <a:pPr/>
              <a:t>37</a:t>
            </a:fld>
            <a:endParaRPr lang="en-US" dirty="0"/>
          </a:p>
        </p:txBody>
      </p:sp>
      <p:sp>
        <p:nvSpPr>
          <p:cNvPr id="5" name="Footer Placeholder 4"/>
          <p:cNvSpPr>
            <a:spLocks noGrp="1"/>
          </p:cNvSpPr>
          <p:nvPr>
            <p:ph type="ftr" sz="quarter" idx="11"/>
          </p:nvPr>
        </p:nvSpPr>
        <p:spPr/>
        <p:txBody>
          <a:bodyPr/>
          <a:lstStyle/>
          <a:p>
            <a:r>
              <a:rPr lang="en-US" smtClean="0"/>
              <a:t>2017 Coastal Master Plan </a:t>
            </a:r>
            <a:endParaRPr lang="en-US" dirty="0"/>
          </a:p>
        </p:txBody>
      </p:sp>
    </p:spTree>
    <p:extLst>
      <p:ext uri="{BB962C8B-B14F-4D97-AF65-F5344CB8AC3E}">
        <p14:creationId xmlns:p14="http://schemas.microsoft.com/office/powerpoint/2010/main" val="17635753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extLst>
              <a:ext uri="{28A0092B-C50C-407E-A947-70E740481C1C}">
                <a14:useLocalDpi xmlns:a14="http://schemas.microsoft.com/office/drawing/2010/main" val="0"/>
              </a:ext>
            </a:extLst>
          </a:blip>
          <a:srcRect l="12794" r="3102" b="15896"/>
          <a:stretch/>
        </p:blipFill>
        <p:spPr>
          <a:xfrm>
            <a:off x="0" y="0"/>
            <a:ext cx="9144000" cy="6858000"/>
          </a:xfrm>
          <a:prstGeom prst="rect">
            <a:avLst/>
          </a:prstGeom>
        </p:spPr>
      </p:pic>
      <p:sp>
        <p:nvSpPr>
          <p:cNvPr id="3" name="Footer Placeholder 2"/>
          <p:cNvSpPr>
            <a:spLocks noGrp="1"/>
          </p:cNvSpPr>
          <p:nvPr>
            <p:ph type="ftr" sz="quarter" idx="11"/>
          </p:nvPr>
        </p:nvSpPr>
        <p:spPr/>
        <p:txBody>
          <a:bodyPr/>
          <a:lstStyle/>
          <a:p>
            <a:r>
              <a:rPr lang="en-US" smtClean="0"/>
              <a:t>2017 Coastal Master Plan </a:t>
            </a:r>
            <a:endParaRPr lang="en-US" dirty="0"/>
          </a:p>
        </p:txBody>
      </p:sp>
      <p:sp>
        <p:nvSpPr>
          <p:cNvPr id="4" name="Slide Number Placeholder 3"/>
          <p:cNvSpPr>
            <a:spLocks noGrp="1"/>
          </p:cNvSpPr>
          <p:nvPr>
            <p:ph type="sldNum" sz="quarter" idx="12"/>
          </p:nvPr>
        </p:nvSpPr>
        <p:spPr/>
        <p:txBody>
          <a:bodyPr/>
          <a:lstStyle/>
          <a:p>
            <a:fld id="{0580405D-A643-224E-BD86-D482C39E2277}" type="slidenum">
              <a:rPr lang="en-US" smtClean="0"/>
              <a:pPr/>
              <a:t>38</a:t>
            </a:fld>
            <a:endParaRPr lang="en-US" dirty="0"/>
          </a:p>
        </p:txBody>
      </p:sp>
    </p:spTree>
    <p:extLst>
      <p:ext uri="{BB962C8B-B14F-4D97-AF65-F5344CB8AC3E}">
        <p14:creationId xmlns:p14="http://schemas.microsoft.com/office/powerpoint/2010/main" val="3188839140"/>
      </p:ext>
    </p:extLst>
  </p:cSld>
  <p:clrMapOvr>
    <a:masterClrMapping/>
  </p:clrMapOvr>
  <p:transition spd="slow" advClick="0" advTm="2000">
    <p:fade/>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cstate="print">
            <a:extLst>
              <a:ext uri="{28A0092B-C50C-407E-A947-70E740481C1C}">
                <a14:useLocalDpi xmlns:a14="http://schemas.microsoft.com/office/drawing/2010/main" val="0"/>
              </a:ext>
            </a:extLst>
          </a:blip>
          <a:srcRect l="3386" r="3386"/>
          <a:stretch/>
        </p:blipFill>
        <p:spPr>
          <a:xfrm>
            <a:off x="-1" y="0"/>
            <a:ext cx="9144001" cy="6858000"/>
          </a:xfrm>
          <a:prstGeom prst="rect">
            <a:avLst/>
          </a:prstGeom>
        </p:spPr>
      </p:pic>
      <p:sp>
        <p:nvSpPr>
          <p:cNvPr id="3" name="Footer Placeholder 2"/>
          <p:cNvSpPr>
            <a:spLocks noGrp="1"/>
          </p:cNvSpPr>
          <p:nvPr>
            <p:ph type="ftr" sz="quarter" idx="11"/>
          </p:nvPr>
        </p:nvSpPr>
        <p:spPr/>
        <p:txBody>
          <a:bodyPr/>
          <a:lstStyle/>
          <a:p>
            <a:r>
              <a:rPr lang="en-US" smtClean="0"/>
              <a:t>2017 Coastal Master Plan </a:t>
            </a:r>
            <a:endParaRPr lang="en-US" dirty="0"/>
          </a:p>
        </p:txBody>
      </p:sp>
      <p:sp>
        <p:nvSpPr>
          <p:cNvPr id="4" name="Slide Number Placeholder 3"/>
          <p:cNvSpPr>
            <a:spLocks noGrp="1"/>
          </p:cNvSpPr>
          <p:nvPr>
            <p:ph type="sldNum" sz="quarter" idx="12"/>
          </p:nvPr>
        </p:nvSpPr>
        <p:spPr/>
        <p:txBody>
          <a:bodyPr/>
          <a:lstStyle/>
          <a:p>
            <a:fld id="{0580405D-A643-224E-BD86-D482C39E2277}" type="slidenum">
              <a:rPr lang="en-US" smtClean="0"/>
              <a:pPr/>
              <a:t>39</a:t>
            </a:fld>
            <a:endParaRPr lang="en-US" dirty="0"/>
          </a:p>
        </p:txBody>
      </p:sp>
    </p:spTree>
    <p:extLst>
      <p:ext uri="{BB962C8B-B14F-4D97-AF65-F5344CB8AC3E}">
        <p14:creationId xmlns:p14="http://schemas.microsoft.com/office/powerpoint/2010/main" val="2751856133"/>
      </p:ext>
    </p:extLst>
  </p:cSld>
  <p:clrMapOvr>
    <a:masterClrMapping/>
  </p:clrMapOvr>
  <p:transition spd="slow" advClick="0" advTm="3000">
    <p:fade/>
  </p:transition>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Content Placeholder 3"/>
          <p:cNvSpPr>
            <a:spLocks noGrp="1"/>
          </p:cNvSpPr>
          <p:nvPr>
            <p:ph idx="1"/>
          </p:nvPr>
        </p:nvSpPr>
        <p:spPr>
          <a:xfrm>
            <a:off x="1371600" y="1371600"/>
            <a:ext cx="7772400" cy="5334000"/>
          </a:xfrm>
        </p:spPr>
        <p:txBody>
          <a:bodyPr/>
          <a:lstStyle/>
          <a:p>
            <a:r>
              <a:rPr lang="en-US" dirty="0" smtClean="0">
                <a:solidFill>
                  <a:srgbClr val="000000"/>
                </a:solidFill>
                <a:latin typeface="Arial" charset="0"/>
              </a:rPr>
              <a:t>Hurricanes Katrina and Rita</a:t>
            </a:r>
          </a:p>
          <a:p>
            <a:r>
              <a:rPr lang="en-US" b="1" dirty="0" smtClean="0">
                <a:solidFill>
                  <a:srgbClr val="000000"/>
                </a:solidFill>
                <a:latin typeface="Arial" charset="0"/>
              </a:rPr>
              <a:t>CPRA Board Established</a:t>
            </a:r>
          </a:p>
          <a:p>
            <a:r>
              <a:rPr lang="en-US" dirty="0" smtClean="0">
                <a:solidFill>
                  <a:srgbClr val="000000"/>
                </a:solidFill>
                <a:latin typeface="Arial" charset="0"/>
              </a:rPr>
              <a:t>Original</a:t>
            </a:r>
            <a:r>
              <a:rPr lang="en-US" b="1" dirty="0" smtClean="0">
                <a:solidFill>
                  <a:srgbClr val="000000"/>
                </a:solidFill>
                <a:latin typeface="Arial" charset="0"/>
              </a:rPr>
              <a:t> Master Plan Developed</a:t>
            </a:r>
          </a:p>
          <a:p>
            <a:r>
              <a:rPr lang="en-US" dirty="0" smtClean="0">
                <a:solidFill>
                  <a:srgbClr val="000000"/>
                </a:solidFill>
                <a:latin typeface="Arial" charset="0"/>
              </a:rPr>
              <a:t>Hurricanes Gustav and Ike</a:t>
            </a:r>
          </a:p>
          <a:p>
            <a:r>
              <a:rPr lang="en-US" b="1" dirty="0">
                <a:solidFill>
                  <a:srgbClr val="000000"/>
                </a:solidFill>
                <a:latin typeface="Arial" charset="0"/>
              </a:rPr>
              <a:t>CPRA Implementation Office Established</a:t>
            </a:r>
          </a:p>
          <a:p>
            <a:r>
              <a:rPr lang="en-US" dirty="0" err="1" smtClean="0">
                <a:solidFill>
                  <a:srgbClr val="000000"/>
                </a:solidFill>
                <a:latin typeface="Arial" charset="0"/>
              </a:rPr>
              <a:t>Deepwater</a:t>
            </a:r>
            <a:r>
              <a:rPr lang="en-US" dirty="0" smtClean="0">
                <a:solidFill>
                  <a:srgbClr val="000000"/>
                </a:solidFill>
                <a:latin typeface="Arial" charset="0"/>
              </a:rPr>
              <a:t> Horizon Oil Spill</a:t>
            </a:r>
          </a:p>
          <a:p>
            <a:r>
              <a:rPr lang="en-US" dirty="0" smtClean="0">
                <a:solidFill>
                  <a:srgbClr val="000000"/>
                </a:solidFill>
                <a:latin typeface="Arial" charset="0"/>
              </a:rPr>
              <a:t>Mississippi River High Water Event</a:t>
            </a:r>
          </a:p>
          <a:p>
            <a:r>
              <a:rPr lang="en-US" b="1" dirty="0" smtClean="0">
                <a:solidFill>
                  <a:srgbClr val="000000"/>
                </a:solidFill>
                <a:latin typeface="Arial" charset="0"/>
              </a:rPr>
              <a:t>Master Plan Updated</a:t>
            </a:r>
          </a:p>
        </p:txBody>
      </p:sp>
      <p:sp>
        <p:nvSpPr>
          <p:cNvPr id="23556" name="Title 2"/>
          <p:cNvSpPr>
            <a:spLocks noGrp="1"/>
          </p:cNvSpPr>
          <p:nvPr>
            <p:ph type="title"/>
          </p:nvPr>
        </p:nvSpPr>
        <p:spPr>
          <a:xfrm>
            <a:off x="304800" y="304800"/>
            <a:ext cx="8610600" cy="914400"/>
          </a:xfrm>
          <a:noFill/>
          <a:ln w="9525">
            <a:noFill/>
            <a:miter lim="800000"/>
            <a:headEnd/>
            <a:tailEnd/>
          </a:ln>
          <a:effectLst/>
        </p:spPr>
        <p:txBody>
          <a:bodyPr vert="horz" wrap="square" lIns="91440" tIns="45720" rIns="91440" bIns="45720" numCol="1" anchor="ctr" anchorCtr="0" compatLnSpc="1">
            <a:prstTxWarp prst="textNoShape">
              <a:avLst/>
            </a:prstTxWarp>
          </a:bodyPr>
          <a:lstStyle/>
          <a:p>
            <a:r>
              <a:rPr lang="en-US" sz="3300" b="1" dirty="0" smtClean="0">
                <a:solidFill>
                  <a:schemeClr val="tx1"/>
                </a:solidFill>
                <a:latin typeface="Arial" pitchFamily="34" charset="0"/>
                <a:cs typeface="Arial" pitchFamily="34" charset="0"/>
              </a:rPr>
              <a:t>Responding to the Crisis</a:t>
            </a:r>
            <a:endParaRPr lang="en-US" sz="3300" b="1" dirty="0">
              <a:solidFill>
                <a:schemeClr val="tx1"/>
              </a:solidFill>
              <a:latin typeface="Arial" pitchFamily="34" charset="0"/>
              <a:cs typeface="Arial" pitchFamily="34" charset="0"/>
            </a:endParaRPr>
          </a:p>
        </p:txBody>
      </p:sp>
      <p:sp>
        <p:nvSpPr>
          <p:cNvPr id="6" name="Content Placeholder 3"/>
          <p:cNvSpPr txBox="1">
            <a:spLocks/>
          </p:cNvSpPr>
          <p:nvPr/>
        </p:nvSpPr>
        <p:spPr bwMode="auto">
          <a:xfrm>
            <a:off x="76200" y="1371600"/>
            <a:ext cx="16002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228600" indent="-228600" algn="l" rtl="0" eaLnBrk="0" fontAlgn="base" hangingPunct="0">
              <a:lnSpc>
                <a:spcPct val="85000"/>
              </a:lnSpc>
              <a:spcBef>
                <a:spcPct val="40000"/>
              </a:spcBef>
              <a:spcAft>
                <a:spcPct val="0"/>
              </a:spcAft>
              <a:buClr>
                <a:srgbClr val="7C93A0"/>
              </a:buClr>
              <a:buFont typeface="Arial" pitchFamily="34" charset="0"/>
              <a:buChar char="•"/>
              <a:defRPr sz="2800" b="0">
                <a:solidFill>
                  <a:schemeClr val="tx1">
                    <a:lumMod val="85000"/>
                    <a:lumOff val="15000"/>
                  </a:schemeClr>
                </a:solidFill>
                <a:latin typeface="Franklin Gothic Book" pitchFamily="34" charset="0"/>
                <a:ea typeface="+mn-ea"/>
                <a:cs typeface="Arial"/>
              </a:defRPr>
            </a:lvl1pPr>
            <a:lvl2pPr marL="515938" indent="-265113" algn="l" rtl="0" eaLnBrk="0" fontAlgn="base" hangingPunct="0">
              <a:lnSpc>
                <a:spcPct val="85000"/>
              </a:lnSpc>
              <a:spcBef>
                <a:spcPct val="20000"/>
              </a:spcBef>
              <a:spcAft>
                <a:spcPct val="0"/>
              </a:spcAft>
              <a:buClr>
                <a:srgbClr val="7C93A0"/>
              </a:buClr>
              <a:buFont typeface="Arial" pitchFamily="34" charset="0"/>
              <a:buChar char="•"/>
              <a:defRPr sz="2600" b="0">
                <a:solidFill>
                  <a:schemeClr val="tx1">
                    <a:lumMod val="85000"/>
                    <a:lumOff val="15000"/>
                  </a:schemeClr>
                </a:solidFill>
                <a:latin typeface="Franklin Gothic Book" pitchFamily="34" charset="0"/>
                <a:cs typeface="Arial"/>
              </a:defRPr>
            </a:lvl2pPr>
            <a:lvl3pPr marL="744538" indent="-228600" algn="l" rtl="0" eaLnBrk="0" fontAlgn="base" hangingPunct="0">
              <a:lnSpc>
                <a:spcPct val="85000"/>
              </a:lnSpc>
              <a:spcBef>
                <a:spcPct val="40000"/>
              </a:spcBef>
              <a:spcAft>
                <a:spcPct val="0"/>
              </a:spcAft>
              <a:buClr>
                <a:srgbClr val="7C93A0"/>
              </a:buClr>
              <a:buFont typeface="Arial" pitchFamily="34" charset="0"/>
              <a:buChar char="•"/>
              <a:defRPr sz="2400" b="0">
                <a:solidFill>
                  <a:schemeClr val="tx1">
                    <a:lumMod val="85000"/>
                    <a:lumOff val="15000"/>
                  </a:schemeClr>
                </a:solidFill>
                <a:latin typeface="Franklin Gothic Book" pitchFamily="34" charset="0"/>
                <a:cs typeface="Arial"/>
              </a:defRPr>
            </a:lvl3pPr>
            <a:lvl4pPr marL="973138" indent="-228600" algn="l" rtl="0" eaLnBrk="0" fontAlgn="base" hangingPunct="0">
              <a:lnSpc>
                <a:spcPct val="85000"/>
              </a:lnSpc>
              <a:spcBef>
                <a:spcPct val="40000"/>
              </a:spcBef>
              <a:spcAft>
                <a:spcPct val="0"/>
              </a:spcAft>
              <a:buClr>
                <a:srgbClr val="7C93A0"/>
              </a:buClr>
              <a:buFont typeface="Arial" pitchFamily="34" charset="0"/>
              <a:buChar char="•"/>
              <a:defRPr sz="2000" b="0">
                <a:solidFill>
                  <a:schemeClr val="tx1">
                    <a:lumMod val="85000"/>
                    <a:lumOff val="15000"/>
                  </a:schemeClr>
                </a:solidFill>
                <a:latin typeface="Franklin Gothic Book" pitchFamily="34" charset="0"/>
                <a:cs typeface="Arial"/>
              </a:defRPr>
            </a:lvl4pPr>
            <a:lvl5pPr marL="1143000" indent="-169863" algn="l" rtl="0" eaLnBrk="0" fontAlgn="base" hangingPunct="0">
              <a:lnSpc>
                <a:spcPct val="85000"/>
              </a:lnSpc>
              <a:spcBef>
                <a:spcPct val="40000"/>
              </a:spcBef>
              <a:spcAft>
                <a:spcPct val="0"/>
              </a:spcAft>
              <a:buClr>
                <a:srgbClr val="7C93A0"/>
              </a:buClr>
              <a:buFont typeface="Arial" pitchFamily="34" charset="0"/>
              <a:buChar char="•"/>
              <a:defRPr sz="2000" b="0">
                <a:solidFill>
                  <a:schemeClr val="tx1">
                    <a:lumMod val="95000"/>
                    <a:lumOff val="5000"/>
                  </a:schemeClr>
                </a:solidFill>
                <a:latin typeface="Franklin Gothic Book" pitchFamily="34" charset="0"/>
              </a:defRPr>
            </a:lvl5pPr>
            <a:lvl6pPr marL="2173288" indent="-225425" algn="l" rtl="0" fontAlgn="base">
              <a:lnSpc>
                <a:spcPct val="85000"/>
              </a:lnSpc>
              <a:spcBef>
                <a:spcPct val="40000"/>
              </a:spcBef>
              <a:spcAft>
                <a:spcPct val="0"/>
              </a:spcAft>
              <a:buClr>
                <a:srgbClr val="61781F"/>
              </a:buClr>
              <a:buFont typeface="Wingdings" pitchFamily="2" charset="2"/>
              <a:buChar char="§"/>
              <a:defRPr sz="2000">
                <a:solidFill>
                  <a:schemeClr val="tx1"/>
                </a:solidFill>
                <a:latin typeface="+mn-lt"/>
              </a:defRPr>
            </a:lvl6pPr>
            <a:lvl7pPr marL="2630488" indent="-225425" algn="l" rtl="0" fontAlgn="base">
              <a:lnSpc>
                <a:spcPct val="85000"/>
              </a:lnSpc>
              <a:spcBef>
                <a:spcPct val="40000"/>
              </a:spcBef>
              <a:spcAft>
                <a:spcPct val="0"/>
              </a:spcAft>
              <a:buClr>
                <a:srgbClr val="61781F"/>
              </a:buClr>
              <a:buFont typeface="Wingdings" pitchFamily="2" charset="2"/>
              <a:buChar char="§"/>
              <a:defRPr sz="2000">
                <a:solidFill>
                  <a:schemeClr val="tx1"/>
                </a:solidFill>
                <a:latin typeface="+mn-lt"/>
              </a:defRPr>
            </a:lvl7pPr>
            <a:lvl8pPr marL="3087688" indent="-225425" algn="l" rtl="0" fontAlgn="base">
              <a:lnSpc>
                <a:spcPct val="85000"/>
              </a:lnSpc>
              <a:spcBef>
                <a:spcPct val="40000"/>
              </a:spcBef>
              <a:spcAft>
                <a:spcPct val="0"/>
              </a:spcAft>
              <a:buClr>
                <a:srgbClr val="61781F"/>
              </a:buClr>
              <a:buFont typeface="Wingdings" pitchFamily="2" charset="2"/>
              <a:buChar char="§"/>
              <a:defRPr sz="2000">
                <a:solidFill>
                  <a:schemeClr val="tx1"/>
                </a:solidFill>
                <a:latin typeface="+mn-lt"/>
              </a:defRPr>
            </a:lvl8pPr>
            <a:lvl9pPr marL="3544888" indent="-225425" algn="l" rtl="0" fontAlgn="base">
              <a:lnSpc>
                <a:spcPct val="85000"/>
              </a:lnSpc>
              <a:spcBef>
                <a:spcPct val="40000"/>
              </a:spcBef>
              <a:spcAft>
                <a:spcPct val="0"/>
              </a:spcAft>
              <a:buClr>
                <a:srgbClr val="61781F"/>
              </a:buClr>
              <a:buFont typeface="Wingdings" pitchFamily="2" charset="2"/>
              <a:buChar char="§"/>
              <a:defRPr sz="2000">
                <a:solidFill>
                  <a:schemeClr val="tx1"/>
                </a:solidFill>
                <a:latin typeface="+mn-lt"/>
              </a:defRPr>
            </a:lvl9pPr>
          </a:lstStyle>
          <a:p>
            <a:pPr marL="0" indent="0" algn="ctr">
              <a:buFont typeface="Arial" pitchFamily="34" charset="0"/>
              <a:buNone/>
            </a:pPr>
            <a:r>
              <a:rPr lang="en-US" b="1" dirty="0" smtClean="0">
                <a:solidFill>
                  <a:srgbClr val="4A7591"/>
                </a:solidFill>
                <a:latin typeface="Arial" charset="0"/>
              </a:rPr>
              <a:t>2005</a:t>
            </a:r>
          </a:p>
          <a:p>
            <a:pPr marL="0" indent="0" algn="ctr">
              <a:buFont typeface="Arial" pitchFamily="34" charset="0"/>
              <a:buNone/>
            </a:pPr>
            <a:endParaRPr lang="en-US" b="1" dirty="0">
              <a:solidFill>
                <a:srgbClr val="4A7591"/>
              </a:solidFill>
              <a:latin typeface="Arial" charset="0"/>
            </a:endParaRPr>
          </a:p>
          <a:p>
            <a:pPr marL="0" indent="0" algn="ctr">
              <a:buFont typeface="Arial" pitchFamily="34" charset="0"/>
              <a:buNone/>
            </a:pPr>
            <a:r>
              <a:rPr lang="en-US" b="1" dirty="0" smtClean="0">
                <a:solidFill>
                  <a:srgbClr val="4A7591"/>
                </a:solidFill>
                <a:latin typeface="Arial" charset="0"/>
              </a:rPr>
              <a:t>2007</a:t>
            </a:r>
          </a:p>
          <a:p>
            <a:pPr marL="0" indent="0" algn="ctr">
              <a:buFont typeface="Arial" pitchFamily="34" charset="0"/>
              <a:buNone/>
            </a:pPr>
            <a:r>
              <a:rPr lang="en-US" b="1" dirty="0" smtClean="0">
                <a:solidFill>
                  <a:srgbClr val="4A7591"/>
                </a:solidFill>
                <a:latin typeface="Arial" charset="0"/>
              </a:rPr>
              <a:t>2008</a:t>
            </a:r>
          </a:p>
          <a:p>
            <a:pPr marL="0" indent="0" algn="ctr">
              <a:buFont typeface="Arial" pitchFamily="34" charset="0"/>
              <a:buNone/>
            </a:pPr>
            <a:r>
              <a:rPr lang="en-US" b="1" dirty="0" smtClean="0">
                <a:solidFill>
                  <a:srgbClr val="4A7591"/>
                </a:solidFill>
                <a:latin typeface="Arial" charset="0"/>
              </a:rPr>
              <a:t>2009</a:t>
            </a:r>
          </a:p>
          <a:p>
            <a:pPr marL="0" indent="0" algn="ctr">
              <a:buFont typeface="Arial" pitchFamily="34" charset="0"/>
              <a:buNone/>
            </a:pPr>
            <a:r>
              <a:rPr lang="en-US" b="1" dirty="0" smtClean="0">
                <a:solidFill>
                  <a:srgbClr val="4A7591"/>
                </a:solidFill>
                <a:latin typeface="Arial" charset="0"/>
              </a:rPr>
              <a:t>2010</a:t>
            </a:r>
          </a:p>
          <a:p>
            <a:pPr marL="0" indent="0" algn="ctr">
              <a:buFont typeface="Arial" pitchFamily="34" charset="0"/>
              <a:buNone/>
            </a:pPr>
            <a:r>
              <a:rPr lang="en-US" b="1" dirty="0" smtClean="0">
                <a:solidFill>
                  <a:srgbClr val="4A7591"/>
                </a:solidFill>
                <a:latin typeface="Arial" charset="0"/>
              </a:rPr>
              <a:t>2011</a:t>
            </a:r>
          </a:p>
          <a:p>
            <a:pPr marL="0" indent="0" algn="ctr">
              <a:buFont typeface="Arial" pitchFamily="34" charset="0"/>
              <a:buNone/>
            </a:pPr>
            <a:r>
              <a:rPr lang="en-US" b="1" dirty="0" smtClean="0">
                <a:solidFill>
                  <a:srgbClr val="4A7591"/>
                </a:solidFill>
                <a:latin typeface="Arial" charset="0"/>
              </a:rPr>
              <a:t>2012</a:t>
            </a:r>
            <a:endParaRPr lang="en-US" b="1" dirty="0">
              <a:solidFill>
                <a:srgbClr val="4A7591"/>
              </a:solidFill>
              <a:latin typeface="Arial" charset="0"/>
            </a:endParaRPr>
          </a:p>
        </p:txBody>
      </p:sp>
    </p:spTree>
    <p:extLst>
      <p:ext uri="{BB962C8B-B14F-4D97-AF65-F5344CB8AC3E}">
        <p14:creationId xmlns:p14="http://schemas.microsoft.com/office/powerpoint/2010/main" val="1030233493"/>
      </p:ext>
    </p:extLst>
  </p:cSld>
  <p:clrMapOvr>
    <a:masterClrMapping/>
  </p:clrMapOvr>
  <p:transition/>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US" dirty="0"/>
              <a:t>Louisiana’s Coastal Master Plan</a:t>
            </a:r>
          </a:p>
        </p:txBody>
      </p:sp>
      <p:sp>
        <p:nvSpPr>
          <p:cNvPr id="3" name="Subtitle 2"/>
          <p:cNvSpPr>
            <a:spLocks noGrp="1"/>
          </p:cNvSpPr>
          <p:nvPr>
            <p:ph type="subTitle" idx="1"/>
          </p:nvPr>
        </p:nvSpPr>
        <p:spPr/>
        <p:txBody>
          <a:bodyPr/>
          <a:lstStyle/>
          <a:p>
            <a:endParaRPr lang="en-US"/>
          </a:p>
        </p:txBody>
      </p:sp>
      <p:sp>
        <p:nvSpPr>
          <p:cNvPr id="4" name="Slide Number Placeholder 3"/>
          <p:cNvSpPr>
            <a:spLocks noGrp="1"/>
          </p:cNvSpPr>
          <p:nvPr>
            <p:ph type="sldNum" sz="quarter" idx="12"/>
          </p:nvPr>
        </p:nvSpPr>
        <p:spPr/>
        <p:txBody>
          <a:bodyPr/>
          <a:lstStyle/>
          <a:p>
            <a:fld id="{0580405D-A643-224E-BD86-D482C39E2277}" type="slidenum">
              <a:rPr lang="en-US" smtClean="0"/>
              <a:pPr/>
              <a:t>41</a:t>
            </a:fld>
            <a:endParaRPr lang="en-US" dirty="0"/>
          </a:p>
        </p:txBody>
      </p:sp>
      <p:sp>
        <p:nvSpPr>
          <p:cNvPr id="5" name="Footer Placeholder 4"/>
          <p:cNvSpPr>
            <a:spLocks noGrp="1"/>
          </p:cNvSpPr>
          <p:nvPr>
            <p:ph type="ftr" sz="quarter" idx="11"/>
          </p:nvPr>
        </p:nvSpPr>
        <p:spPr/>
        <p:txBody>
          <a:bodyPr/>
          <a:lstStyle/>
          <a:p>
            <a:r>
              <a:rPr lang="en-US" smtClean="0"/>
              <a:t>2017 Coastal Master Plan </a:t>
            </a:r>
            <a:endParaRPr lang="en-US" dirty="0"/>
          </a:p>
        </p:txBody>
      </p:sp>
      <p:pic>
        <p:nvPicPr>
          <p:cNvPr id="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505200" y="1143000"/>
            <a:ext cx="2057400" cy="1696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158646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44562"/>
          </a:xfrm>
        </p:spPr>
        <p:txBody>
          <a:bodyPr>
            <a:normAutofit/>
          </a:bodyPr>
          <a:lstStyle/>
          <a:p>
            <a:r>
              <a:rPr lang="en-US" dirty="0" smtClean="0"/>
              <a:t>Coastal Master Plan</a:t>
            </a:r>
            <a:endParaRPr lang="en-US" dirty="0"/>
          </a:p>
        </p:txBody>
      </p:sp>
      <p:sp>
        <p:nvSpPr>
          <p:cNvPr id="4" name="Slide Number Placeholder 3"/>
          <p:cNvSpPr>
            <a:spLocks noGrp="1"/>
          </p:cNvSpPr>
          <p:nvPr>
            <p:ph type="sldNum" sz="quarter" idx="12"/>
          </p:nvPr>
        </p:nvSpPr>
        <p:spPr/>
        <p:txBody>
          <a:bodyPr/>
          <a:lstStyle/>
          <a:p>
            <a:fld id="{0580405D-A643-224E-BD86-D482C39E2277}" type="slidenum">
              <a:rPr lang="en-US" smtClean="0"/>
              <a:pPr/>
              <a:t>42</a:t>
            </a:fld>
            <a:endParaRPr lang="en-US" dirty="0"/>
          </a:p>
        </p:txBody>
      </p:sp>
      <p:sp>
        <p:nvSpPr>
          <p:cNvPr id="10" name="Rectangle 9"/>
          <p:cNvSpPr/>
          <p:nvPr/>
        </p:nvSpPr>
        <p:spPr>
          <a:xfrm>
            <a:off x="4114800" y="1860585"/>
            <a:ext cx="4274622" cy="1477328"/>
          </a:xfrm>
          <a:prstGeom prst="rect">
            <a:avLst/>
          </a:prstGeom>
        </p:spPr>
        <p:txBody>
          <a:bodyPr wrap="square">
            <a:spAutoFit/>
          </a:bodyPr>
          <a:lstStyle/>
          <a:p>
            <a:r>
              <a:rPr lang="en-US" dirty="0" smtClean="0">
                <a:latin typeface="Georgia" pitchFamily="18" charset="0"/>
              </a:rPr>
              <a:t>Guiding </a:t>
            </a:r>
            <a:r>
              <a:rPr lang="en-US" dirty="0">
                <a:latin typeface="Georgia" pitchFamily="18" charset="0"/>
              </a:rPr>
              <a:t>document of CPRA and our efforts to protect and restore the Louisiana </a:t>
            </a:r>
            <a:r>
              <a:rPr lang="en-US" dirty="0" smtClean="0">
                <a:latin typeface="Georgia" pitchFamily="18" charset="0"/>
              </a:rPr>
              <a:t>coast.</a:t>
            </a:r>
          </a:p>
          <a:p>
            <a:endParaRPr lang="en-US" dirty="0" smtClean="0">
              <a:latin typeface="Georgia" pitchFamily="18" charset="0"/>
            </a:endParaRPr>
          </a:p>
          <a:p>
            <a:r>
              <a:rPr lang="en-US" dirty="0" smtClean="0">
                <a:latin typeface="Georgia" pitchFamily="18" charset="0"/>
              </a:rPr>
              <a:t>Revised every 5 years.</a:t>
            </a:r>
            <a:endParaRPr lang="en-US" dirty="0">
              <a:latin typeface="Georgia" pitchFamily="18" charset="0"/>
            </a:endParaRPr>
          </a:p>
        </p:txBody>
      </p: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91241" y="1447800"/>
            <a:ext cx="2921084" cy="3780226"/>
          </a:xfrm>
          <a:prstGeom prst="rect">
            <a:avLst/>
          </a:prstGeom>
          <a:ln w="3175">
            <a:solidFill>
              <a:schemeClr val="bg1">
                <a:lumMod val="50000"/>
              </a:schemeClr>
            </a:solidFill>
          </a:ln>
        </p:spPr>
      </p:pic>
      <p:pic>
        <p:nvPicPr>
          <p:cNvPr id="7" name="Picture 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04796" y="5486400"/>
            <a:ext cx="838204" cy="838204"/>
          </a:xfrm>
          <a:prstGeom prst="rect">
            <a:avLst/>
          </a:prstGeom>
        </p:spPr>
      </p:pic>
      <p:sp>
        <p:nvSpPr>
          <p:cNvPr id="5" name="Footer Placeholder 4"/>
          <p:cNvSpPr>
            <a:spLocks noGrp="1"/>
          </p:cNvSpPr>
          <p:nvPr>
            <p:ph type="ftr" sz="quarter" idx="11"/>
          </p:nvPr>
        </p:nvSpPr>
        <p:spPr/>
        <p:txBody>
          <a:bodyPr/>
          <a:lstStyle/>
          <a:p>
            <a:r>
              <a:rPr lang="en-US" smtClean="0"/>
              <a:t>2017 Coastal Master Plan </a:t>
            </a:r>
            <a:endParaRPr lang="en-US" dirty="0"/>
          </a:p>
        </p:txBody>
      </p:sp>
    </p:spTree>
    <p:extLst>
      <p:ext uri="{BB962C8B-B14F-4D97-AF65-F5344CB8AC3E}">
        <p14:creationId xmlns:p14="http://schemas.microsoft.com/office/powerpoint/2010/main" val="17314701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7923" y="0"/>
            <a:ext cx="8968153" cy="6858000"/>
          </a:xfrm>
          <a:prstGeom prst="rect">
            <a:avLst/>
          </a:prstGeom>
        </p:spPr>
      </p:pic>
    </p:spTree>
    <p:extLst>
      <p:ext uri="{BB962C8B-B14F-4D97-AF65-F5344CB8AC3E}">
        <p14:creationId xmlns:p14="http://schemas.microsoft.com/office/powerpoint/2010/main" val="1520938557"/>
      </p:ext>
    </p:extLst>
  </p:cSld>
  <p:clrMapOvr>
    <a:masterClrMapping/>
  </p:clrMapOvr>
  <p:transition/>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cstate="print"/>
          <a:stretch>
            <a:fillRect/>
          </a:stretch>
        </p:blipFill>
        <p:spPr>
          <a:xfrm>
            <a:off x="3152714" y="2667000"/>
            <a:ext cx="5991286" cy="3962399"/>
          </a:xfrm>
          <a:prstGeom prst="rect">
            <a:avLst/>
          </a:prstGeom>
        </p:spPr>
      </p:pic>
      <p:pic>
        <p:nvPicPr>
          <p:cNvPr id="7" name="Picture 6"/>
          <p:cNvPicPr>
            <a:picLocks noChangeAspect="1"/>
          </p:cNvPicPr>
          <p:nvPr/>
        </p:nvPicPr>
        <p:blipFill>
          <a:blip r:embed="rId3" cstate="print"/>
          <a:stretch>
            <a:fillRect/>
          </a:stretch>
        </p:blipFill>
        <p:spPr>
          <a:xfrm>
            <a:off x="0" y="762000"/>
            <a:ext cx="6154362" cy="2997200"/>
          </a:xfrm>
          <a:prstGeom prst="rect">
            <a:avLst/>
          </a:prstGeom>
        </p:spPr>
      </p:pic>
      <p:sp>
        <p:nvSpPr>
          <p:cNvPr id="2" name="Title 1"/>
          <p:cNvSpPr>
            <a:spLocks noGrp="1"/>
          </p:cNvSpPr>
          <p:nvPr>
            <p:ph type="title"/>
          </p:nvPr>
        </p:nvSpPr>
        <p:spPr>
          <a:xfrm>
            <a:off x="457200" y="-152400"/>
            <a:ext cx="8229600" cy="1143000"/>
          </a:xfrm>
        </p:spPr>
        <p:txBody>
          <a:bodyPr/>
          <a:lstStyle/>
          <a:p>
            <a:r>
              <a:rPr lang="en-US" dirty="0"/>
              <a:t>Building on the 2007 Master Plan</a:t>
            </a:r>
          </a:p>
        </p:txBody>
      </p:sp>
      <p:sp>
        <p:nvSpPr>
          <p:cNvPr id="4" name="Slide Number Placeholder 3"/>
          <p:cNvSpPr>
            <a:spLocks noGrp="1"/>
          </p:cNvSpPr>
          <p:nvPr>
            <p:ph type="sldNum" sz="quarter" idx="12"/>
          </p:nvPr>
        </p:nvSpPr>
        <p:spPr/>
        <p:txBody>
          <a:bodyPr/>
          <a:lstStyle/>
          <a:p>
            <a:fld id="{0580405D-A643-224E-BD86-D482C39E2277}" type="slidenum">
              <a:rPr lang="en-US" smtClean="0"/>
              <a:pPr/>
              <a:t>44</a:t>
            </a:fld>
            <a:endParaRPr lang="en-US" dirty="0"/>
          </a:p>
        </p:txBody>
      </p:sp>
      <p:sp>
        <p:nvSpPr>
          <p:cNvPr id="5" name="Footer Placeholder 4"/>
          <p:cNvSpPr>
            <a:spLocks noGrp="1"/>
          </p:cNvSpPr>
          <p:nvPr>
            <p:ph type="ftr" sz="quarter" idx="11"/>
          </p:nvPr>
        </p:nvSpPr>
        <p:spPr/>
        <p:txBody>
          <a:bodyPr/>
          <a:lstStyle/>
          <a:p>
            <a:r>
              <a:rPr lang="en-US" smtClean="0"/>
              <a:t>2017 Coastal Master Plan </a:t>
            </a:r>
            <a:endParaRPr lang="en-US" dirty="0"/>
          </a:p>
        </p:txBody>
      </p:sp>
    </p:spTree>
    <p:extLst>
      <p:ext uri="{BB962C8B-B14F-4D97-AF65-F5344CB8AC3E}">
        <p14:creationId xmlns:p14="http://schemas.microsoft.com/office/powerpoint/2010/main" val="42191494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2012 Coastal Master Plan</a:t>
            </a:r>
          </a:p>
        </p:txBody>
      </p:sp>
      <p:sp>
        <p:nvSpPr>
          <p:cNvPr id="4" name="Slide Number Placeholder 3"/>
          <p:cNvSpPr>
            <a:spLocks noGrp="1"/>
          </p:cNvSpPr>
          <p:nvPr>
            <p:ph type="sldNum" sz="quarter" idx="12"/>
          </p:nvPr>
        </p:nvSpPr>
        <p:spPr/>
        <p:txBody>
          <a:bodyPr/>
          <a:lstStyle/>
          <a:p>
            <a:fld id="{0580405D-A643-224E-BD86-D482C39E2277}" type="slidenum">
              <a:rPr lang="en-US" smtClean="0"/>
              <a:pPr/>
              <a:t>45</a:t>
            </a:fld>
            <a:endParaRPr lang="en-US" dirty="0"/>
          </a:p>
        </p:txBody>
      </p:sp>
      <p:sp>
        <p:nvSpPr>
          <p:cNvPr id="5" name="Footer Placeholder 4"/>
          <p:cNvSpPr>
            <a:spLocks noGrp="1"/>
          </p:cNvSpPr>
          <p:nvPr>
            <p:ph type="ftr" sz="quarter" idx="11"/>
          </p:nvPr>
        </p:nvSpPr>
        <p:spPr/>
        <p:txBody>
          <a:bodyPr/>
          <a:lstStyle/>
          <a:p>
            <a:r>
              <a:rPr lang="en-US" smtClean="0"/>
              <a:t>2017 Coastal Master Plan </a:t>
            </a:r>
            <a:endParaRPr lang="en-US" dirty="0"/>
          </a:p>
        </p:txBody>
      </p:sp>
      <p:sp>
        <p:nvSpPr>
          <p:cNvPr id="6" name="Content Placeholder 3"/>
          <p:cNvSpPr>
            <a:spLocks noGrp="1"/>
          </p:cNvSpPr>
          <p:nvPr>
            <p:ph idx="1"/>
          </p:nvPr>
        </p:nvSpPr>
        <p:spPr>
          <a:xfrm>
            <a:off x="146430" y="1371600"/>
            <a:ext cx="5402658" cy="4876800"/>
          </a:xfrm>
        </p:spPr>
        <p:txBody>
          <a:bodyPr/>
          <a:lstStyle/>
          <a:p>
            <a:r>
              <a:rPr lang="en-US" dirty="0" smtClean="0">
                <a:solidFill>
                  <a:srgbClr val="000000"/>
                </a:solidFill>
                <a:latin typeface="Arial" charset="0"/>
              </a:rPr>
              <a:t>Built </a:t>
            </a:r>
            <a:r>
              <a:rPr lang="en-US" dirty="0">
                <a:solidFill>
                  <a:srgbClr val="000000"/>
                </a:solidFill>
                <a:latin typeface="Arial" charset="0"/>
              </a:rPr>
              <a:t>on world class science and engineering </a:t>
            </a:r>
          </a:p>
          <a:p>
            <a:r>
              <a:rPr lang="en-US" dirty="0">
                <a:solidFill>
                  <a:srgbClr val="000000"/>
                </a:solidFill>
                <a:latin typeface="Arial" charset="0"/>
              </a:rPr>
              <a:t>Evaluated hundreds of existing project </a:t>
            </a:r>
            <a:r>
              <a:rPr lang="en-US" dirty="0" smtClean="0">
                <a:solidFill>
                  <a:srgbClr val="000000"/>
                </a:solidFill>
                <a:latin typeface="Arial" charset="0"/>
              </a:rPr>
              <a:t>concepts</a:t>
            </a:r>
          </a:p>
          <a:p>
            <a:r>
              <a:rPr lang="en-US" dirty="0" smtClean="0">
                <a:solidFill>
                  <a:srgbClr val="000000"/>
                </a:solidFill>
                <a:latin typeface="Arial" charset="0"/>
              </a:rPr>
              <a:t>Incorporated extensive </a:t>
            </a:r>
            <a:r>
              <a:rPr lang="en-US" dirty="0">
                <a:solidFill>
                  <a:srgbClr val="000000"/>
                </a:solidFill>
                <a:latin typeface="Arial" charset="0"/>
              </a:rPr>
              <a:t>public input and </a:t>
            </a:r>
            <a:r>
              <a:rPr lang="en-US" dirty="0" smtClean="0">
                <a:solidFill>
                  <a:srgbClr val="000000"/>
                </a:solidFill>
                <a:latin typeface="Arial" charset="0"/>
              </a:rPr>
              <a:t>review</a:t>
            </a:r>
            <a:endParaRPr lang="en-US" dirty="0">
              <a:solidFill>
                <a:srgbClr val="000000"/>
              </a:solidFill>
              <a:latin typeface="Arial" charset="0"/>
            </a:endParaRPr>
          </a:p>
          <a:p>
            <a:r>
              <a:rPr lang="en-US" dirty="0" smtClean="0">
                <a:solidFill>
                  <a:srgbClr val="000000"/>
                </a:solidFill>
                <a:latin typeface="Arial" charset="0"/>
              </a:rPr>
              <a:t>Resource constrained</a:t>
            </a:r>
          </a:p>
          <a:p>
            <a:pPr lvl="1"/>
            <a:r>
              <a:rPr lang="en-US" sz="2800" b="1" dirty="0" smtClean="0">
                <a:solidFill>
                  <a:srgbClr val="000000"/>
                </a:solidFill>
                <a:latin typeface="Arial" charset="0"/>
              </a:rPr>
              <a:t>Funding</a:t>
            </a:r>
            <a:r>
              <a:rPr lang="en-US" sz="2800" dirty="0" smtClean="0">
                <a:solidFill>
                  <a:srgbClr val="000000"/>
                </a:solidFill>
                <a:latin typeface="Arial" charset="0"/>
              </a:rPr>
              <a:t>, water, sediment</a:t>
            </a:r>
          </a:p>
          <a:p>
            <a:r>
              <a:rPr lang="en-US" dirty="0" smtClean="0">
                <a:solidFill>
                  <a:srgbClr val="000000"/>
                </a:solidFill>
                <a:latin typeface="Arial" charset="0"/>
              </a:rPr>
              <a:t>Identified </a:t>
            </a:r>
            <a:r>
              <a:rPr lang="en-US" dirty="0">
                <a:solidFill>
                  <a:srgbClr val="000000"/>
                </a:solidFill>
                <a:latin typeface="Arial" charset="0"/>
              </a:rPr>
              <a:t>investments that will pay off, not just for us, but for our children and grandchildren</a:t>
            </a:r>
          </a:p>
        </p:txBody>
      </p:sp>
      <p:sp>
        <p:nvSpPr>
          <p:cNvPr id="7" name="Rectangle 6"/>
          <p:cNvSpPr/>
          <p:nvPr/>
        </p:nvSpPr>
        <p:spPr bwMode="auto">
          <a:xfrm>
            <a:off x="5555059" y="1590676"/>
            <a:ext cx="3429000" cy="4267200"/>
          </a:xfrm>
          <a:prstGeom prst="rect">
            <a:avLst/>
          </a:prstGeom>
          <a:ln>
            <a:headEnd type="none" w="med" len="med"/>
            <a:tailEnd type="none" w="med" len="med"/>
          </a:ln>
        </p:spPr>
        <p:style>
          <a:lnRef idx="2">
            <a:schemeClr val="accent2"/>
          </a:lnRef>
          <a:fillRef idx="1">
            <a:schemeClr val="lt1"/>
          </a:fillRef>
          <a:effectRef idx="0">
            <a:schemeClr val="accent2"/>
          </a:effectRef>
          <a:fontRef idx="minor">
            <a:schemeClr val="dk1"/>
          </a:fontRef>
        </p:style>
        <p:txBody>
          <a:bodyPr/>
          <a:lstStyle/>
          <a:p>
            <a:pPr>
              <a:defRPr/>
            </a:pPr>
            <a:endParaRPr lang="en-US" dirty="0">
              <a:solidFill>
                <a:schemeClr val="tx1"/>
              </a:solidFill>
              <a:latin typeface="Arial" charset="0"/>
            </a:endParaRPr>
          </a:p>
        </p:txBody>
      </p:sp>
      <p:pic>
        <p:nvPicPr>
          <p:cNvPr id="8" name="Picture 5"/>
          <p:cNvPicPr>
            <a:picLocks noChangeAspect="1"/>
          </p:cNvPicPr>
          <p:nvPr/>
        </p:nvPicPr>
        <p:blipFill rotWithShape="1">
          <a:blip r:embed="rId2" cstate="print">
            <a:extLst>
              <a:ext uri="{28A0092B-C50C-407E-A947-70E740481C1C}">
                <a14:useLocalDpi xmlns:a14="http://schemas.microsoft.com/office/drawing/2010/main" val="0"/>
              </a:ext>
            </a:extLst>
          </a:blip>
          <a:srcRect b="10805"/>
          <a:stretch/>
        </p:blipFill>
        <p:spPr bwMode="auto">
          <a:xfrm>
            <a:off x="5631259" y="1867960"/>
            <a:ext cx="3319859" cy="33898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613069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Master Plan Objectives</a:t>
            </a:r>
          </a:p>
        </p:txBody>
      </p:sp>
      <p:sp>
        <p:nvSpPr>
          <p:cNvPr id="3" name="Content Placeholder 2"/>
          <p:cNvSpPr>
            <a:spLocks noGrp="1"/>
          </p:cNvSpPr>
          <p:nvPr>
            <p:ph idx="1"/>
          </p:nvPr>
        </p:nvSpPr>
        <p:spPr/>
        <p:txBody>
          <a:bodyPr/>
          <a:lstStyle/>
          <a:p>
            <a:endParaRPr lang="en-US"/>
          </a:p>
        </p:txBody>
      </p:sp>
      <p:sp>
        <p:nvSpPr>
          <p:cNvPr id="4" name="Slide Number Placeholder 3"/>
          <p:cNvSpPr>
            <a:spLocks noGrp="1"/>
          </p:cNvSpPr>
          <p:nvPr>
            <p:ph type="sldNum" sz="quarter" idx="12"/>
          </p:nvPr>
        </p:nvSpPr>
        <p:spPr/>
        <p:txBody>
          <a:bodyPr/>
          <a:lstStyle/>
          <a:p>
            <a:fld id="{0580405D-A643-224E-BD86-D482C39E2277}" type="slidenum">
              <a:rPr lang="en-US" smtClean="0"/>
              <a:pPr/>
              <a:t>46</a:t>
            </a:fld>
            <a:endParaRPr lang="en-US" dirty="0"/>
          </a:p>
        </p:txBody>
      </p:sp>
      <p:sp>
        <p:nvSpPr>
          <p:cNvPr id="5" name="Footer Placeholder 4"/>
          <p:cNvSpPr>
            <a:spLocks noGrp="1"/>
          </p:cNvSpPr>
          <p:nvPr>
            <p:ph type="ftr" sz="quarter" idx="11"/>
          </p:nvPr>
        </p:nvSpPr>
        <p:spPr/>
        <p:txBody>
          <a:bodyPr/>
          <a:lstStyle/>
          <a:p>
            <a:r>
              <a:rPr lang="en-US" smtClean="0"/>
              <a:t>2017 Coastal Master Plan </a:t>
            </a:r>
            <a:endParaRPr lang="en-US" dirty="0"/>
          </a:p>
        </p:txBody>
      </p:sp>
      <p:sp>
        <p:nvSpPr>
          <p:cNvPr id="6" name="Content Placeholder 1"/>
          <p:cNvSpPr txBox="1">
            <a:spLocks/>
          </p:cNvSpPr>
          <p:nvPr/>
        </p:nvSpPr>
        <p:spPr>
          <a:xfrm>
            <a:off x="3600167" y="3861739"/>
            <a:ext cx="2097855" cy="2186970"/>
          </a:xfrm>
          <a:prstGeom prst="rect">
            <a:avLst/>
          </a:prstGeom>
        </p:spPr>
        <p:txBody>
          <a:bodyPr vert="horz" lIns="91440" tIns="45720" rIns="91440" bIns="45720" rtlCol="0">
            <a:normAutofit lnSpcReduction="10000"/>
          </a:bodyPr>
          <a:lstStyle>
            <a:lvl1pPr marL="342900" indent="-342900" algn="l" defTabSz="457200" rtl="0" eaLnBrk="1" latinLnBrk="0" hangingPunct="1">
              <a:spcBef>
                <a:spcPct val="20000"/>
              </a:spcBef>
              <a:buFont typeface="Arial"/>
              <a:buChar char="•"/>
              <a:defRPr sz="2400" b="0" i="0" kern="1200">
                <a:solidFill>
                  <a:schemeClr val="tx1"/>
                </a:solidFill>
                <a:latin typeface="Georgia"/>
                <a:ea typeface="+mn-ea"/>
                <a:cs typeface="Georgia"/>
              </a:defRPr>
            </a:lvl1pPr>
            <a:lvl2pPr marL="742950" indent="-285750" algn="l" defTabSz="457200" rtl="0" eaLnBrk="1" latinLnBrk="0" hangingPunct="1">
              <a:spcBef>
                <a:spcPct val="20000"/>
              </a:spcBef>
              <a:buFont typeface="Arial"/>
              <a:buChar char="–"/>
              <a:defRPr sz="1800" b="0" i="0" kern="1200">
                <a:solidFill>
                  <a:schemeClr val="tx1"/>
                </a:solidFill>
                <a:latin typeface="Georgia"/>
                <a:ea typeface="+mn-ea"/>
                <a:cs typeface="Georgia"/>
              </a:defRPr>
            </a:lvl2pPr>
            <a:lvl3pPr marL="1143000" indent="-228600" algn="l" defTabSz="457200" rtl="0" eaLnBrk="1" latinLnBrk="0" hangingPunct="1">
              <a:spcBef>
                <a:spcPct val="20000"/>
              </a:spcBef>
              <a:buFont typeface="Arial"/>
              <a:buChar char="•"/>
              <a:defRPr sz="1800" b="0" i="0" kern="1200">
                <a:solidFill>
                  <a:schemeClr val="tx1"/>
                </a:solidFill>
                <a:latin typeface="Georgia"/>
                <a:ea typeface="+mn-ea"/>
                <a:cs typeface="Georgia"/>
              </a:defRPr>
            </a:lvl3pPr>
            <a:lvl4pPr marL="1600200" indent="-228600" algn="l" defTabSz="457200" rtl="0" eaLnBrk="1" latinLnBrk="0" hangingPunct="1">
              <a:spcBef>
                <a:spcPct val="20000"/>
              </a:spcBef>
              <a:buFont typeface="Arial"/>
              <a:buChar char="–"/>
              <a:defRPr sz="1600" b="0" i="0" kern="1200">
                <a:solidFill>
                  <a:schemeClr val="tx1"/>
                </a:solidFill>
                <a:latin typeface="Georgia"/>
                <a:ea typeface="+mn-ea"/>
                <a:cs typeface="Georgia"/>
              </a:defRPr>
            </a:lvl4pPr>
            <a:lvl5pPr marL="2057400" indent="-228600" algn="l" defTabSz="457200" rtl="0" eaLnBrk="1" latinLnBrk="0" hangingPunct="1">
              <a:spcBef>
                <a:spcPct val="20000"/>
              </a:spcBef>
              <a:buFont typeface="Arial"/>
              <a:buChar char="»"/>
              <a:defRPr sz="1600" b="0" i="0" kern="1200">
                <a:solidFill>
                  <a:schemeClr val="tx1"/>
                </a:solidFill>
                <a:latin typeface="Georgia"/>
                <a:ea typeface="+mn-ea"/>
                <a:cs typeface="Georgia"/>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lgn="ctr">
              <a:spcBef>
                <a:spcPts val="0"/>
              </a:spcBef>
              <a:buFont typeface="Arial"/>
              <a:buNone/>
              <a:defRPr/>
            </a:pPr>
            <a:r>
              <a:rPr lang="en-US" sz="1600" b="1" smtClean="0">
                <a:latin typeface="Arial" pitchFamily="34" charset="0"/>
                <a:cs typeface="Arial" pitchFamily="34" charset="0"/>
              </a:rPr>
              <a:t>Coastal </a:t>
            </a:r>
          </a:p>
          <a:p>
            <a:pPr marL="0" indent="0" algn="ctr">
              <a:spcBef>
                <a:spcPts val="0"/>
              </a:spcBef>
              <a:buFont typeface="Arial"/>
              <a:buNone/>
              <a:defRPr/>
            </a:pPr>
            <a:r>
              <a:rPr lang="en-US" sz="1600" b="1" smtClean="0">
                <a:latin typeface="Arial" pitchFamily="34" charset="0"/>
                <a:cs typeface="Arial" pitchFamily="34" charset="0"/>
              </a:rPr>
              <a:t>Habitats</a:t>
            </a:r>
            <a:endParaRPr lang="en-US" sz="1600" smtClean="0">
              <a:latin typeface="Arial" pitchFamily="34" charset="0"/>
              <a:cs typeface="Arial" pitchFamily="34" charset="0"/>
            </a:endParaRPr>
          </a:p>
          <a:p>
            <a:pPr marL="0" indent="0" algn="ctr">
              <a:spcBef>
                <a:spcPts val="0"/>
              </a:spcBef>
              <a:buFont typeface="Arial"/>
              <a:buNone/>
              <a:defRPr/>
            </a:pPr>
            <a:endParaRPr lang="en-US" sz="1600" smtClean="0">
              <a:latin typeface="Arial" pitchFamily="34" charset="0"/>
              <a:cs typeface="Arial" pitchFamily="34" charset="0"/>
            </a:endParaRPr>
          </a:p>
          <a:p>
            <a:pPr marL="0" indent="0" algn="ctr">
              <a:spcBef>
                <a:spcPts val="0"/>
              </a:spcBef>
              <a:buFont typeface="Arial"/>
              <a:buNone/>
              <a:defRPr/>
            </a:pPr>
            <a:r>
              <a:rPr lang="en-US" sz="1600" smtClean="0">
                <a:latin typeface="Arial" pitchFamily="34" charset="0"/>
                <a:cs typeface="Arial" pitchFamily="34" charset="0"/>
              </a:rPr>
              <a:t>Provide habitats suitable to support an array of commercial and recreational activities coast wide</a:t>
            </a:r>
          </a:p>
          <a:p>
            <a:pPr marL="0" indent="0" algn="ctr">
              <a:buFont typeface="Arial"/>
              <a:buNone/>
            </a:pPr>
            <a:endParaRPr lang="en-US" sz="1600" dirty="0">
              <a:latin typeface="Arial" pitchFamily="34" charset="0"/>
              <a:cs typeface="Arial" pitchFamily="34" charset="0"/>
            </a:endParaRPr>
          </a:p>
        </p:txBody>
      </p:sp>
      <p:sp>
        <p:nvSpPr>
          <p:cNvPr id="7" name="Content Placeholder 1"/>
          <p:cNvSpPr txBox="1">
            <a:spLocks/>
          </p:cNvSpPr>
          <p:nvPr/>
        </p:nvSpPr>
        <p:spPr bwMode="auto">
          <a:xfrm>
            <a:off x="-168408" y="3861739"/>
            <a:ext cx="2209800" cy="13716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228600" indent="-228600" algn="l" rtl="0" eaLnBrk="0" fontAlgn="base" hangingPunct="0">
              <a:lnSpc>
                <a:spcPct val="85000"/>
              </a:lnSpc>
              <a:spcBef>
                <a:spcPct val="40000"/>
              </a:spcBef>
              <a:spcAft>
                <a:spcPct val="0"/>
              </a:spcAft>
              <a:buClr>
                <a:srgbClr val="7C93A0"/>
              </a:buClr>
              <a:buFont typeface="Arial" pitchFamily="34" charset="0"/>
              <a:buChar char="•"/>
              <a:defRPr sz="2800" b="0">
                <a:solidFill>
                  <a:schemeClr val="tx1">
                    <a:lumMod val="85000"/>
                    <a:lumOff val="15000"/>
                  </a:schemeClr>
                </a:solidFill>
                <a:latin typeface="Franklin Gothic Book" pitchFamily="34" charset="0"/>
                <a:ea typeface="+mn-ea"/>
                <a:cs typeface="+mn-cs"/>
              </a:defRPr>
            </a:lvl1pPr>
            <a:lvl2pPr marL="515938" indent="-265113" algn="l" rtl="0" eaLnBrk="0" fontAlgn="base" hangingPunct="0">
              <a:lnSpc>
                <a:spcPct val="85000"/>
              </a:lnSpc>
              <a:spcBef>
                <a:spcPct val="20000"/>
              </a:spcBef>
              <a:spcAft>
                <a:spcPct val="0"/>
              </a:spcAft>
              <a:buClr>
                <a:srgbClr val="7C93A0"/>
              </a:buClr>
              <a:buFont typeface="Arial" pitchFamily="34" charset="0"/>
              <a:buChar char="•"/>
              <a:defRPr sz="2600" b="0">
                <a:solidFill>
                  <a:schemeClr val="tx1">
                    <a:lumMod val="85000"/>
                    <a:lumOff val="15000"/>
                  </a:schemeClr>
                </a:solidFill>
                <a:latin typeface="Franklin Gothic Book" pitchFamily="34" charset="0"/>
              </a:defRPr>
            </a:lvl2pPr>
            <a:lvl3pPr marL="744538" indent="-228600" algn="l" rtl="0" eaLnBrk="0" fontAlgn="base" hangingPunct="0">
              <a:lnSpc>
                <a:spcPct val="85000"/>
              </a:lnSpc>
              <a:spcBef>
                <a:spcPct val="40000"/>
              </a:spcBef>
              <a:spcAft>
                <a:spcPct val="0"/>
              </a:spcAft>
              <a:buClr>
                <a:srgbClr val="7C93A0"/>
              </a:buClr>
              <a:buFont typeface="Arial" pitchFamily="34" charset="0"/>
              <a:buChar char="•"/>
              <a:defRPr sz="2400" b="0">
                <a:solidFill>
                  <a:schemeClr val="tx1">
                    <a:lumMod val="85000"/>
                    <a:lumOff val="15000"/>
                  </a:schemeClr>
                </a:solidFill>
                <a:latin typeface="Franklin Gothic Book" pitchFamily="34" charset="0"/>
              </a:defRPr>
            </a:lvl3pPr>
            <a:lvl4pPr marL="973138" indent="-228600" algn="l" rtl="0" eaLnBrk="0" fontAlgn="base" hangingPunct="0">
              <a:lnSpc>
                <a:spcPct val="85000"/>
              </a:lnSpc>
              <a:spcBef>
                <a:spcPct val="40000"/>
              </a:spcBef>
              <a:spcAft>
                <a:spcPct val="0"/>
              </a:spcAft>
              <a:buClr>
                <a:srgbClr val="7C93A0"/>
              </a:buClr>
              <a:buFont typeface="Arial" pitchFamily="34" charset="0"/>
              <a:buChar char="•"/>
              <a:defRPr sz="2000" b="0">
                <a:solidFill>
                  <a:schemeClr val="tx1">
                    <a:lumMod val="85000"/>
                    <a:lumOff val="15000"/>
                  </a:schemeClr>
                </a:solidFill>
                <a:latin typeface="Franklin Gothic Book" pitchFamily="34" charset="0"/>
              </a:defRPr>
            </a:lvl4pPr>
            <a:lvl5pPr marL="1143000" indent="-169863" algn="l" rtl="0" eaLnBrk="0" fontAlgn="base" hangingPunct="0">
              <a:lnSpc>
                <a:spcPct val="85000"/>
              </a:lnSpc>
              <a:spcBef>
                <a:spcPct val="40000"/>
              </a:spcBef>
              <a:spcAft>
                <a:spcPct val="0"/>
              </a:spcAft>
              <a:buClr>
                <a:srgbClr val="7C93A0"/>
              </a:buClr>
              <a:buFont typeface="Arial" pitchFamily="34" charset="0"/>
              <a:buChar char="•"/>
              <a:defRPr sz="2000" b="0">
                <a:solidFill>
                  <a:schemeClr val="tx1">
                    <a:lumMod val="95000"/>
                    <a:lumOff val="5000"/>
                  </a:schemeClr>
                </a:solidFill>
                <a:latin typeface="Franklin Gothic Book" pitchFamily="34" charset="0"/>
              </a:defRPr>
            </a:lvl5pPr>
            <a:lvl6pPr marL="2173288" indent="-225425" algn="l" rtl="0" fontAlgn="base">
              <a:lnSpc>
                <a:spcPct val="85000"/>
              </a:lnSpc>
              <a:spcBef>
                <a:spcPct val="40000"/>
              </a:spcBef>
              <a:spcAft>
                <a:spcPct val="0"/>
              </a:spcAft>
              <a:buClr>
                <a:srgbClr val="61781F"/>
              </a:buClr>
              <a:buFont typeface="Wingdings" pitchFamily="2" charset="2"/>
              <a:buChar char="§"/>
              <a:defRPr sz="2000">
                <a:solidFill>
                  <a:schemeClr val="tx1"/>
                </a:solidFill>
                <a:latin typeface="+mn-lt"/>
              </a:defRPr>
            </a:lvl6pPr>
            <a:lvl7pPr marL="2630488" indent="-225425" algn="l" rtl="0" fontAlgn="base">
              <a:lnSpc>
                <a:spcPct val="85000"/>
              </a:lnSpc>
              <a:spcBef>
                <a:spcPct val="40000"/>
              </a:spcBef>
              <a:spcAft>
                <a:spcPct val="0"/>
              </a:spcAft>
              <a:buClr>
                <a:srgbClr val="61781F"/>
              </a:buClr>
              <a:buFont typeface="Wingdings" pitchFamily="2" charset="2"/>
              <a:buChar char="§"/>
              <a:defRPr sz="2000">
                <a:solidFill>
                  <a:schemeClr val="tx1"/>
                </a:solidFill>
                <a:latin typeface="+mn-lt"/>
              </a:defRPr>
            </a:lvl7pPr>
            <a:lvl8pPr marL="3087688" indent="-225425" algn="l" rtl="0" fontAlgn="base">
              <a:lnSpc>
                <a:spcPct val="85000"/>
              </a:lnSpc>
              <a:spcBef>
                <a:spcPct val="40000"/>
              </a:spcBef>
              <a:spcAft>
                <a:spcPct val="0"/>
              </a:spcAft>
              <a:buClr>
                <a:srgbClr val="61781F"/>
              </a:buClr>
              <a:buFont typeface="Wingdings" pitchFamily="2" charset="2"/>
              <a:buChar char="§"/>
              <a:defRPr sz="2000">
                <a:solidFill>
                  <a:schemeClr val="tx1"/>
                </a:solidFill>
                <a:latin typeface="+mn-lt"/>
              </a:defRPr>
            </a:lvl8pPr>
            <a:lvl9pPr marL="3544888" indent="-225425" algn="l" rtl="0" fontAlgn="base">
              <a:lnSpc>
                <a:spcPct val="85000"/>
              </a:lnSpc>
              <a:spcBef>
                <a:spcPct val="40000"/>
              </a:spcBef>
              <a:spcAft>
                <a:spcPct val="0"/>
              </a:spcAft>
              <a:buClr>
                <a:srgbClr val="61781F"/>
              </a:buClr>
              <a:buFont typeface="Wingdings" pitchFamily="2" charset="2"/>
              <a:buChar char="§"/>
              <a:defRPr sz="2000">
                <a:solidFill>
                  <a:schemeClr val="tx1"/>
                </a:solidFill>
                <a:latin typeface="+mn-lt"/>
              </a:defRPr>
            </a:lvl9pPr>
          </a:lstStyle>
          <a:p>
            <a:pPr marL="0" indent="0" algn="ctr" fontAlgn="auto">
              <a:lnSpc>
                <a:spcPct val="100000"/>
              </a:lnSpc>
              <a:spcBef>
                <a:spcPts val="0"/>
              </a:spcBef>
              <a:spcAft>
                <a:spcPts val="0"/>
              </a:spcAft>
              <a:buClrTx/>
              <a:buFont typeface="Arial" pitchFamily="34" charset="0"/>
              <a:buNone/>
              <a:defRPr/>
            </a:pPr>
            <a:r>
              <a:rPr lang="en-US" sz="1600" b="1" dirty="0" smtClean="0">
                <a:solidFill>
                  <a:prstClr val="black"/>
                </a:solidFill>
                <a:latin typeface="Arial" pitchFamily="34" charset="0"/>
                <a:cs typeface="Arial" pitchFamily="34" charset="0"/>
              </a:rPr>
              <a:t>Flood </a:t>
            </a:r>
          </a:p>
          <a:p>
            <a:pPr marL="0" indent="0" algn="ctr" fontAlgn="auto">
              <a:lnSpc>
                <a:spcPct val="100000"/>
              </a:lnSpc>
              <a:spcBef>
                <a:spcPts val="0"/>
              </a:spcBef>
              <a:spcAft>
                <a:spcPts val="0"/>
              </a:spcAft>
              <a:buClrTx/>
              <a:buFont typeface="Arial" pitchFamily="34" charset="0"/>
              <a:buNone/>
              <a:defRPr/>
            </a:pPr>
            <a:r>
              <a:rPr lang="en-US" sz="1600" b="1" dirty="0" smtClean="0">
                <a:solidFill>
                  <a:prstClr val="black"/>
                </a:solidFill>
                <a:latin typeface="Arial" pitchFamily="34" charset="0"/>
                <a:cs typeface="Arial" pitchFamily="34" charset="0"/>
              </a:rPr>
              <a:t>Protection</a:t>
            </a:r>
          </a:p>
          <a:p>
            <a:pPr marL="0" indent="0" algn="ctr" fontAlgn="auto">
              <a:lnSpc>
                <a:spcPct val="100000"/>
              </a:lnSpc>
              <a:spcBef>
                <a:spcPts val="0"/>
              </a:spcBef>
              <a:spcAft>
                <a:spcPts val="0"/>
              </a:spcAft>
              <a:buClrTx/>
              <a:buFont typeface="Arial" pitchFamily="34" charset="0"/>
              <a:buNone/>
              <a:defRPr/>
            </a:pPr>
            <a:endParaRPr lang="en-US" sz="1600" dirty="0" smtClean="0">
              <a:solidFill>
                <a:prstClr val="black"/>
              </a:solidFill>
              <a:latin typeface="Arial" pitchFamily="34" charset="0"/>
              <a:cs typeface="Arial" pitchFamily="34" charset="0"/>
            </a:endParaRPr>
          </a:p>
          <a:p>
            <a:pPr marL="0" indent="0" algn="ctr" fontAlgn="auto">
              <a:lnSpc>
                <a:spcPct val="100000"/>
              </a:lnSpc>
              <a:spcBef>
                <a:spcPts val="0"/>
              </a:spcBef>
              <a:spcAft>
                <a:spcPts val="0"/>
              </a:spcAft>
              <a:buClrTx/>
              <a:buFont typeface="Arial" pitchFamily="34" charset="0"/>
              <a:buNone/>
              <a:defRPr/>
            </a:pPr>
            <a:r>
              <a:rPr lang="en-US" sz="1600" dirty="0" smtClean="0">
                <a:solidFill>
                  <a:prstClr val="black"/>
                </a:solidFill>
                <a:latin typeface="Arial" pitchFamily="34" charset="0"/>
                <a:cs typeface="Arial" pitchFamily="34" charset="0"/>
              </a:rPr>
              <a:t>Reduce </a:t>
            </a:r>
            <a:r>
              <a:rPr lang="en-US" sz="1600" dirty="0">
                <a:solidFill>
                  <a:prstClr val="black"/>
                </a:solidFill>
                <a:latin typeface="Arial" pitchFamily="34" charset="0"/>
                <a:cs typeface="Arial" pitchFamily="34" charset="0"/>
              </a:rPr>
              <a:t>economic losses from </a:t>
            </a:r>
            <a:endParaRPr lang="en-US" sz="1600" dirty="0" smtClean="0">
              <a:solidFill>
                <a:prstClr val="black"/>
              </a:solidFill>
              <a:latin typeface="Arial" pitchFamily="34" charset="0"/>
              <a:cs typeface="Arial" pitchFamily="34" charset="0"/>
            </a:endParaRPr>
          </a:p>
          <a:p>
            <a:pPr marL="0" indent="0" algn="ctr" fontAlgn="auto">
              <a:lnSpc>
                <a:spcPct val="100000"/>
              </a:lnSpc>
              <a:spcBef>
                <a:spcPts val="0"/>
              </a:spcBef>
              <a:spcAft>
                <a:spcPts val="0"/>
              </a:spcAft>
              <a:buClrTx/>
              <a:buFont typeface="Arial" pitchFamily="34" charset="0"/>
              <a:buNone/>
              <a:defRPr/>
            </a:pPr>
            <a:r>
              <a:rPr lang="en-US" sz="1600" dirty="0" smtClean="0">
                <a:solidFill>
                  <a:prstClr val="black"/>
                </a:solidFill>
                <a:latin typeface="Arial" pitchFamily="34" charset="0"/>
                <a:cs typeface="Arial" pitchFamily="34" charset="0"/>
              </a:rPr>
              <a:t>storm-based</a:t>
            </a:r>
          </a:p>
          <a:p>
            <a:pPr marL="0" indent="0" algn="ctr" fontAlgn="auto">
              <a:lnSpc>
                <a:spcPct val="100000"/>
              </a:lnSpc>
              <a:spcBef>
                <a:spcPts val="0"/>
              </a:spcBef>
              <a:spcAft>
                <a:spcPts val="0"/>
              </a:spcAft>
              <a:buClrTx/>
              <a:buFont typeface="Arial" pitchFamily="34" charset="0"/>
              <a:buNone/>
              <a:defRPr/>
            </a:pPr>
            <a:r>
              <a:rPr lang="en-US" sz="1600" dirty="0" smtClean="0">
                <a:solidFill>
                  <a:prstClr val="black"/>
                </a:solidFill>
                <a:latin typeface="Arial" pitchFamily="34" charset="0"/>
                <a:cs typeface="Arial" pitchFamily="34" charset="0"/>
              </a:rPr>
              <a:t>flooding</a:t>
            </a:r>
            <a:endParaRPr lang="en-US" sz="1600" dirty="0">
              <a:solidFill>
                <a:prstClr val="black"/>
              </a:solidFill>
              <a:latin typeface="Arial" pitchFamily="34" charset="0"/>
              <a:cs typeface="Arial" pitchFamily="34" charset="0"/>
            </a:endParaRPr>
          </a:p>
        </p:txBody>
      </p:sp>
      <p:sp>
        <p:nvSpPr>
          <p:cNvPr id="8" name="Rectangle 7"/>
          <p:cNvSpPr/>
          <p:nvPr/>
        </p:nvSpPr>
        <p:spPr>
          <a:xfrm>
            <a:off x="1779995" y="3871118"/>
            <a:ext cx="2061328" cy="2308324"/>
          </a:xfrm>
          <a:prstGeom prst="rect">
            <a:avLst/>
          </a:prstGeom>
        </p:spPr>
        <p:txBody>
          <a:bodyPr wrap="square">
            <a:spAutoFit/>
          </a:bodyPr>
          <a:lstStyle/>
          <a:p>
            <a:pPr algn="ctr" fontAlgn="auto">
              <a:spcBef>
                <a:spcPts val="0"/>
              </a:spcBef>
              <a:spcAft>
                <a:spcPts val="0"/>
              </a:spcAft>
              <a:defRPr/>
            </a:pPr>
            <a:r>
              <a:rPr lang="en-US" sz="1600" b="1" dirty="0">
                <a:solidFill>
                  <a:prstClr val="black"/>
                </a:solidFill>
                <a:cs typeface="Arial" pitchFamily="34" charset="0"/>
              </a:rPr>
              <a:t>Natural </a:t>
            </a:r>
            <a:endParaRPr lang="en-US" sz="1600" b="1" dirty="0" smtClean="0">
              <a:solidFill>
                <a:prstClr val="black"/>
              </a:solidFill>
              <a:cs typeface="Arial" pitchFamily="34" charset="0"/>
            </a:endParaRPr>
          </a:p>
          <a:p>
            <a:pPr algn="ctr" fontAlgn="auto">
              <a:spcBef>
                <a:spcPts val="0"/>
              </a:spcBef>
              <a:spcAft>
                <a:spcPts val="0"/>
              </a:spcAft>
              <a:defRPr/>
            </a:pPr>
            <a:r>
              <a:rPr lang="en-US" sz="1600" b="1" dirty="0" smtClean="0">
                <a:solidFill>
                  <a:prstClr val="black"/>
                </a:solidFill>
                <a:cs typeface="Arial" pitchFamily="34" charset="0"/>
              </a:rPr>
              <a:t>Processes</a:t>
            </a:r>
          </a:p>
          <a:p>
            <a:pPr algn="ctr" fontAlgn="auto">
              <a:spcBef>
                <a:spcPts val="0"/>
              </a:spcBef>
              <a:spcAft>
                <a:spcPts val="0"/>
              </a:spcAft>
              <a:defRPr/>
            </a:pPr>
            <a:endParaRPr lang="en-US" sz="1600" dirty="0" smtClean="0">
              <a:solidFill>
                <a:prstClr val="black"/>
              </a:solidFill>
              <a:cs typeface="Arial" pitchFamily="34" charset="0"/>
            </a:endParaRPr>
          </a:p>
          <a:p>
            <a:pPr algn="ctr" fontAlgn="auto">
              <a:spcBef>
                <a:spcPts val="0"/>
              </a:spcBef>
              <a:spcAft>
                <a:spcPts val="0"/>
              </a:spcAft>
              <a:defRPr/>
            </a:pPr>
            <a:r>
              <a:rPr lang="en-US" sz="1600" dirty="0" smtClean="0">
                <a:solidFill>
                  <a:prstClr val="black"/>
                </a:solidFill>
                <a:cs typeface="Arial" pitchFamily="34" charset="0"/>
              </a:rPr>
              <a:t>Promote </a:t>
            </a:r>
            <a:r>
              <a:rPr lang="en-US" sz="1600" dirty="0">
                <a:solidFill>
                  <a:prstClr val="black"/>
                </a:solidFill>
                <a:cs typeface="Arial" pitchFamily="34" charset="0"/>
              </a:rPr>
              <a:t>a sustainable </a:t>
            </a:r>
            <a:r>
              <a:rPr lang="en-US" sz="1600" dirty="0" smtClean="0">
                <a:solidFill>
                  <a:prstClr val="black"/>
                </a:solidFill>
                <a:cs typeface="Arial" pitchFamily="34" charset="0"/>
              </a:rPr>
              <a:t>ecosystem </a:t>
            </a:r>
            <a:r>
              <a:rPr lang="en-US" sz="1600" dirty="0">
                <a:solidFill>
                  <a:prstClr val="black"/>
                </a:solidFill>
                <a:cs typeface="Arial" pitchFamily="34" charset="0"/>
              </a:rPr>
              <a:t>by harnessing the processes of the natural system</a:t>
            </a:r>
          </a:p>
        </p:txBody>
      </p:sp>
      <p:sp>
        <p:nvSpPr>
          <p:cNvPr id="9" name="Rectangle 8"/>
          <p:cNvSpPr/>
          <p:nvPr/>
        </p:nvSpPr>
        <p:spPr>
          <a:xfrm>
            <a:off x="5531078" y="3871118"/>
            <a:ext cx="1828800" cy="1815882"/>
          </a:xfrm>
          <a:prstGeom prst="rect">
            <a:avLst/>
          </a:prstGeom>
        </p:spPr>
        <p:txBody>
          <a:bodyPr wrap="square">
            <a:spAutoFit/>
          </a:bodyPr>
          <a:lstStyle/>
          <a:p>
            <a:pPr algn="ctr" fontAlgn="auto">
              <a:spcBef>
                <a:spcPts val="0"/>
              </a:spcBef>
              <a:spcAft>
                <a:spcPts val="0"/>
              </a:spcAft>
              <a:defRPr/>
            </a:pPr>
            <a:r>
              <a:rPr lang="en-US" sz="1600" b="1" dirty="0">
                <a:solidFill>
                  <a:prstClr val="black"/>
                </a:solidFill>
                <a:cs typeface="Arial" pitchFamily="34" charset="0"/>
              </a:rPr>
              <a:t>Cultural </a:t>
            </a:r>
            <a:endParaRPr lang="en-US" sz="1600" b="1" dirty="0" smtClean="0">
              <a:solidFill>
                <a:prstClr val="black"/>
              </a:solidFill>
              <a:cs typeface="Arial" pitchFamily="34" charset="0"/>
            </a:endParaRPr>
          </a:p>
          <a:p>
            <a:pPr algn="ctr" fontAlgn="auto">
              <a:spcBef>
                <a:spcPts val="0"/>
              </a:spcBef>
              <a:spcAft>
                <a:spcPts val="0"/>
              </a:spcAft>
              <a:defRPr/>
            </a:pPr>
            <a:r>
              <a:rPr lang="en-US" sz="1600" b="1" dirty="0" smtClean="0">
                <a:solidFill>
                  <a:prstClr val="black"/>
                </a:solidFill>
                <a:cs typeface="Arial" pitchFamily="34" charset="0"/>
              </a:rPr>
              <a:t>Heritage</a:t>
            </a:r>
            <a:endParaRPr lang="en-US" sz="1600" b="1" dirty="0">
              <a:solidFill>
                <a:prstClr val="black"/>
              </a:solidFill>
              <a:cs typeface="Arial" pitchFamily="34" charset="0"/>
            </a:endParaRPr>
          </a:p>
          <a:p>
            <a:pPr algn="ctr" fontAlgn="auto">
              <a:spcBef>
                <a:spcPts val="0"/>
              </a:spcBef>
              <a:spcAft>
                <a:spcPts val="0"/>
              </a:spcAft>
              <a:defRPr/>
            </a:pPr>
            <a:endParaRPr lang="en-US" sz="1600" dirty="0" smtClean="0">
              <a:solidFill>
                <a:prstClr val="black"/>
              </a:solidFill>
              <a:cs typeface="Arial" pitchFamily="34" charset="0"/>
            </a:endParaRPr>
          </a:p>
          <a:p>
            <a:pPr algn="ctr" fontAlgn="auto">
              <a:spcBef>
                <a:spcPts val="0"/>
              </a:spcBef>
              <a:spcAft>
                <a:spcPts val="0"/>
              </a:spcAft>
              <a:defRPr/>
            </a:pPr>
            <a:r>
              <a:rPr lang="en-US" sz="1600" dirty="0" smtClean="0">
                <a:solidFill>
                  <a:prstClr val="black"/>
                </a:solidFill>
                <a:cs typeface="Arial" pitchFamily="34" charset="0"/>
              </a:rPr>
              <a:t>Sustain </a:t>
            </a:r>
            <a:r>
              <a:rPr lang="en-US" sz="1600" dirty="0">
                <a:solidFill>
                  <a:prstClr val="black"/>
                </a:solidFill>
                <a:cs typeface="Arial" pitchFamily="34" charset="0"/>
              </a:rPr>
              <a:t>Louisiana’s unique heritage and culture</a:t>
            </a:r>
          </a:p>
        </p:txBody>
      </p:sp>
      <p:pic>
        <p:nvPicPr>
          <p:cNvPr id="10" name="Picture 9"/>
          <p:cNvPicPr>
            <a:picLocks noChangeAspect="1"/>
          </p:cNvPicPr>
          <p:nvPr/>
        </p:nvPicPr>
        <p:blipFill rotWithShape="1">
          <a:blip r:embed="rId2" cstate="print">
            <a:extLst>
              <a:ext uri="{28A0092B-C50C-407E-A947-70E740481C1C}">
                <a14:useLocalDpi xmlns:a14="http://schemas.microsoft.com/office/drawing/2010/main" val="0"/>
              </a:ext>
            </a:extLst>
          </a:blip>
          <a:srcRect r="44652"/>
          <a:stretch/>
        </p:blipFill>
        <p:spPr>
          <a:xfrm>
            <a:off x="92990" y="1455549"/>
            <a:ext cx="1687005" cy="2286000"/>
          </a:xfrm>
          <a:prstGeom prst="rect">
            <a:avLst/>
          </a:prstGeom>
        </p:spPr>
      </p:pic>
      <p:pic>
        <p:nvPicPr>
          <p:cNvPr id="11" name="Picture 10"/>
          <p:cNvPicPr>
            <a:picLocks noChangeAspect="1"/>
          </p:cNvPicPr>
          <p:nvPr/>
        </p:nvPicPr>
        <p:blipFill rotWithShape="1">
          <a:blip r:embed="rId3" cstate="print">
            <a:extLst>
              <a:ext uri="{28A0092B-C50C-407E-A947-70E740481C1C}">
                <a14:useLocalDpi xmlns:a14="http://schemas.microsoft.com/office/drawing/2010/main" val="0"/>
              </a:ext>
            </a:extLst>
          </a:blip>
          <a:srcRect l="25169" r="25101"/>
          <a:stretch/>
        </p:blipFill>
        <p:spPr>
          <a:xfrm>
            <a:off x="1905686" y="1444367"/>
            <a:ext cx="1687005" cy="2286000"/>
          </a:xfrm>
          <a:prstGeom prst="rect">
            <a:avLst/>
          </a:prstGeom>
        </p:spPr>
      </p:pic>
      <p:pic>
        <p:nvPicPr>
          <p:cNvPr id="12" name="Picture 11"/>
          <p:cNvPicPr>
            <a:picLocks noChangeAspect="1"/>
          </p:cNvPicPr>
          <p:nvPr/>
        </p:nvPicPr>
        <p:blipFill rotWithShape="1">
          <a:blip r:embed="rId4" cstate="print">
            <a:extLst>
              <a:ext uri="{28A0092B-C50C-407E-A947-70E740481C1C}">
                <a14:useLocalDpi xmlns:a14="http://schemas.microsoft.com/office/drawing/2010/main" val="0"/>
              </a:ext>
            </a:extLst>
          </a:blip>
          <a:srcRect l="-1" t="1453" r="16756" b="1"/>
          <a:stretch/>
        </p:blipFill>
        <p:spPr>
          <a:xfrm>
            <a:off x="3718382" y="1466731"/>
            <a:ext cx="1687005" cy="2274818"/>
          </a:xfrm>
          <a:prstGeom prst="rect">
            <a:avLst/>
          </a:prstGeom>
        </p:spPr>
      </p:pic>
      <p:pic>
        <p:nvPicPr>
          <p:cNvPr id="13" name="Picture 12"/>
          <p:cNvPicPr>
            <a:picLocks noChangeAspect="1"/>
          </p:cNvPicPr>
          <p:nvPr/>
        </p:nvPicPr>
        <p:blipFill rotWithShape="1">
          <a:blip r:embed="rId5" cstate="print">
            <a:extLst>
              <a:ext uri="{28A0092B-C50C-407E-A947-70E740481C1C}">
                <a14:useLocalDpi xmlns:a14="http://schemas.microsoft.com/office/drawing/2010/main" val="0"/>
              </a:ext>
            </a:extLst>
          </a:blip>
          <a:srcRect l="5884" t="5884" r="849"/>
          <a:stretch/>
        </p:blipFill>
        <p:spPr>
          <a:xfrm>
            <a:off x="5531078" y="1455549"/>
            <a:ext cx="1675221" cy="2253948"/>
          </a:xfrm>
          <a:prstGeom prst="rect">
            <a:avLst/>
          </a:prstGeom>
        </p:spPr>
      </p:pic>
      <p:sp>
        <p:nvSpPr>
          <p:cNvPr id="14" name="Rectangle 13"/>
          <p:cNvSpPr/>
          <p:nvPr/>
        </p:nvSpPr>
        <p:spPr>
          <a:xfrm>
            <a:off x="7331989" y="3890019"/>
            <a:ext cx="1600200" cy="2308324"/>
          </a:xfrm>
          <a:prstGeom prst="rect">
            <a:avLst/>
          </a:prstGeom>
        </p:spPr>
        <p:txBody>
          <a:bodyPr wrap="square">
            <a:spAutoFit/>
          </a:bodyPr>
          <a:lstStyle/>
          <a:p>
            <a:pPr algn="ctr" fontAlgn="auto">
              <a:spcBef>
                <a:spcPts val="0"/>
              </a:spcBef>
              <a:spcAft>
                <a:spcPts val="0"/>
              </a:spcAft>
              <a:defRPr/>
            </a:pPr>
            <a:r>
              <a:rPr lang="en-US" sz="1600" b="1" dirty="0" smtClean="0">
                <a:solidFill>
                  <a:prstClr val="black"/>
                </a:solidFill>
                <a:cs typeface="Arial" pitchFamily="34" charset="0"/>
              </a:rPr>
              <a:t>Working Coast</a:t>
            </a:r>
          </a:p>
          <a:p>
            <a:pPr algn="ctr" fontAlgn="auto">
              <a:spcBef>
                <a:spcPts val="0"/>
              </a:spcBef>
              <a:spcAft>
                <a:spcPts val="0"/>
              </a:spcAft>
              <a:defRPr/>
            </a:pPr>
            <a:endParaRPr lang="en-US" sz="1600" dirty="0" smtClean="0">
              <a:solidFill>
                <a:prstClr val="black"/>
              </a:solidFill>
              <a:cs typeface="Arial" pitchFamily="34" charset="0"/>
            </a:endParaRPr>
          </a:p>
          <a:p>
            <a:pPr algn="ctr" fontAlgn="auto">
              <a:spcBef>
                <a:spcPts val="0"/>
              </a:spcBef>
              <a:spcAft>
                <a:spcPts val="0"/>
              </a:spcAft>
              <a:defRPr/>
            </a:pPr>
            <a:r>
              <a:rPr lang="en-US" sz="1600" dirty="0" smtClean="0">
                <a:solidFill>
                  <a:prstClr val="black"/>
                </a:solidFill>
                <a:cs typeface="Arial" pitchFamily="34" charset="0"/>
              </a:rPr>
              <a:t>Support regionally and nationally important businesses and industries</a:t>
            </a:r>
            <a:endParaRPr lang="en-US" sz="1600" dirty="0">
              <a:solidFill>
                <a:prstClr val="black"/>
              </a:solidFill>
              <a:cs typeface="Arial" pitchFamily="34" charset="0"/>
            </a:endParaRPr>
          </a:p>
        </p:txBody>
      </p:sp>
      <p:pic>
        <p:nvPicPr>
          <p:cNvPr id="15" name="Picture 14"/>
          <p:cNvPicPr>
            <a:picLocks noChangeAspect="1"/>
          </p:cNvPicPr>
          <p:nvPr/>
        </p:nvPicPr>
        <p:blipFill rotWithShape="1">
          <a:blip r:embed="rId6" cstate="print">
            <a:extLst>
              <a:ext uri="{28A0092B-C50C-407E-A947-70E740481C1C}">
                <a14:useLocalDpi xmlns:a14="http://schemas.microsoft.com/office/drawing/2010/main" val="0"/>
              </a:ext>
            </a:extLst>
          </a:blip>
          <a:srcRect l="23458" t="130" r="27244" b="-130"/>
          <a:stretch/>
        </p:blipFill>
        <p:spPr>
          <a:xfrm>
            <a:off x="7331989" y="1434680"/>
            <a:ext cx="1675221" cy="2274817"/>
          </a:xfrm>
          <a:prstGeom prst="rect">
            <a:avLst/>
          </a:prstGeom>
        </p:spPr>
      </p:pic>
    </p:spTree>
    <p:extLst>
      <p:ext uri="{BB962C8B-B14F-4D97-AF65-F5344CB8AC3E}">
        <p14:creationId xmlns:p14="http://schemas.microsoft.com/office/powerpoint/2010/main" val="666158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normAutofit fontScale="90000"/>
          </a:bodyPr>
          <a:lstStyle/>
          <a:p>
            <a:r>
              <a:rPr lang="en-US" dirty="0"/>
              <a:t>Evaluation of Hundreds of Existing Projects</a:t>
            </a:r>
          </a:p>
        </p:txBody>
      </p:sp>
      <p:sp>
        <p:nvSpPr>
          <p:cNvPr id="3" name="Content Placeholder 2"/>
          <p:cNvSpPr>
            <a:spLocks noGrp="1"/>
          </p:cNvSpPr>
          <p:nvPr>
            <p:ph idx="1"/>
          </p:nvPr>
        </p:nvSpPr>
        <p:spPr/>
        <p:txBody>
          <a:bodyPr/>
          <a:lstStyle/>
          <a:p>
            <a:endParaRPr lang="en-US"/>
          </a:p>
        </p:txBody>
      </p:sp>
      <p:sp>
        <p:nvSpPr>
          <p:cNvPr id="4" name="Slide Number Placeholder 3"/>
          <p:cNvSpPr>
            <a:spLocks noGrp="1"/>
          </p:cNvSpPr>
          <p:nvPr>
            <p:ph type="sldNum" sz="quarter" idx="12"/>
          </p:nvPr>
        </p:nvSpPr>
        <p:spPr/>
        <p:txBody>
          <a:bodyPr/>
          <a:lstStyle/>
          <a:p>
            <a:fld id="{0580405D-A643-224E-BD86-D482C39E2277}" type="slidenum">
              <a:rPr lang="en-US" smtClean="0"/>
              <a:pPr/>
              <a:t>47</a:t>
            </a:fld>
            <a:endParaRPr lang="en-US" dirty="0"/>
          </a:p>
        </p:txBody>
      </p:sp>
      <p:sp>
        <p:nvSpPr>
          <p:cNvPr id="5" name="Footer Placeholder 4"/>
          <p:cNvSpPr>
            <a:spLocks noGrp="1"/>
          </p:cNvSpPr>
          <p:nvPr>
            <p:ph type="ftr" sz="quarter" idx="11"/>
          </p:nvPr>
        </p:nvSpPr>
        <p:spPr/>
        <p:txBody>
          <a:bodyPr/>
          <a:lstStyle/>
          <a:p>
            <a:r>
              <a:rPr lang="en-US" smtClean="0"/>
              <a:t>2017 Coastal Master Plan </a:t>
            </a:r>
            <a:endParaRPr lang="en-US" dirty="0"/>
          </a:p>
        </p:txBody>
      </p:sp>
      <p:grpSp>
        <p:nvGrpSpPr>
          <p:cNvPr id="6" name="Group 5"/>
          <p:cNvGrpSpPr/>
          <p:nvPr/>
        </p:nvGrpSpPr>
        <p:grpSpPr>
          <a:xfrm>
            <a:off x="7772400" y="4343400"/>
            <a:ext cx="1219200" cy="1129490"/>
            <a:chOff x="7772400" y="4390364"/>
            <a:chExt cx="1219200" cy="1129490"/>
          </a:xfrm>
        </p:grpSpPr>
        <p:pic>
          <p:nvPicPr>
            <p:cNvPr id="7" name="Picture 6"/>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021088" y="4757332"/>
              <a:ext cx="741912" cy="7625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TextBox 7"/>
            <p:cNvSpPr txBox="1"/>
            <p:nvPr/>
          </p:nvSpPr>
          <p:spPr>
            <a:xfrm>
              <a:off x="7772400" y="4390364"/>
              <a:ext cx="1219200" cy="400110"/>
            </a:xfrm>
            <a:prstGeom prst="rect">
              <a:avLst/>
            </a:prstGeom>
            <a:noFill/>
          </p:spPr>
          <p:txBody>
            <a:bodyPr wrap="square" rtlCol="0">
              <a:spAutoFit/>
            </a:bodyPr>
            <a:lstStyle/>
            <a:p>
              <a:pPr algn="ctr"/>
              <a:r>
                <a:rPr lang="en-US" sz="1000" dirty="0" smtClean="0">
                  <a:solidFill>
                    <a:schemeClr val="tx1">
                      <a:lumMod val="50000"/>
                      <a:lumOff val="50000"/>
                    </a:schemeClr>
                  </a:solidFill>
                  <a:latin typeface="Arial Rounded MT Bold" pitchFamily="34" charset="0"/>
                </a:rPr>
                <a:t>Nonstructural Measures</a:t>
              </a:r>
              <a:endParaRPr lang="en-US" sz="1000" dirty="0">
                <a:solidFill>
                  <a:schemeClr val="tx1">
                    <a:lumMod val="50000"/>
                    <a:lumOff val="50000"/>
                  </a:schemeClr>
                </a:solidFill>
                <a:latin typeface="Arial Rounded MT Bold" pitchFamily="34" charset="0"/>
              </a:endParaRPr>
            </a:p>
          </p:txBody>
        </p:sp>
      </p:grpSp>
      <p:sp>
        <p:nvSpPr>
          <p:cNvPr id="9" name="TextBox 8"/>
          <p:cNvSpPr txBox="1"/>
          <p:nvPr/>
        </p:nvSpPr>
        <p:spPr>
          <a:xfrm>
            <a:off x="647700" y="5791200"/>
            <a:ext cx="7848600" cy="461665"/>
          </a:xfrm>
          <a:prstGeom prst="rect">
            <a:avLst/>
          </a:prstGeom>
          <a:noFill/>
          <a:ln w="38100" cmpd="sng">
            <a:solidFill>
              <a:schemeClr val="bg1"/>
            </a:solidFill>
          </a:ln>
        </p:spPr>
        <p:txBody>
          <a:bodyPr wrap="square" rtlCol="0">
            <a:spAutoFit/>
          </a:bodyPr>
          <a:lstStyle/>
          <a:p>
            <a:pPr algn="ctr"/>
            <a:r>
              <a:rPr lang="en-US" sz="2400" dirty="0" smtClean="0"/>
              <a:t>Nearly 400 Projects Evaluated Across the Coast</a:t>
            </a:r>
            <a:endParaRPr lang="en-US" sz="2400" dirty="0"/>
          </a:p>
        </p:txBody>
      </p:sp>
      <p:pic>
        <p:nvPicPr>
          <p:cNvPr id="10" name="Picture 9" descr="Candidate Projects-01.jpg"/>
          <p:cNvPicPr>
            <a:picLocks noChangeAspect="1"/>
          </p:cNvPicPr>
          <p:nvPr/>
        </p:nvPicPr>
        <p:blipFill rotWithShape="1">
          <a:blip r:embed="rId3" cstate="print">
            <a:extLst>
              <a:ext uri="{28A0092B-C50C-407E-A947-70E740481C1C}">
                <a14:useLocalDpi xmlns:a14="http://schemas.microsoft.com/office/drawing/2010/main" val="0"/>
              </a:ext>
            </a:extLst>
          </a:blip>
          <a:srcRect t="19693" b="25282"/>
          <a:stretch/>
        </p:blipFill>
        <p:spPr>
          <a:xfrm>
            <a:off x="0" y="1066800"/>
            <a:ext cx="9144000" cy="3255281"/>
          </a:xfrm>
          <a:prstGeom prst="rect">
            <a:avLst/>
          </a:prstGeom>
        </p:spPr>
      </p:pic>
      <p:pic>
        <p:nvPicPr>
          <p:cNvPr id="11" name="Picture 10" descr="Legends-01.jpg"/>
          <p:cNvPicPr>
            <a:picLocks noChangeAspect="1"/>
          </p:cNvPicPr>
          <p:nvPr/>
        </p:nvPicPr>
        <p:blipFill rotWithShape="1">
          <a:blip r:embed="rId4" cstate="print">
            <a:extLst>
              <a:ext uri="{28A0092B-C50C-407E-A947-70E740481C1C}">
                <a14:useLocalDpi xmlns:a14="http://schemas.microsoft.com/office/drawing/2010/main" val="0"/>
              </a:ext>
            </a:extLst>
          </a:blip>
          <a:srcRect t="45506" r="9271" b="34280"/>
          <a:stretch/>
        </p:blipFill>
        <p:spPr>
          <a:xfrm>
            <a:off x="28177" y="4267200"/>
            <a:ext cx="7882154" cy="1576689"/>
          </a:xfrm>
          <a:prstGeom prst="rect">
            <a:avLst/>
          </a:prstGeom>
        </p:spPr>
      </p:pic>
    </p:spTree>
    <p:extLst>
      <p:ext uri="{BB962C8B-B14F-4D97-AF65-F5344CB8AC3E}">
        <p14:creationId xmlns:p14="http://schemas.microsoft.com/office/powerpoint/2010/main" val="38267194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Restoration Projects</a:t>
            </a:r>
            <a:endParaRPr lang="en-US" dirty="0"/>
          </a:p>
        </p:txBody>
      </p:sp>
      <p:sp>
        <p:nvSpPr>
          <p:cNvPr id="4" name="Slide Number Placeholder 3"/>
          <p:cNvSpPr>
            <a:spLocks noGrp="1"/>
          </p:cNvSpPr>
          <p:nvPr>
            <p:ph type="sldNum" sz="quarter" idx="12"/>
          </p:nvPr>
        </p:nvSpPr>
        <p:spPr/>
        <p:txBody>
          <a:bodyPr/>
          <a:lstStyle/>
          <a:p>
            <a:fld id="{0580405D-A643-224E-BD86-D482C39E2277}" type="slidenum">
              <a:rPr lang="en-US" smtClean="0"/>
              <a:pPr/>
              <a:t>48</a:t>
            </a:fld>
            <a:endParaRPr lang="en-US" dirty="0"/>
          </a:p>
        </p:txBody>
      </p:sp>
      <p:sp>
        <p:nvSpPr>
          <p:cNvPr id="5" name="Footer Placeholder 4"/>
          <p:cNvSpPr>
            <a:spLocks noGrp="1"/>
          </p:cNvSpPr>
          <p:nvPr>
            <p:ph type="ftr" sz="quarter" idx="11"/>
          </p:nvPr>
        </p:nvSpPr>
        <p:spPr/>
        <p:txBody>
          <a:bodyPr/>
          <a:lstStyle/>
          <a:p>
            <a:r>
              <a:rPr lang="en-US" smtClean="0"/>
              <a:t>2017 Coastal Master Plan </a:t>
            </a:r>
            <a:endParaRPr lang="en-US" dirty="0"/>
          </a:p>
        </p:txBody>
      </p:sp>
      <p:sp>
        <p:nvSpPr>
          <p:cNvPr id="6" name="TextBox 5"/>
          <p:cNvSpPr txBox="1"/>
          <p:nvPr/>
        </p:nvSpPr>
        <p:spPr>
          <a:xfrm>
            <a:off x="7287089" y="2890731"/>
            <a:ext cx="1491962" cy="646331"/>
          </a:xfrm>
          <a:prstGeom prst="rect">
            <a:avLst/>
          </a:prstGeom>
          <a:noFill/>
          <a:ln w="38100" cmpd="sng">
            <a:noFill/>
          </a:ln>
        </p:spPr>
        <p:txBody>
          <a:bodyPr wrap="square" rtlCol="0">
            <a:spAutoFit/>
          </a:bodyPr>
          <a:lstStyle/>
          <a:p>
            <a:pPr algn="ctr"/>
            <a:r>
              <a:rPr lang="en-US" dirty="0" smtClean="0"/>
              <a:t>Ridge Restoration</a:t>
            </a:r>
            <a:endParaRPr lang="en-US" dirty="0"/>
          </a:p>
        </p:txBody>
      </p:sp>
      <p:sp>
        <p:nvSpPr>
          <p:cNvPr id="7" name="TextBox 6"/>
          <p:cNvSpPr txBox="1"/>
          <p:nvPr/>
        </p:nvSpPr>
        <p:spPr>
          <a:xfrm>
            <a:off x="2085148" y="5084544"/>
            <a:ext cx="1491962" cy="646331"/>
          </a:xfrm>
          <a:prstGeom prst="rect">
            <a:avLst/>
          </a:prstGeom>
          <a:noFill/>
          <a:ln w="38100" cmpd="sng">
            <a:noFill/>
          </a:ln>
        </p:spPr>
        <p:txBody>
          <a:bodyPr wrap="square" rtlCol="0">
            <a:spAutoFit/>
          </a:bodyPr>
          <a:lstStyle/>
          <a:p>
            <a:pPr algn="ctr"/>
            <a:r>
              <a:rPr lang="en-US" dirty="0" smtClean="0"/>
              <a:t>Bank Stabilization</a:t>
            </a:r>
            <a:endParaRPr lang="en-US" dirty="0"/>
          </a:p>
        </p:txBody>
      </p:sp>
      <p:sp>
        <p:nvSpPr>
          <p:cNvPr id="8" name="TextBox 7"/>
          <p:cNvSpPr txBox="1"/>
          <p:nvPr/>
        </p:nvSpPr>
        <p:spPr>
          <a:xfrm>
            <a:off x="3733800" y="5084544"/>
            <a:ext cx="1685387" cy="646331"/>
          </a:xfrm>
          <a:prstGeom prst="rect">
            <a:avLst/>
          </a:prstGeom>
          <a:noFill/>
          <a:ln w="38100" cmpd="sng">
            <a:noFill/>
          </a:ln>
        </p:spPr>
        <p:txBody>
          <a:bodyPr wrap="square" rtlCol="0">
            <a:spAutoFit/>
          </a:bodyPr>
          <a:lstStyle/>
          <a:p>
            <a:pPr algn="ctr"/>
            <a:r>
              <a:rPr lang="en-US" dirty="0" smtClean="0"/>
              <a:t>Channel Realignment</a:t>
            </a:r>
            <a:endParaRPr lang="en-US" dirty="0"/>
          </a:p>
        </p:txBody>
      </p:sp>
      <p:sp>
        <p:nvSpPr>
          <p:cNvPr id="9" name="TextBox 8"/>
          <p:cNvSpPr txBox="1"/>
          <p:nvPr/>
        </p:nvSpPr>
        <p:spPr>
          <a:xfrm>
            <a:off x="5621600" y="5084544"/>
            <a:ext cx="1491962" cy="646331"/>
          </a:xfrm>
          <a:prstGeom prst="rect">
            <a:avLst/>
          </a:prstGeom>
          <a:noFill/>
          <a:ln w="38100" cmpd="sng">
            <a:noFill/>
          </a:ln>
        </p:spPr>
        <p:txBody>
          <a:bodyPr wrap="square" rtlCol="0">
            <a:spAutoFit/>
          </a:bodyPr>
          <a:lstStyle/>
          <a:p>
            <a:pPr algn="ctr"/>
            <a:r>
              <a:rPr lang="en-US" dirty="0" smtClean="0"/>
              <a:t>Sediment Diversion</a:t>
            </a:r>
            <a:endParaRPr lang="en-US" dirty="0"/>
          </a:p>
        </p:txBody>
      </p:sp>
      <p:sp>
        <p:nvSpPr>
          <p:cNvPr id="10" name="TextBox 9"/>
          <p:cNvSpPr txBox="1"/>
          <p:nvPr/>
        </p:nvSpPr>
        <p:spPr>
          <a:xfrm>
            <a:off x="381000" y="2890731"/>
            <a:ext cx="1579877" cy="646331"/>
          </a:xfrm>
          <a:prstGeom prst="rect">
            <a:avLst/>
          </a:prstGeom>
          <a:noFill/>
          <a:ln w="38100" cmpd="sng">
            <a:noFill/>
          </a:ln>
        </p:spPr>
        <p:txBody>
          <a:bodyPr wrap="square" rtlCol="0">
            <a:spAutoFit/>
          </a:bodyPr>
          <a:lstStyle/>
          <a:p>
            <a:pPr algn="ctr"/>
            <a:r>
              <a:rPr lang="en-US" dirty="0" smtClean="0"/>
              <a:t>Barrier Island Restoration</a:t>
            </a:r>
            <a:endParaRPr lang="en-US" dirty="0"/>
          </a:p>
        </p:txBody>
      </p:sp>
      <p:sp>
        <p:nvSpPr>
          <p:cNvPr id="11" name="TextBox 10"/>
          <p:cNvSpPr txBox="1"/>
          <p:nvPr/>
        </p:nvSpPr>
        <p:spPr>
          <a:xfrm>
            <a:off x="5427213" y="2890731"/>
            <a:ext cx="1796762" cy="646331"/>
          </a:xfrm>
          <a:prstGeom prst="rect">
            <a:avLst/>
          </a:prstGeom>
          <a:noFill/>
          <a:ln w="38100" cmpd="sng">
            <a:noFill/>
          </a:ln>
        </p:spPr>
        <p:txBody>
          <a:bodyPr wrap="square" rtlCol="0">
            <a:spAutoFit/>
          </a:bodyPr>
          <a:lstStyle/>
          <a:p>
            <a:pPr algn="ctr"/>
            <a:r>
              <a:rPr lang="en-US" dirty="0" smtClean="0"/>
              <a:t>Oyster Barrier Reefs</a:t>
            </a:r>
            <a:endParaRPr lang="en-US" dirty="0"/>
          </a:p>
        </p:txBody>
      </p:sp>
      <p:sp>
        <p:nvSpPr>
          <p:cNvPr id="12" name="TextBox 11"/>
          <p:cNvSpPr txBox="1"/>
          <p:nvPr/>
        </p:nvSpPr>
        <p:spPr>
          <a:xfrm>
            <a:off x="3832120" y="2890731"/>
            <a:ext cx="1491962" cy="646331"/>
          </a:xfrm>
          <a:prstGeom prst="rect">
            <a:avLst/>
          </a:prstGeom>
          <a:noFill/>
          <a:ln w="38100" cmpd="sng">
            <a:noFill/>
          </a:ln>
        </p:spPr>
        <p:txBody>
          <a:bodyPr wrap="square" rtlCol="0">
            <a:spAutoFit/>
          </a:bodyPr>
          <a:lstStyle/>
          <a:p>
            <a:pPr algn="ctr"/>
            <a:r>
              <a:rPr lang="en-US" dirty="0" smtClean="0"/>
              <a:t>Marsh Creation</a:t>
            </a:r>
            <a:endParaRPr lang="en-US" dirty="0"/>
          </a:p>
        </p:txBody>
      </p:sp>
      <p:sp>
        <p:nvSpPr>
          <p:cNvPr id="13" name="TextBox 12"/>
          <p:cNvSpPr txBox="1"/>
          <p:nvPr/>
        </p:nvSpPr>
        <p:spPr>
          <a:xfrm>
            <a:off x="2069878" y="2890731"/>
            <a:ext cx="1572655" cy="646331"/>
          </a:xfrm>
          <a:prstGeom prst="rect">
            <a:avLst/>
          </a:prstGeom>
          <a:noFill/>
          <a:ln w="38100" cmpd="sng">
            <a:noFill/>
          </a:ln>
        </p:spPr>
        <p:txBody>
          <a:bodyPr wrap="square" rtlCol="0">
            <a:spAutoFit/>
          </a:bodyPr>
          <a:lstStyle/>
          <a:p>
            <a:pPr algn="ctr"/>
            <a:r>
              <a:rPr lang="en-US" dirty="0" smtClean="0"/>
              <a:t>Hydrologic Restoration</a:t>
            </a:r>
            <a:endParaRPr lang="en-US" dirty="0"/>
          </a:p>
        </p:txBody>
      </p:sp>
      <p:pic>
        <p:nvPicPr>
          <p:cNvPr id="14" name="Picture 13"/>
          <p:cNvPicPr>
            <a:picLocks noChangeAspect="1"/>
          </p:cNvPicPr>
          <p:nvPr/>
        </p:nvPicPr>
        <p:blipFill rotWithShape="1">
          <a:blip r:embed="rId2" cstate="print">
            <a:extLst>
              <a:ext uri="{28A0092B-C50C-407E-A947-70E740481C1C}">
                <a14:useLocalDpi xmlns:a14="http://schemas.microsoft.com/office/drawing/2010/main" val="0"/>
              </a:ext>
            </a:extLst>
          </a:blip>
          <a:srcRect l="8828" t="1886" r="8828" b="5830"/>
          <a:stretch/>
        </p:blipFill>
        <p:spPr>
          <a:xfrm>
            <a:off x="361041" y="1676018"/>
            <a:ext cx="1579877" cy="1180386"/>
          </a:xfrm>
          <a:prstGeom prst="rect">
            <a:avLst/>
          </a:prstGeom>
        </p:spPr>
      </p:pic>
      <p:pic>
        <p:nvPicPr>
          <p:cNvPr id="15" name="Picture 14"/>
          <p:cNvPicPr>
            <a:picLocks noChangeAspect="1"/>
          </p:cNvPicPr>
          <p:nvPr/>
        </p:nvPicPr>
        <p:blipFill rotWithShape="1">
          <a:blip r:embed="rId3" cstate="print">
            <a:extLst>
              <a:ext uri="{28A0092B-C50C-407E-A947-70E740481C1C}">
                <a14:useLocalDpi xmlns:a14="http://schemas.microsoft.com/office/drawing/2010/main" val="0"/>
              </a:ext>
            </a:extLst>
          </a:blip>
          <a:srcRect l="9229" t="6256" r="4819" b="792"/>
          <a:stretch/>
        </p:blipFill>
        <p:spPr>
          <a:xfrm>
            <a:off x="2079987" y="1676018"/>
            <a:ext cx="1572655" cy="1180386"/>
          </a:xfrm>
          <a:prstGeom prst="rect">
            <a:avLst/>
          </a:prstGeom>
        </p:spPr>
      </p:pic>
      <p:pic>
        <p:nvPicPr>
          <p:cNvPr id="16" name="Picture 15"/>
          <p:cNvPicPr>
            <a:picLocks noChangeAspect="1"/>
          </p:cNvPicPr>
          <p:nvPr/>
        </p:nvPicPr>
        <p:blipFill rotWithShape="1">
          <a:blip r:embed="rId4" cstate="print">
            <a:extLst>
              <a:ext uri="{28A0092B-C50C-407E-A947-70E740481C1C}">
                <a14:useLocalDpi xmlns:a14="http://schemas.microsoft.com/office/drawing/2010/main" val="0"/>
              </a:ext>
            </a:extLst>
          </a:blip>
          <a:srcRect l="20157" t="17823" r="5452" b="9113"/>
          <a:stretch/>
        </p:blipFill>
        <p:spPr>
          <a:xfrm>
            <a:off x="5523790" y="1676019"/>
            <a:ext cx="1593010" cy="1180385"/>
          </a:xfrm>
          <a:prstGeom prst="rect">
            <a:avLst/>
          </a:prstGeom>
        </p:spPr>
      </p:pic>
      <p:pic>
        <p:nvPicPr>
          <p:cNvPr id="17" name="Picture 16"/>
          <p:cNvPicPr>
            <a:picLocks noChangeAspect="1"/>
          </p:cNvPicPr>
          <p:nvPr/>
        </p:nvPicPr>
        <p:blipFill rotWithShape="1">
          <a:blip r:embed="rId5" cstate="print">
            <a:extLst>
              <a:ext uri="{28A0092B-C50C-407E-A947-70E740481C1C}">
                <a14:useLocalDpi xmlns:a14="http://schemas.microsoft.com/office/drawing/2010/main" val="0"/>
              </a:ext>
            </a:extLst>
          </a:blip>
          <a:srcRect l="9235" t="13102" r="24142" b="13101"/>
          <a:stretch/>
        </p:blipFill>
        <p:spPr>
          <a:xfrm>
            <a:off x="3810000" y="3818089"/>
            <a:ext cx="1593010" cy="1180385"/>
          </a:xfrm>
          <a:prstGeom prst="rect">
            <a:avLst/>
          </a:prstGeom>
        </p:spPr>
      </p:pic>
      <p:pic>
        <p:nvPicPr>
          <p:cNvPr id="18" name="Picture 17"/>
          <p:cNvPicPr>
            <a:picLocks noChangeAspect="1"/>
          </p:cNvPicPr>
          <p:nvPr/>
        </p:nvPicPr>
        <p:blipFill rotWithShape="1">
          <a:blip r:embed="rId6" cstate="print">
            <a:extLst>
              <a:ext uri="{28A0092B-C50C-407E-A947-70E740481C1C}">
                <a14:useLocalDpi xmlns:a14="http://schemas.microsoft.com/office/drawing/2010/main" val="0"/>
              </a:ext>
            </a:extLst>
          </a:blip>
          <a:srcRect l="20141" t="37066" r="20141" b="3565"/>
          <a:stretch/>
        </p:blipFill>
        <p:spPr>
          <a:xfrm>
            <a:off x="3791711" y="1672315"/>
            <a:ext cx="1593010" cy="1187792"/>
          </a:xfrm>
          <a:prstGeom prst="rect">
            <a:avLst/>
          </a:prstGeom>
        </p:spPr>
      </p:pic>
      <p:pic>
        <p:nvPicPr>
          <p:cNvPr id="19" name="Picture 18"/>
          <p:cNvPicPr>
            <a:picLocks noChangeAspect="1"/>
          </p:cNvPicPr>
          <p:nvPr/>
        </p:nvPicPr>
        <p:blipFill rotWithShape="1">
          <a:blip r:embed="rId7" cstate="print">
            <a:extLst>
              <a:ext uri="{28A0092B-C50C-407E-A947-70E740481C1C}">
                <a14:useLocalDpi xmlns:a14="http://schemas.microsoft.com/office/drawing/2010/main" val="0"/>
              </a:ext>
            </a:extLst>
          </a:blip>
          <a:srcRect l="23107" t="17567" r="3612" b="8649"/>
          <a:stretch/>
        </p:blipFill>
        <p:spPr>
          <a:xfrm>
            <a:off x="381000" y="3818089"/>
            <a:ext cx="1563118" cy="1180385"/>
          </a:xfrm>
          <a:prstGeom prst="rect">
            <a:avLst/>
          </a:prstGeom>
        </p:spPr>
      </p:pic>
      <p:sp>
        <p:nvSpPr>
          <p:cNvPr id="20" name="TextBox 19"/>
          <p:cNvSpPr txBox="1"/>
          <p:nvPr/>
        </p:nvSpPr>
        <p:spPr>
          <a:xfrm>
            <a:off x="416578" y="5084544"/>
            <a:ext cx="1491962" cy="646331"/>
          </a:xfrm>
          <a:prstGeom prst="rect">
            <a:avLst/>
          </a:prstGeom>
          <a:noFill/>
          <a:ln w="38100" cmpd="sng">
            <a:noFill/>
          </a:ln>
        </p:spPr>
        <p:txBody>
          <a:bodyPr wrap="square" rtlCol="0">
            <a:spAutoFit/>
          </a:bodyPr>
          <a:lstStyle/>
          <a:p>
            <a:pPr algn="ctr"/>
            <a:r>
              <a:rPr lang="en-US" dirty="0" smtClean="0"/>
              <a:t>Shoreline Protection</a:t>
            </a:r>
            <a:endParaRPr lang="en-US" dirty="0"/>
          </a:p>
        </p:txBody>
      </p:sp>
      <p:pic>
        <p:nvPicPr>
          <p:cNvPr id="21" name="Picture 20"/>
          <p:cNvPicPr>
            <a:picLocks noChangeAspect="1"/>
          </p:cNvPicPr>
          <p:nvPr/>
        </p:nvPicPr>
        <p:blipFill rotWithShape="1">
          <a:blip r:embed="rId8" cstate="print">
            <a:extLst>
              <a:ext uri="{28A0092B-C50C-407E-A947-70E740481C1C}">
                <a14:useLocalDpi xmlns:a14="http://schemas.microsoft.com/office/drawing/2010/main" val="0"/>
              </a:ext>
            </a:extLst>
          </a:blip>
          <a:srcRect l="25712" t="24711" b="1411"/>
          <a:stretch/>
        </p:blipFill>
        <p:spPr>
          <a:xfrm>
            <a:off x="5562600" y="3802295"/>
            <a:ext cx="1572655" cy="1172979"/>
          </a:xfrm>
          <a:prstGeom prst="rect">
            <a:avLst/>
          </a:prstGeom>
        </p:spPr>
      </p:pic>
      <p:pic>
        <p:nvPicPr>
          <p:cNvPr id="22" name="Picture 21"/>
          <p:cNvPicPr>
            <a:picLocks noChangeAspect="1"/>
          </p:cNvPicPr>
          <p:nvPr/>
        </p:nvPicPr>
        <p:blipFill rotWithShape="1">
          <a:blip r:embed="rId9" cstate="print">
            <a:extLst>
              <a:ext uri="{28A0092B-C50C-407E-A947-70E740481C1C}">
                <a14:useLocalDpi xmlns:a14="http://schemas.microsoft.com/office/drawing/2010/main" val="0"/>
              </a:ext>
            </a:extLst>
          </a:blip>
          <a:srcRect l="16057" t="13712" r="29737" b="32041"/>
          <a:stretch/>
        </p:blipFill>
        <p:spPr>
          <a:xfrm>
            <a:off x="2057400" y="3818089"/>
            <a:ext cx="1572655" cy="1180386"/>
          </a:xfrm>
          <a:prstGeom prst="rect">
            <a:avLst/>
          </a:prstGeom>
        </p:spPr>
      </p:pic>
      <p:pic>
        <p:nvPicPr>
          <p:cNvPr id="23" name="Picture 22"/>
          <p:cNvPicPr>
            <a:picLocks noChangeAspect="1"/>
          </p:cNvPicPr>
          <p:nvPr/>
        </p:nvPicPr>
        <p:blipFill rotWithShape="1">
          <a:blip r:embed="rId10" cstate="print">
            <a:extLst>
              <a:ext uri="{28A0092B-C50C-407E-A947-70E740481C1C}">
                <a14:useLocalDpi xmlns:a14="http://schemas.microsoft.com/office/drawing/2010/main" val="0"/>
              </a:ext>
            </a:extLst>
          </a:blip>
          <a:srcRect l="16214" t="8970" r="10751" b="8482"/>
          <a:stretch/>
        </p:blipFill>
        <p:spPr>
          <a:xfrm>
            <a:off x="7255867" y="1672125"/>
            <a:ext cx="1576158" cy="1188173"/>
          </a:xfrm>
          <a:prstGeom prst="rect">
            <a:avLst/>
          </a:prstGeom>
        </p:spPr>
      </p:pic>
      <p:pic>
        <p:nvPicPr>
          <p:cNvPr id="24" name="Picture 23"/>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4553209" y="3665537"/>
            <a:ext cx="762000" cy="762000"/>
          </a:xfrm>
          <a:prstGeom prst="rect">
            <a:avLst/>
          </a:prstGeom>
        </p:spPr>
      </p:pic>
      <p:pic>
        <p:nvPicPr>
          <p:cNvPr id="25" name="Picture 24"/>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1115624" y="1524000"/>
            <a:ext cx="762000" cy="762000"/>
          </a:xfrm>
          <a:prstGeom prst="rect">
            <a:avLst/>
          </a:prstGeom>
        </p:spPr>
      </p:pic>
      <p:pic>
        <p:nvPicPr>
          <p:cNvPr id="26" name="Picture 25"/>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6276220" y="3665537"/>
            <a:ext cx="762000" cy="762000"/>
          </a:xfrm>
          <a:prstGeom prst="rect">
            <a:avLst/>
          </a:prstGeom>
        </p:spPr>
      </p:pic>
      <p:pic>
        <p:nvPicPr>
          <p:cNvPr id="27" name="Picture 26"/>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2830531" y="1524000"/>
            <a:ext cx="762000" cy="762000"/>
          </a:xfrm>
          <a:prstGeom prst="rect">
            <a:avLst/>
          </a:prstGeom>
        </p:spPr>
      </p:pic>
      <p:pic>
        <p:nvPicPr>
          <p:cNvPr id="28" name="Picture 27"/>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a:off x="6276220" y="1524000"/>
            <a:ext cx="762000" cy="762000"/>
          </a:xfrm>
          <a:prstGeom prst="rect">
            <a:avLst/>
          </a:prstGeom>
        </p:spPr>
      </p:pic>
      <p:pic>
        <p:nvPicPr>
          <p:cNvPr id="29" name="Picture 28"/>
          <p:cNvPicPr>
            <a:picLocks noChangeAspect="1"/>
          </p:cNvPicPr>
          <p:nvPr/>
        </p:nvPicPr>
        <p:blipFill>
          <a:blip r:embed="rId16" cstate="print">
            <a:extLst>
              <a:ext uri="{28A0092B-C50C-407E-A947-70E740481C1C}">
                <a14:useLocalDpi xmlns:a14="http://schemas.microsoft.com/office/drawing/2010/main" val="0"/>
              </a:ext>
            </a:extLst>
          </a:blip>
          <a:stretch>
            <a:fillRect/>
          </a:stretch>
        </p:blipFill>
        <p:spPr>
          <a:xfrm>
            <a:off x="7991127" y="1524000"/>
            <a:ext cx="762000" cy="762000"/>
          </a:xfrm>
          <a:prstGeom prst="rect">
            <a:avLst/>
          </a:prstGeom>
        </p:spPr>
      </p:pic>
      <p:pic>
        <p:nvPicPr>
          <p:cNvPr id="30" name="Picture 2" descr="C:\Users\andreag\Desktop\Desktop\Project Icons\Updated Icons\Shoreline Protection.png"/>
          <p:cNvPicPr>
            <a:picLocks noChangeAspect="1" noChangeArrowheads="1"/>
          </p:cNvPicPr>
          <p:nvPr/>
        </p:nvPicPr>
        <p:blipFill>
          <a:blip r:embed="rId17" cstate="print">
            <a:extLst>
              <a:ext uri="{28A0092B-C50C-407E-A947-70E740481C1C}">
                <a14:useLocalDpi xmlns:a14="http://schemas.microsoft.com/office/drawing/2010/main" val="0"/>
              </a:ext>
            </a:extLst>
          </a:blip>
          <a:srcRect/>
          <a:stretch>
            <a:fillRect/>
          </a:stretch>
        </p:blipFill>
        <p:spPr bwMode="auto">
          <a:xfrm>
            <a:off x="1075439" y="3665537"/>
            <a:ext cx="777875" cy="777875"/>
          </a:xfrm>
          <a:prstGeom prst="rect">
            <a:avLst/>
          </a:prstGeom>
          <a:noFill/>
          <a:extLst>
            <a:ext uri="{909E8E84-426E-40DD-AFC4-6F175D3DCCD1}">
              <a14:hiddenFill xmlns:a14="http://schemas.microsoft.com/office/drawing/2010/main">
                <a:solidFill>
                  <a:srgbClr val="FFFFFF"/>
                </a:solidFill>
              </a14:hiddenFill>
            </a:ext>
          </a:extLst>
        </p:spPr>
      </p:pic>
      <p:pic>
        <p:nvPicPr>
          <p:cNvPr id="31" name="Picture 3" descr="C:\Users\andreag\Desktop\Desktop\Project Icons\Updated Icons\Bank Stabilization.png"/>
          <p:cNvPicPr>
            <a:picLocks noChangeAspect="1" noChangeArrowheads="1"/>
          </p:cNvPicPr>
          <p:nvPr/>
        </p:nvPicPr>
        <p:blipFill>
          <a:blip r:embed="rId18" cstate="print">
            <a:extLst>
              <a:ext uri="{28A0092B-C50C-407E-A947-70E740481C1C}">
                <a14:useLocalDpi xmlns:a14="http://schemas.microsoft.com/office/drawing/2010/main" val="0"/>
              </a:ext>
            </a:extLst>
          </a:blip>
          <a:srcRect/>
          <a:stretch>
            <a:fillRect/>
          </a:stretch>
        </p:blipFill>
        <p:spPr bwMode="auto">
          <a:xfrm>
            <a:off x="2814324" y="3665537"/>
            <a:ext cx="777875" cy="777875"/>
          </a:xfrm>
          <a:prstGeom prst="rect">
            <a:avLst/>
          </a:prstGeom>
          <a:noFill/>
          <a:extLst>
            <a:ext uri="{909E8E84-426E-40DD-AFC4-6F175D3DCCD1}">
              <a14:hiddenFill xmlns:a14="http://schemas.microsoft.com/office/drawing/2010/main">
                <a:solidFill>
                  <a:srgbClr val="FFFFFF"/>
                </a:solidFill>
              </a14:hiddenFill>
            </a:ext>
          </a:extLst>
        </p:spPr>
      </p:pic>
      <p:pic>
        <p:nvPicPr>
          <p:cNvPr id="32" name="Picture 4" descr="C:\Users\andreag\Desktop\Desktop\Project Icons\Updated Icons\Marsh Creation.png"/>
          <p:cNvPicPr>
            <a:picLocks noChangeAspect="1" noChangeArrowheads="1"/>
          </p:cNvPicPr>
          <p:nvPr/>
        </p:nvPicPr>
        <p:blipFill>
          <a:blip r:embed="rId19" cstate="print">
            <a:extLst>
              <a:ext uri="{28A0092B-C50C-407E-A947-70E740481C1C}">
                <a14:useLocalDpi xmlns:a14="http://schemas.microsoft.com/office/drawing/2010/main" val="0"/>
              </a:ext>
            </a:extLst>
          </a:blip>
          <a:srcRect/>
          <a:stretch>
            <a:fillRect/>
          </a:stretch>
        </p:blipFill>
        <p:spPr bwMode="auto">
          <a:xfrm>
            <a:off x="4545438" y="1524000"/>
            <a:ext cx="777875" cy="777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41854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Protection Projects:</a:t>
            </a:r>
            <a:br>
              <a:rPr lang="en-US" dirty="0"/>
            </a:br>
            <a:r>
              <a:rPr lang="en-US" b="0" i="1" dirty="0"/>
              <a:t>Structural Protection Projects</a:t>
            </a:r>
          </a:p>
        </p:txBody>
      </p:sp>
      <p:sp>
        <p:nvSpPr>
          <p:cNvPr id="4" name="Slide Number Placeholder 3"/>
          <p:cNvSpPr>
            <a:spLocks noGrp="1"/>
          </p:cNvSpPr>
          <p:nvPr>
            <p:ph type="sldNum" sz="quarter" idx="12"/>
          </p:nvPr>
        </p:nvSpPr>
        <p:spPr/>
        <p:txBody>
          <a:bodyPr/>
          <a:lstStyle/>
          <a:p>
            <a:fld id="{0580405D-A643-224E-BD86-D482C39E2277}" type="slidenum">
              <a:rPr lang="en-US" smtClean="0"/>
              <a:pPr/>
              <a:t>49</a:t>
            </a:fld>
            <a:endParaRPr lang="en-US" dirty="0"/>
          </a:p>
        </p:txBody>
      </p:sp>
      <p:sp>
        <p:nvSpPr>
          <p:cNvPr id="5" name="Footer Placeholder 4"/>
          <p:cNvSpPr>
            <a:spLocks noGrp="1"/>
          </p:cNvSpPr>
          <p:nvPr>
            <p:ph type="ftr" sz="quarter" idx="11"/>
          </p:nvPr>
        </p:nvSpPr>
        <p:spPr/>
        <p:txBody>
          <a:bodyPr/>
          <a:lstStyle/>
          <a:p>
            <a:r>
              <a:rPr lang="en-US" smtClean="0"/>
              <a:t>2017 Coastal Master Plan </a:t>
            </a:r>
            <a:endParaRPr lang="en-US"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190196" y="520679"/>
            <a:ext cx="1369645" cy="1369645"/>
          </a:xfrm>
          <a:prstGeom prst="rect">
            <a:avLst/>
          </a:prstGeom>
        </p:spPr>
      </p:pic>
      <p:pic>
        <p:nvPicPr>
          <p:cNvPr id="7" name="Picture 6"/>
          <p:cNvPicPr>
            <a:picLocks noChangeAspect="1"/>
          </p:cNvPicPr>
          <p:nvPr/>
        </p:nvPicPr>
        <p:blipFill rotWithShape="1">
          <a:blip r:embed="rId3" cstate="print">
            <a:extLst>
              <a:ext uri="{28A0092B-C50C-407E-A947-70E740481C1C}">
                <a14:useLocalDpi xmlns:a14="http://schemas.microsoft.com/office/drawing/2010/main" val="0"/>
              </a:ext>
            </a:extLst>
          </a:blip>
          <a:srcRect r="16793"/>
          <a:stretch/>
        </p:blipFill>
        <p:spPr>
          <a:xfrm>
            <a:off x="162613" y="2953966"/>
            <a:ext cx="2080967" cy="1676400"/>
          </a:xfrm>
          <a:prstGeom prst="rect">
            <a:avLst/>
          </a:prstGeom>
        </p:spPr>
      </p:pic>
      <p:sp>
        <p:nvSpPr>
          <p:cNvPr id="8" name="TextBox 7"/>
          <p:cNvSpPr txBox="1"/>
          <p:nvPr/>
        </p:nvSpPr>
        <p:spPr>
          <a:xfrm>
            <a:off x="229348" y="4808264"/>
            <a:ext cx="1947495" cy="830997"/>
          </a:xfrm>
          <a:prstGeom prst="rect">
            <a:avLst/>
          </a:prstGeom>
          <a:noFill/>
          <a:ln w="38100" cmpd="sng">
            <a:noFill/>
          </a:ln>
        </p:spPr>
        <p:txBody>
          <a:bodyPr wrap="square" rtlCol="0">
            <a:spAutoFit/>
          </a:bodyPr>
          <a:lstStyle/>
          <a:p>
            <a:pPr algn="ctr"/>
            <a:r>
              <a:rPr lang="en-US" sz="2400" dirty="0" smtClean="0"/>
              <a:t>Earthen Levee</a:t>
            </a:r>
            <a:endParaRPr lang="en-US" sz="2400" dirty="0"/>
          </a:p>
        </p:txBody>
      </p:sp>
      <p:sp>
        <p:nvSpPr>
          <p:cNvPr id="9" name="TextBox 8"/>
          <p:cNvSpPr txBox="1"/>
          <p:nvPr/>
        </p:nvSpPr>
        <p:spPr>
          <a:xfrm>
            <a:off x="6858000" y="4808264"/>
            <a:ext cx="1947495" cy="461665"/>
          </a:xfrm>
          <a:prstGeom prst="rect">
            <a:avLst/>
          </a:prstGeom>
          <a:noFill/>
          <a:ln w="38100" cmpd="sng">
            <a:noFill/>
          </a:ln>
        </p:spPr>
        <p:txBody>
          <a:bodyPr wrap="square" rtlCol="0">
            <a:spAutoFit/>
          </a:bodyPr>
          <a:lstStyle/>
          <a:p>
            <a:pPr algn="ctr"/>
            <a:r>
              <a:rPr lang="en-US" sz="2400" dirty="0" smtClean="0"/>
              <a:t>Pumps</a:t>
            </a:r>
            <a:endParaRPr lang="en-US" sz="2400" dirty="0"/>
          </a:p>
        </p:txBody>
      </p:sp>
      <p:sp>
        <p:nvSpPr>
          <p:cNvPr id="10" name="TextBox 9"/>
          <p:cNvSpPr txBox="1"/>
          <p:nvPr/>
        </p:nvSpPr>
        <p:spPr>
          <a:xfrm>
            <a:off x="4692940" y="4808264"/>
            <a:ext cx="1947495" cy="461665"/>
          </a:xfrm>
          <a:prstGeom prst="rect">
            <a:avLst/>
          </a:prstGeom>
          <a:noFill/>
          <a:ln w="38100" cmpd="sng">
            <a:noFill/>
          </a:ln>
        </p:spPr>
        <p:txBody>
          <a:bodyPr wrap="square" rtlCol="0">
            <a:spAutoFit/>
          </a:bodyPr>
          <a:lstStyle/>
          <a:p>
            <a:pPr algn="ctr"/>
            <a:r>
              <a:rPr lang="en-US" sz="2400" dirty="0" smtClean="0"/>
              <a:t>Floodgate</a:t>
            </a:r>
            <a:endParaRPr lang="en-US" sz="2400" dirty="0"/>
          </a:p>
        </p:txBody>
      </p:sp>
      <p:sp>
        <p:nvSpPr>
          <p:cNvPr id="11" name="TextBox 10"/>
          <p:cNvSpPr txBox="1"/>
          <p:nvPr/>
        </p:nvSpPr>
        <p:spPr>
          <a:xfrm>
            <a:off x="2461144" y="4808264"/>
            <a:ext cx="1947495" cy="830997"/>
          </a:xfrm>
          <a:prstGeom prst="rect">
            <a:avLst/>
          </a:prstGeom>
          <a:noFill/>
          <a:ln w="38100" cmpd="sng">
            <a:noFill/>
          </a:ln>
        </p:spPr>
        <p:txBody>
          <a:bodyPr wrap="square" rtlCol="0">
            <a:spAutoFit/>
          </a:bodyPr>
          <a:lstStyle/>
          <a:p>
            <a:pPr algn="ctr"/>
            <a:r>
              <a:rPr lang="en-US" sz="2400" dirty="0" smtClean="0"/>
              <a:t>Concrete Wall</a:t>
            </a:r>
            <a:endParaRPr lang="en-US" sz="2400" dirty="0"/>
          </a:p>
        </p:txBody>
      </p:sp>
      <p:pic>
        <p:nvPicPr>
          <p:cNvPr id="12" name="Picture 11"/>
          <p:cNvPicPr>
            <a:picLocks noChangeAspect="1"/>
          </p:cNvPicPr>
          <p:nvPr/>
        </p:nvPicPr>
        <p:blipFill rotWithShape="1">
          <a:blip r:embed="rId4" cstate="print">
            <a:extLst>
              <a:ext uri="{28A0092B-C50C-407E-A947-70E740481C1C}">
                <a14:useLocalDpi xmlns:a14="http://schemas.microsoft.com/office/drawing/2010/main" val="0"/>
              </a:ext>
            </a:extLst>
          </a:blip>
          <a:srcRect r="23111"/>
          <a:stretch/>
        </p:blipFill>
        <p:spPr>
          <a:xfrm>
            <a:off x="2394409" y="2943754"/>
            <a:ext cx="2080967" cy="1696825"/>
          </a:xfrm>
          <a:prstGeom prst="rect">
            <a:avLst/>
          </a:prstGeom>
        </p:spPr>
      </p:pic>
      <p:pic>
        <p:nvPicPr>
          <p:cNvPr id="13" name="Picture 12"/>
          <p:cNvPicPr>
            <a:picLocks noChangeAspect="1"/>
          </p:cNvPicPr>
          <p:nvPr/>
        </p:nvPicPr>
        <p:blipFill rotWithShape="1">
          <a:blip r:embed="rId5" cstate="print">
            <a:extLst>
              <a:ext uri="{28A0092B-C50C-407E-A947-70E740481C1C}">
                <a14:useLocalDpi xmlns:a14="http://schemas.microsoft.com/office/drawing/2010/main" val="0"/>
              </a:ext>
            </a:extLst>
          </a:blip>
          <a:srcRect l="38435" t="23727" r="3530" b="5521"/>
          <a:stretch/>
        </p:blipFill>
        <p:spPr>
          <a:xfrm>
            <a:off x="4626205" y="2946504"/>
            <a:ext cx="2080967" cy="1691325"/>
          </a:xfrm>
          <a:prstGeom prst="rect">
            <a:avLst/>
          </a:prstGeom>
        </p:spPr>
      </p:pic>
      <p:pic>
        <p:nvPicPr>
          <p:cNvPr id="14" name="Picture 13"/>
          <p:cNvPicPr>
            <a:picLocks noChangeAspect="1"/>
          </p:cNvPicPr>
          <p:nvPr/>
        </p:nvPicPr>
        <p:blipFill rotWithShape="1">
          <a:blip r:embed="rId6" cstate="print">
            <a:extLst>
              <a:ext uri="{28A0092B-C50C-407E-A947-70E740481C1C}">
                <a14:useLocalDpi xmlns:a14="http://schemas.microsoft.com/office/drawing/2010/main" val="0"/>
              </a:ext>
            </a:extLst>
          </a:blip>
          <a:srcRect r="10716"/>
          <a:stretch/>
        </p:blipFill>
        <p:spPr>
          <a:xfrm>
            <a:off x="6858000" y="2933901"/>
            <a:ext cx="2080967" cy="1716531"/>
          </a:xfrm>
          <a:prstGeom prst="rect">
            <a:avLst/>
          </a:prstGeom>
        </p:spPr>
      </p:pic>
    </p:spTree>
    <p:extLst>
      <p:ext uri="{BB962C8B-B14F-4D97-AF65-F5344CB8AC3E}">
        <p14:creationId xmlns:p14="http://schemas.microsoft.com/office/powerpoint/2010/main" val="21823261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0580405D-A643-224E-BD86-D482C39E2277}" type="slidenum">
              <a:rPr lang="en-US" smtClean="0"/>
              <a:pPr/>
              <a:t>50</a:t>
            </a:fld>
            <a:endParaRPr lang="en-US" dirty="0"/>
          </a:p>
        </p:txBody>
      </p:sp>
      <p:sp>
        <p:nvSpPr>
          <p:cNvPr id="5" name="Footer Placeholder 4"/>
          <p:cNvSpPr>
            <a:spLocks noGrp="1"/>
          </p:cNvSpPr>
          <p:nvPr>
            <p:ph type="ftr" sz="quarter" idx="11"/>
          </p:nvPr>
        </p:nvSpPr>
        <p:spPr/>
        <p:txBody>
          <a:bodyPr/>
          <a:lstStyle/>
          <a:p>
            <a:r>
              <a:rPr lang="en-US" smtClean="0"/>
              <a:t>2017 Coastal Master Plan </a:t>
            </a:r>
            <a:endParaRPr lang="en-US" dirty="0"/>
          </a:p>
        </p:txBody>
      </p:sp>
      <p:sp>
        <p:nvSpPr>
          <p:cNvPr id="6" name="Title 1"/>
          <p:cNvSpPr txBox="1">
            <a:spLocks/>
          </p:cNvSpPr>
          <p:nvPr/>
        </p:nvSpPr>
        <p:spPr>
          <a:xfrm>
            <a:off x="609600" y="427038"/>
            <a:ext cx="8229600" cy="1401762"/>
          </a:xfrm>
          <a:prstGeom prst="rect">
            <a:avLst/>
          </a:prstGeom>
        </p:spPr>
        <p:txBody>
          <a:bodyPr vert="horz" lIns="91440" tIns="45720" rIns="91440" bIns="45720" rtlCol="0" anchor="ctr">
            <a:normAutofit fontScale="90000" lnSpcReduction="20000"/>
          </a:bodyPr>
          <a:lstStyle>
            <a:lvl1pPr algn="l" defTabSz="457200" rtl="0" eaLnBrk="1" latinLnBrk="0" hangingPunct="1">
              <a:spcBef>
                <a:spcPct val="0"/>
              </a:spcBef>
              <a:buNone/>
              <a:defRPr sz="3600" b="1" kern="1200">
                <a:solidFill>
                  <a:schemeClr val="tx1"/>
                </a:solidFill>
                <a:latin typeface="+mj-lt"/>
                <a:ea typeface="+mj-ea"/>
                <a:cs typeface="+mj-cs"/>
              </a:defRPr>
            </a:lvl1pPr>
          </a:lstStyle>
          <a:p>
            <a:r>
              <a:rPr lang="en-US" dirty="0" smtClean="0"/>
              <a:t>Protection Projects:</a:t>
            </a:r>
            <a:br>
              <a:rPr lang="en-US" dirty="0" smtClean="0"/>
            </a:br>
            <a:r>
              <a:rPr lang="en-US" b="0" i="1" dirty="0" smtClean="0"/>
              <a:t>Nonstructural Protection </a:t>
            </a:r>
          </a:p>
          <a:p>
            <a:r>
              <a:rPr lang="en-US" b="0" i="1" dirty="0" smtClean="0"/>
              <a:t>Projects</a:t>
            </a:r>
            <a:endParaRPr lang="en-US" b="0" i="1" dirty="0"/>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162800" y="533400"/>
            <a:ext cx="1397041" cy="1397041"/>
          </a:xfrm>
          <a:prstGeom prst="rect">
            <a:avLst/>
          </a:prstGeom>
        </p:spPr>
      </p:pic>
      <p:pic>
        <p:nvPicPr>
          <p:cNvPr id="8" name="Picture 7"/>
          <p:cNvPicPr>
            <a:picLocks noChangeAspect="1"/>
          </p:cNvPicPr>
          <p:nvPr/>
        </p:nvPicPr>
        <p:blipFill rotWithShape="1">
          <a:blip r:embed="rId3" cstate="print">
            <a:extLst>
              <a:ext uri="{28A0092B-C50C-407E-A947-70E740481C1C}">
                <a14:useLocalDpi xmlns:a14="http://schemas.microsoft.com/office/drawing/2010/main" val="0"/>
              </a:ext>
            </a:extLst>
          </a:blip>
          <a:srcRect t="10017" r="20033" b="10017"/>
          <a:stretch/>
        </p:blipFill>
        <p:spPr>
          <a:xfrm>
            <a:off x="533400" y="2953965"/>
            <a:ext cx="2352775" cy="1764581"/>
          </a:xfrm>
          <a:prstGeom prst="rect">
            <a:avLst/>
          </a:prstGeom>
        </p:spPr>
      </p:pic>
      <p:pic>
        <p:nvPicPr>
          <p:cNvPr id="9" name="Picture 8"/>
          <p:cNvPicPr>
            <a:picLocks noChangeAspect="1"/>
          </p:cNvPicPr>
          <p:nvPr/>
        </p:nvPicPr>
        <p:blipFill rotWithShape="1">
          <a:blip r:embed="rId4" cstate="print">
            <a:extLst>
              <a:ext uri="{28A0092B-C50C-407E-A947-70E740481C1C}">
                <a14:useLocalDpi xmlns:a14="http://schemas.microsoft.com/office/drawing/2010/main" val="0"/>
              </a:ext>
            </a:extLst>
          </a:blip>
          <a:srcRect t="24847" b="27896"/>
          <a:stretch/>
        </p:blipFill>
        <p:spPr>
          <a:xfrm>
            <a:off x="3244372" y="2953966"/>
            <a:ext cx="2366410" cy="1764581"/>
          </a:xfrm>
          <a:prstGeom prst="rect">
            <a:avLst/>
          </a:prstGeom>
        </p:spPr>
      </p:pic>
      <p:pic>
        <p:nvPicPr>
          <p:cNvPr id="10" name="Picture 9"/>
          <p:cNvPicPr>
            <a:picLocks noChangeAspect="1"/>
          </p:cNvPicPr>
          <p:nvPr/>
        </p:nvPicPr>
        <p:blipFill rotWithShape="1">
          <a:blip r:embed="rId5" cstate="print">
            <a:extLst>
              <a:ext uri="{28A0092B-C50C-407E-A947-70E740481C1C}">
                <a14:useLocalDpi xmlns:a14="http://schemas.microsoft.com/office/drawing/2010/main" val="0"/>
              </a:ext>
            </a:extLst>
          </a:blip>
          <a:srcRect l="12383" r="8541" b="12382"/>
          <a:stretch/>
        </p:blipFill>
        <p:spPr>
          <a:xfrm>
            <a:off x="5968979" y="2953965"/>
            <a:ext cx="2387642" cy="1764581"/>
          </a:xfrm>
          <a:prstGeom prst="rect">
            <a:avLst/>
          </a:prstGeom>
        </p:spPr>
      </p:pic>
      <p:sp>
        <p:nvSpPr>
          <p:cNvPr id="11" name="TextBox 10"/>
          <p:cNvSpPr txBox="1"/>
          <p:nvPr/>
        </p:nvSpPr>
        <p:spPr>
          <a:xfrm>
            <a:off x="736039" y="4807803"/>
            <a:ext cx="1947495" cy="830997"/>
          </a:xfrm>
          <a:prstGeom prst="rect">
            <a:avLst/>
          </a:prstGeom>
          <a:noFill/>
          <a:ln w="38100" cmpd="sng">
            <a:noFill/>
          </a:ln>
        </p:spPr>
        <p:txBody>
          <a:bodyPr wrap="square" rtlCol="0">
            <a:spAutoFit/>
          </a:bodyPr>
          <a:lstStyle/>
          <a:p>
            <a:pPr algn="ctr"/>
            <a:r>
              <a:rPr lang="en-US" sz="2400" dirty="0" smtClean="0"/>
              <a:t>Elevated Housing</a:t>
            </a:r>
            <a:endParaRPr lang="en-US" sz="2400" dirty="0"/>
          </a:p>
        </p:txBody>
      </p:sp>
      <p:sp>
        <p:nvSpPr>
          <p:cNvPr id="12" name="TextBox 11"/>
          <p:cNvSpPr txBox="1"/>
          <p:nvPr/>
        </p:nvSpPr>
        <p:spPr>
          <a:xfrm>
            <a:off x="6324600" y="4807803"/>
            <a:ext cx="1947495" cy="830997"/>
          </a:xfrm>
          <a:prstGeom prst="rect">
            <a:avLst/>
          </a:prstGeom>
          <a:noFill/>
          <a:ln w="38100" cmpd="sng">
            <a:noFill/>
          </a:ln>
        </p:spPr>
        <p:txBody>
          <a:bodyPr wrap="square" rtlCol="0">
            <a:spAutoFit/>
          </a:bodyPr>
          <a:lstStyle/>
          <a:p>
            <a:pPr algn="ctr"/>
            <a:r>
              <a:rPr lang="en-US" sz="2400" dirty="0" smtClean="0"/>
              <a:t>Voluntary Acquisition</a:t>
            </a:r>
            <a:endParaRPr lang="en-US" sz="2400" dirty="0"/>
          </a:p>
        </p:txBody>
      </p:sp>
      <p:sp>
        <p:nvSpPr>
          <p:cNvPr id="13" name="TextBox 12"/>
          <p:cNvSpPr txBox="1"/>
          <p:nvPr/>
        </p:nvSpPr>
        <p:spPr>
          <a:xfrm>
            <a:off x="3352800" y="4807803"/>
            <a:ext cx="2257981" cy="461665"/>
          </a:xfrm>
          <a:prstGeom prst="rect">
            <a:avLst/>
          </a:prstGeom>
          <a:noFill/>
          <a:ln w="38100" cmpd="sng">
            <a:noFill/>
          </a:ln>
        </p:spPr>
        <p:txBody>
          <a:bodyPr wrap="square" rtlCol="0">
            <a:spAutoFit/>
          </a:bodyPr>
          <a:lstStyle/>
          <a:p>
            <a:pPr algn="ctr"/>
            <a:r>
              <a:rPr lang="en-US" sz="2400" dirty="0" err="1" smtClean="0"/>
              <a:t>Floodproofing</a:t>
            </a:r>
            <a:endParaRPr lang="en-US" sz="2400" dirty="0"/>
          </a:p>
        </p:txBody>
      </p:sp>
    </p:spTree>
    <p:extLst>
      <p:ext uri="{BB962C8B-B14F-4D97-AF65-F5344CB8AC3E}">
        <p14:creationId xmlns:p14="http://schemas.microsoft.com/office/powerpoint/2010/main" val="28941615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
            <a:ext cx="8229600" cy="1143000"/>
          </a:xfrm>
        </p:spPr>
        <p:txBody>
          <a:bodyPr>
            <a:normAutofit fontScale="90000"/>
          </a:bodyPr>
          <a:lstStyle/>
          <a:p>
            <a:r>
              <a:rPr lang="en-US" dirty="0"/>
              <a:t>Using New Tools, Breaking New Ground</a:t>
            </a:r>
          </a:p>
        </p:txBody>
      </p:sp>
      <p:sp>
        <p:nvSpPr>
          <p:cNvPr id="3" name="Content Placeholder 2"/>
          <p:cNvSpPr>
            <a:spLocks noGrp="1"/>
          </p:cNvSpPr>
          <p:nvPr>
            <p:ph idx="1"/>
          </p:nvPr>
        </p:nvSpPr>
        <p:spPr/>
        <p:txBody>
          <a:bodyPr/>
          <a:lstStyle/>
          <a:p>
            <a:endParaRPr lang="en-US"/>
          </a:p>
        </p:txBody>
      </p:sp>
      <p:sp>
        <p:nvSpPr>
          <p:cNvPr id="4" name="Slide Number Placeholder 3"/>
          <p:cNvSpPr>
            <a:spLocks noGrp="1"/>
          </p:cNvSpPr>
          <p:nvPr>
            <p:ph type="sldNum" sz="quarter" idx="12"/>
          </p:nvPr>
        </p:nvSpPr>
        <p:spPr/>
        <p:txBody>
          <a:bodyPr/>
          <a:lstStyle/>
          <a:p>
            <a:fld id="{0580405D-A643-224E-BD86-D482C39E2277}" type="slidenum">
              <a:rPr lang="en-US" smtClean="0"/>
              <a:pPr/>
              <a:t>51</a:t>
            </a:fld>
            <a:endParaRPr lang="en-US" dirty="0"/>
          </a:p>
        </p:txBody>
      </p:sp>
      <p:sp>
        <p:nvSpPr>
          <p:cNvPr id="5" name="Footer Placeholder 4"/>
          <p:cNvSpPr>
            <a:spLocks noGrp="1"/>
          </p:cNvSpPr>
          <p:nvPr>
            <p:ph type="ftr" sz="quarter" idx="11"/>
          </p:nvPr>
        </p:nvSpPr>
        <p:spPr/>
        <p:txBody>
          <a:bodyPr/>
          <a:lstStyle/>
          <a:p>
            <a:r>
              <a:rPr lang="en-US" smtClean="0"/>
              <a:t>2017 Coastal Master Plan </a:t>
            </a:r>
            <a:endParaRPr lang="en-US" dirty="0"/>
          </a:p>
        </p:txBody>
      </p:sp>
      <p:pic>
        <p:nvPicPr>
          <p:cNvPr id="6" name="Picture 2"/>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381000" y="838200"/>
            <a:ext cx="8604240" cy="5410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12418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
            <a:ext cx="8229600" cy="1143000"/>
          </a:xfrm>
        </p:spPr>
        <p:txBody>
          <a:bodyPr>
            <a:noAutofit/>
          </a:bodyPr>
          <a:lstStyle/>
          <a:p>
            <a:r>
              <a:rPr lang="en-US" sz="2800" dirty="0"/>
              <a:t>Coastal Louisiana Risk Assessment (CLARA) Model Estimates Economic Damage from Coastal Flooding</a:t>
            </a:r>
          </a:p>
        </p:txBody>
      </p:sp>
      <p:sp>
        <p:nvSpPr>
          <p:cNvPr id="5" name="Footer Placeholder 4"/>
          <p:cNvSpPr>
            <a:spLocks noGrp="1"/>
          </p:cNvSpPr>
          <p:nvPr>
            <p:ph type="ftr" sz="quarter" idx="11"/>
          </p:nvPr>
        </p:nvSpPr>
        <p:spPr/>
        <p:txBody>
          <a:bodyPr/>
          <a:lstStyle/>
          <a:p>
            <a:r>
              <a:rPr lang="en-US" smtClean="0"/>
              <a:t>2017 Coastal Master Plan </a:t>
            </a:r>
            <a:endParaRPr lang="en-US" dirty="0"/>
          </a:p>
        </p:txBody>
      </p:sp>
      <p:sp>
        <p:nvSpPr>
          <p:cNvPr id="6" name="Content Placeholder 1"/>
          <p:cNvSpPr>
            <a:spLocks noGrp="1"/>
          </p:cNvSpPr>
          <p:nvPr>
            <p:ph idx="1"/>
          </p:nvPr>
        </p:nvSpPr>
        <p:spPr>
          <a:xfrm>
            <a:off x="304800" y="4267200"/>
            <a:ext cx="8407329" cy="2057400"/>
          </a:xfrm>
        </p:spPr>
        <p:txBody>
          <a:bodyPr>
            <a:normAutofit/>
          </a:bodyPr>
          <a:lstStyle/>
          <a:p>
            <a:pPr>
              <a:buClr>
                <a:srgbClr val="0096D7"/>
              </a:buClr>
            </a:pPr>
            <a:r>
              <a:rPr lang="en-US" sz="1800" b="1" dirty="0">
                <a:latin typeface="Arial" pitchFamily="34" charset="0"/>
                <a:cs typeface="Arial" pitchFamily="34" charset="0"/>
              </a:rPr>
              <a:t>Builds on post-Katrina flood modeling </a:t>
            </a:r>
            <a:r>
              <a:rPr lang="en-US" sz="1800" b="1" dirty="0" smtClean="0">
                <a:latin typeface="Arial" pitchFamily="34" charset="0"/>
                <a:cs typeface="Arial" pitchFamily="34" charset="0"/>
              </a:rPr>
              <a:t>efforts</a:t>
            </a:r>
          </a:p>
          <a:p>
            <a:pPr lvl="1">
              <a:buClr>
                <a:srgbClr val="0096D7"/>
              </a:buClr>
            </a:pPr>
            <a:r>
              <a:rPr lang="en-US" sz="1400" dirty="0" smtClean="0">
                <a:latin typeface="Arial" pitchFamily="34" charset="0"/>
                <a:cs typeface="Arial" pitchFamily="34" charset="0"/>
              </a:rPr>
              <a:t>LACPR</a:t>
            </a:r>
          </a:p>
          <a:p>
            <a:pPr lvl="1">
              <a:buClr>
                <a:srgbClr val="0096D7"/>
              </a:buClr>
            </a:pPr>
            <a:r>
              <a:rPr lang="en-US" sz="1400" dirty="0" smtClean="0">
                <a:latin typeface="Arial" pitchFamily="34" charset="0"/>
                <a:cs typeface="Arial" pitchFamily="34" charset="0"/>
              </a:rPr>
              <a:t>IPET Risk and Reliability</a:t>
            </a:r>
          </a:p>
          <a:p>
            <a:pPr lvl="1">
              <a:buClr>
                <a:srgbClr val="0096D7"/>
              </a:buClr>
            </a:pPr>
            <a:r>
              <a:rPr lang="en-US" sz="1400" dirty="0" smtClean="0">
                <a:latin typeface="Arial" pitchFamily="34" charset="0"/>
                <a:cs typeface="Arial" pitchFamily="34" charset="0"/>
              </a:rPr>
              <a:t>FEMA HAZUS-MH</a:t>
            </a:r>
            <a:endParaRPr lang="en-US" sz="1400" dirty="0">
              <a:latin typeface="Arial" pitchFamily="34" charset="0"/>
              <a:cs typeface="Arial" pitchFamily="34" charset="0"/>
            </a:endParaRPr>
          </a:p>
          <a:p>
            <a:pPr>
              <a:buClr>
                <a:srgbClr val="0096D7"/>
              </a:buClr>
            </a:pPr>
            <a:r>
              <a:rPr lang="en-US" sz="1800" b="1" dirty="0">
                <a:latin typeface="Arial" pitchFamily="34" charset="0"/>
                <a:cs typeface="Arial" pitchFamily="34" charset="0"/>
              </a:rPr>
              <a:t>Provides balanced resolution for future risk </a:t>
            </a:r>
            <a:r>
              <a:rPr lang="en-US" sz="1800" b="1" dirty="0" smtClean="0">
                <a:latin typeface="Arial" pitchFamily="34" charset="0"/>
                <a:cs typeface="Arial" pitchFamily="34" charset="0"/>
              </a:rPr>
              <a:t>estimates</a:t>
            </a:r>
          </a:p>
          <a:p>
            <a:pPr lvl="1">
              <a:buClr>
                <a:srgbClr val="0096D7"/>
              </a:buClr>
            </a:pPr>
            <a:r>
              <a:rPr lang="en-US" sz="1400" dirty="0" smtClean="0">
                <a:latin typeface="Arial"/>
                <a:cs typeface="Arial"/>
              </a:rPr>
              <a:t>Estimates damage </a:t>
            </a:r>
            <a:r>
              <a:rPr lang="en-US" sz="1400" dirty="0">
                <a:latin typeface="Arial"/>
                <a:cs typeface="Arial"/>
              </a:rPr>
              <a:t>reduction from many </a:t>
            </a:r>
            <a:r>
              <a:rPr lang="en-US" sz="1400" dirty="0" smtClean="0">
                <a:latin typeface="Arial"/>
                <a:cs typeface="Arial"/>
              </a:rPr>
              <a:t>structural and nonstructural options</a:t>
            </a:r>
          </a:p>
          <a:p>
            <a:pPr lvl="1">
              <a:buClr>
                <a:srgbClr val="0096D7"/>
              </a:buClr>
            </a:pPr>
            <a:r>
              <a:rPr lang="en-US" sz="1400" dirty="0" smtClean="0">
                <a:latin typeface="Arial"/>
                <a:cs typeface="Arial"/>
              </a:rPr>
              <a:t>Considers </a:t>
            </a:r>
            <a:r>
              <a:rPr lang="en-US" sz="1400" dirty="0">
                <a:latin typeface="Arial"/>
                <a:cs typeface="Arial"/>
              </a:rPr>
              <a:t>many </a:t>
            </a:r>
            <a:r>
              <a:rPr lang="en-US" sz="1400" dirty="0" smtClean="0">
                <a:latin typeface="Arial"/>
                <a:cs typeface="Arial"/>
              </a:rPr>
              <a:t>scenarios</a:t>
            </a:r>
            <a:endParaRPr lang="en-US" sz="1400" dirty="0">
              <a:latin typeface="Arial"/>
              <a:cs typeface="Arial"/>
            </a:endParaRPr>
          </a:p>
        </p:txBody>
      </p:sp>
      <p:grpSp>
        <p:nvGrpSpPr>
          <p:cNvPr id="7" name="Group 6"/>
          <p:cNvGrpSpPr/>
          <p:nvPr/>
        </p:nvGrpSpPr>
        <p:grpSpPr>
          <a:xfrm>
            <a:off x="228600" y="1295400"/>
            <a:ext cx="4267200" cy="2938272"/>
            <a:chOff x="228600" y="1371600"/>
            <a:chExt cx="4267200" cy="2938272"/>
          </a:xfrm>
        </p:grpSpPr>
        <p:pic>
          <p:nvPicPr>
            <p:cNvPr id="8" name="Picture 7"/>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77145" y="1676400"/>
              <a:ext cx="3963375" cy="2633472"/>
            </a:xfrm>
            <a:prstGeom prst="rect">
              <a:avLst/>
            </a:prstGeom>
            <a:ln>
              <a:solidFill>
                <a:schemeClr val="tx1"/>
              </a:solidFill>
            </a:ln>
          </p:spPr>
        </p:pic>
        <p:sp>
          <p:nvSpPr>
            <p:cNvPr id="9" name="Rectangle 8"/>
            <p:cNvSpPr/>
            <p:nvPr/>
          </p:nvSpPr>
          <p:spPr>
            <a:xfrm>
              <a:off x="228600" y="1371600"/>
              <a:ext cx="4267200" cy="338554"/>
            </a:xfrm>
            <a:prstGeom prst="rect">
              <a:avLst/>
            </a:prstGeom>
          </p:spPr>
          <p:txBody>
            <a:bodyPr wrap="square">
              <a:spAutoFit/>
            </a:bodyPr>
            <a:lstStyle/>
            <a:p>
              <a:pPr marL="0" lvl="1" indent="-342900" algn="ctr" eaLnBrk="0" fontAlgn="auto" hangingPunct="0">
                <a:spcBef>
                  <a:spcPts val="0"/>
                </a:spcBef>
                <a:spcAft>
                  <a:spcPts val="0"/>
                </a:spcAft>
                <a:defRPr/>
              </a:pPr>
              <a:r>
                <a:rPr lang="en-US" sz="1600" dirty="0" smtClean="0">
                  <a:solidFill>
                    <a:prstClr val="black"/>
                  </a:solidFill>
                  <a:latin typeface="Arial"/>
                  <a:cs typeface="Arial"/>
                </a:rPr>
                <a:t>Estimates flood depths across </a:t>
              </a:r>
              <a:r>
                <a:rPr lang="en-US" sz="1600" dirty="0">
                  <a:solidFill>
                    <a:prstClr val="black"/>
                  </a:solidFill>
                  <a:latin typeface="Arial"/>
                  <a:cs typeface="Arial"/>
                </a:rPr>
                <a:t>the coast </a:t>
              </a:r>
            </a:p>
          </p:txBody>
        </p:sp>
      </p:grpSp>
      <p:grpSp>
        <p:nvGrpSpPr>
          <p:cNvPr id="10" name="Group 9"/>
          <p:cNvGrpSpPr/>
          <p:nvPr/>
        </p:nvGrpSpPr>
        <p:grpSpPr>
          <a:xfrm>
            <a:off x="4343400" y="1295400"/>
            <a:ext cx="4724400" cy="2928396"/>
            <a:chOff x="4343400" y="1371600"/>
            <a:chExt cx="4724400" cy="2928396"/>
          </a:xfrm>
        </p:grpSpPr>
        <p:pic>
          <p:nvPicPr>
            <p:cNvPr id="11" name="Picture 10"/>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737080" y="1676400"/>
              <a:ext cx="3937041" cy="2623596"/>
            </a:xfrm>
            <a:prstGeom prst="rect">
              <a:avLst/>
            </a:prstGeom>
            <a:ln>
              <a:solidFill>
                <a:schemeClr val="tx1"/>
              </a:solidFill>
            </a:ln>
          </p:spPr>
        </p:pic>
        <p:sp>
          <p:nvSpPr>
            <p:cNvPr id="12" name="Rectangle 11"/>
            <p:cNvSpPr/>
            <p:nvPr/>
          </p:nvSpPr>
          <p:spPr>
            <a:xfrm>
              <a:off x="4343400" y="1371600"/>
              <a:ext cx="4724400" cy="338554"/>
            </a:xfrm>
            <a:prstGeom prst="rect">
              <a:avLst/>
            </a:prstGeom>
          </p:spPr>
          <p:txBody>
            <a:bodyPr wrap="square">
              <a:spAutoFit/>
            </a:bodyPr>
            <a:lstStyle/>
            <a:p>
              <a:pPr marL="593725" lvl="1" indent="-342900" algn="ctr" eaLnBrk="0" fontAlgn="auto" hangingPunct="0">
                <a:spcBef>
                  <a:spcPts val="0"/>
                </a:spcBef>
                <a:spcAft>
                  <a:spcPts val="0"/>
                </a:spcAft>
                <a:defRPr/>
              </a:pPr>
              <a:r>
                <a:rPr lang="en-US" sz="1600" dirty="0" smtClean="0">
                  <a:solidFill>
                    <a:prstClr val="black"/>
                  </a:solidFill>
                  <a:latin typeface="Arial"/>
                  <a:cs typeface="Arial"/>
                </a:rPr>
                <a:t>Determines direct economic damage</a:t>
              </a:r>
              <a:endParaRPr lang="en-US" sz="1600" dirty="0">
                <a:solidFill>
                  <a:prstClr val="black"/>
                </a:solidFill>
                <a:latin typeface="Arial"/>
                <a:cs typeface="Arial"/>
              </a:endParaRPr>
            </a:p>
          </p:txBody>
        </p:sp>
      </p:grpSp>
      <p:sp>
        <p:nvSpPr>
          <p:cNvPr id="3" name="Slide Number Placeholder 2"/>
          <p:cNvSpPr>
            <a:spLocks noGrp="1"/>
          </p:cNvSpPr>
          <p:nvPr>
            <p:ph type="sldNum" sz="quarter" idx="12"/>
          </p:nvPr>
        </p:nvSpPr>
        <p:spPr/>
        <p:txBody>
          <a:bodyPr/>
          <a:lstStyle/>
          <a:p>
            <a:fld id="{0580405D-A643-224E-BD86-D482C39E2277}" type="slidenum">
              <a:rPr lang="en-US" smtClean="0"/>
              <a:pPr/>
              <a:t>52</a:t>
            </a:fld>
            <a:endParaRPr lang="en-US"/>
          </a:p>
        </p:txBody>
      </p:sp>
    </p:spTree>
    <p:extLst>
      <p:ext uri="{BB962C8B-B14F-4D97-AF65-F5344CB8AC3E}">
        <p14:creationId xmlns:p14="http://schemas.microsoft.com/office/powerpoint/2010/main" val="13943812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6">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6">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274638"/>
            <a:ext cx="8686800" cy="1143000"/>
          </a:xfrm>
        </p:spPr>
        <p:txBody>
          <a:bodyPr>
            <a:normAutofit fontScale="90000"/>
          </a:bodyPr>
          <a:lstStyle/>
          <a:p>
            <a:r>
              <a:rPr lang="en-US" dirty="0"/>
              <a:t>CLARA Proceeds in Three Calculation </a:t>
            </a:r>
            <a:r>
              <a:rPr lang="en-US" dirty="0" smtClean="0"/>
              <a:t>Steps</a:t>
            </a:r>
            <a:endParaRPr lang="en-US" dirty="0"/>
          </a:p>
        </p:txBody>
      </p:sp>
      <p:sp>
        <p:nvSpPr>
          <p:cNvPr id="5" name="Footer Placeholder 4"/>
          <p:cNvSpPr>
            <a:spLocks noGrp="1"/>
          </p:cNvSpPr>
          <p:nvPr>
            <p:ph type="ftr" sz="quarter" idx="11"/>
          </p:nvPr>
        </p:nvSpPr>
        <p:spPr/>
        <p:txBody>
          <a:bodyPr/>
          <a:lstStyle/>
          <a:p>
            <a:r>
              <a:rPr lang="en-US" smtClean="0"/>
              <a:t>2017 Coastal Master Plan </a:t>
            </a:r>
            <a:endParaRPr lang="en-US" dirty="0"/>
          </a:p>
        </p:txBody>
      </p:sp>
      <p:grpSp>
        <p:nvGrpSpPr>
          <p:cNvPr id="14" name="Group 13"/>
          <p:cNvGrpSpPr/>
          <p:nvPr/>
        </p:nvGrpSpPr>
        <p:grpSpPr>
          <a:xfrm>
            <a:off x="149772" y="1516685"/>
            <a:ext cx="8834206" cy="4122115"/>
            <a:chOff x="149772" y="1371600"/>
            <a:chExt cx="8834206" cy="4122115"/>
          </a:xfrm>
        </p:grpSpPr>
        <p:sp>
          <p:nvSpPr>
            <p:cNvPr id="6" name="Content Placeholder 5"/>
            <p:cNvSpPr txBox="1">
              <a:spLocks/>
            </p:cNvSpPr>
            <p:nvPr/>
          </p:nvSpPr>
          <p:spPr bwMode="auto">
            <a:xfrm>
              <a:off x="149773" y="1371600"/>
              <a:ext cx="2800724" cy="675964"/>
            </a:xfrm>
            <a:prstGeom prst="rect">
              <a:avLst/>
            </a:prstGeom>
            <a:noFill/>
            <a:ln w="9525">
              <a:noFill/>
              <a:miter lim="800000"/>
              <a:headEnd/>
              <a:tailEnd/>
            </a:ln>
            <a:effectLst/>
          </p:spPr>
          <p:txBody>
            <a:bodyPr vert="horz" wrap="square" lIns="0" tIns="0" rIns="0" bIns="0" numCol="1" anchor="ctr" anchorCtr="0" compatLnSpc="1">
              <a:prstTxWarp prst="textNoShape">
                <a:avLst/>
              </a:prstTxWarp>
              <a:noAutofit/>
            </a:bodyPr>
            <a:lstStyle/>
            <a:p>
              <a:pPr algn="ctr" fontAlgn="auto">
                <a:spcBef>
                  <a:spcPts val="0"/>
                </a:spcBef>
                <a:spcAft>
                  <a:spcPts val="0"/>
                </a:spcAft>
                <a:buClr>
                  <a:prstClr val="white">
                    <a:lumMod val="65000"/>
                  </a:prstClr>
                </a:buClr>
              </a:pPr>
              <a:r>
                <a:rPr lang="en-US" b="1" dirty="0" smtClean="0">
                  <a:solidFill>
                    <a:prstClr val="black"/>
                  </a:solidFill>
                  <a:latin typeface="Calibri"/>
                </a:rPr>
                <a:t>Statistical </a:t>
              </a:r>
              <a:br>
                <a:rPr lang="en-US" b="1" dirty="0" smtClean="0">
                  <a:solidFill>
                    <a:prstClr val="black"/>
                  </a:solidFill>
                  <a:latin typeface="Calibri"/>
                </a:rPr>
              </a:br>
              <a:r>
                <a:rPr lang="en-US" b="1" dirty="0" smtClean="0">
                  <a:solidFill>
                    <a:prstClr val="black"/>
                  </a:solidFill>
                  <a:latin typeface="Calibri"/>
                </a:rPr>
                <a:t>Pre-Processing Module</a:t>
              </a:r>
              <a:endParaRPr lang="en-US" sz="1600" b="1" dirty="0" smtClean="0">
                <a:solidFill>
                  <a:srgbClr val="C0504D"/>
                </a:solidFill>
                <a:latin typeface="Calibri"/>
              </a:endParaRPr>
            </a:p>
          </p:txBody>
        </p:sp>
        <p:pic>
          <p:nvPicPr>
            <p:cNvPr id="7" name="Picture 2" descr="W:\SSNHMG\Business_Development\Proposals\LACES_marshes_Feb2011\lacpr.png"/>
            <p:cNvPicPr>
              <a:picLocks noChangeAspect="1" noChangeArrowheads="1"/>
            </p:cNvPicPr>
            <p:nvPr/>
          </p:nvPicPr>
          <p:blipFill>
            <a:blip r:embed="rId2" cstate="screen"/>
            <a:srcRect/>
            <a:stretch>
              <a:fillRect/>
            </a:stretch>
          </p:blipFill>
          <p:spPr bwMode="auto">
            <a:xfrm>
              <a:off x="149772" y="2034519"/>
              <a:ext cx="2743200" cy="2004081"/>
            </a:xfrm>
            <a:prstGeom prst="rect">
              <a:avLst/>
            </a:prstGeom>
            <a:noFill/>
            <a:ln w="9525">
              <a:noFill/>
              <a:miter lim="800000"/>
              <a:headEnd/>
              <a:tailEnd/>
            </a:ln>
          </p:spPr>
        </p:pic>
        <p:sp>
          <p:nvSpPr>
            <p:cNvPr id="8" name="Content Placeholder 5"/>
            <p:cNvSpPr txBox="1">
              <a:spLocks/>
            </p:cNvSpPr>
            <p:nvPr/>
          </p:nvSpPr>
          <p:spPr bwMode="auto">
            <a:xfrm>
              <a:off x="3284963" y="2286000"/>
              <a:ext cx="2562773" cy="438150"/>
            </a:xfrm>
            <a:prstGeom prst="rect">
              <a:avLst/>
            </a:prstGeom>
            <a:noFill/>
            <a:ln w="9525">
              <a:noFill/>
              <a:miter lim="800000"/>
              <a:headEnd/>
              <a:tailEnd/>
            </a:ln>
            <a:effectLst/>
          </p:spPr>
          <p:txBody>
            <a:bodyPr vert="horz" wrap="square" lIns="0" tIns="0" rIns="0" bIns="0" numCol="1" anchor="b" anchorCtr="0" compatLnSpc="1">
              <a:prstTxWarp prst="textNoShape">
                <a:avLst/>
              </a:prstTxWarp>
              <a:noAutofit/>
            </a:bodyPr>
            <a:lstStyle/>
            <a:p>
              <a:pPr algn="ctr" fontAlgn="auto">
                <a:spcBef>
                  <a:spcPts val="0"/>
                </a:spcBef>
                <a:spcAft>
                  <a:spcPts val="0"/>
                </a:spcAft>
                <a:buClr>
                  <a:prstClr val="white">
                    <a:lumMod val="65000"/>
                  </a:prstClr>
                </a:buClr>
              </a:pPr>
              <a:r>
                <a:rPr lang="en-US" b="1" dirty="0" smtClean="0">
                  <a:solidFill>
                    <a:prstClr val="black"/>
                  </a:solidFill>
                  <a:latin typeface="Calibri"/>
                </a:rPr>
                <a:t>Flood Depth Module</a:t>
              </a:r>
            </a:p>
          </p:txBody>
        </p:sp>
        <p:sp>
          <p:nvSpPr>
            <p:cNvPr id="9" name="Right Arrow 8"/>
            <p:cNvSpPr/>
            <p:nvPr/>
          </p:nvSpPr>
          <p:spPr bwMode="auto">
            <a:xfrm>
              <a:off x="2950496" y="3048000"/>
              <a:ext cx="302172" cy="533400"/>
            </a:xfrm>
            <a:prstGeom prst="rightArrow">
              <a:avLst/>
            </a:prstGeom>
            <a:solidFill>
              <a:schemeClr val="accent1"/>
            </a:solidFill>
            <a:ln w="9525" cap="flat" cmpd="sng" algn="ctr">
              <a:solidFill>
                <a:schemeClr val="accent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dirty="0" smtClean="0">
                <a:solidFill>
                  <a:prstClr val="black"/>
                </a:solidFill>
                <a:latin typeface="Arial" charset="0"/>
              </a:endParaRPr>
            </a:p>
          </p:txBody>
        </p:sp>
        <p:pic>
          <p:nvPicPr>
            <p:cNvPr id="10" name="Picture 9"/>
            <p:cNvPicPr/>
            <p:nvPr/>
          </p:nvPicPr>
          <p:blipFill rotWithShape="1">
            <a:blip r:embed="rId3"/>
            <a:srcRect l="20284" t="23025" r="30737" b="17251"/>
            <a:stretch/>
          </p:blipFill>
          <p:spPr>
            <a:xfrm>
              <a:off x="3304627" y="2733982"/>
              <a:ext cx="2588173" cy="1972490"/>
            </a:xfrm>
            <a:prstGeom prst="rect">
              <a:avLst/>
            </a:prstGeom>
          </p:spPr>
        </p:pic>
        <p:sp>
          <p:nvSpPr>
            <p:cNvPr id="11" name="Content Placeholder 5"/>
            <p:cNvSpPr txBox="1">
              <a:spLocks/>
            </p:cNvSpPr>
            <p:nvPr/>
          </p:nvSpPr>
          <p:spPr bwMode="auto">
            <a:xfrm>
              <a:off x="6374747" y="3429000"/>
              <a:ext cx="2562773" cy="438150"/>
            </a:xfrm>
            <a:prstGeom prst="rect">
              <a:avLst/>
            </a:prstGeom>
            <a:noFill/>
            <a:ln w="9525">
              <a:noFill/>
              <a:miter lim="800000"/>
              <a:headEnd/>
              <a:tailEnd/>
            </a:ln>
            <a:effectLst/>
          </p:spPr>
          <p:txBody>
            <a:bodyPr vert="horz" wrap="square" lIns="0" tIns="0" rIns="0" bIns="0" numCol="1" anchor="b" anchorCtr="0" compatLnSpc="1">
              <a:prstTxWarp prst="textNoShape">
                <a:avLst/>
              </a:prstTxWarp>
              <a:noAutofit/>
            </a:bodyPr>
            <a:lstStyle/>
            <a:p>
              <a:pPr algn="ctr" fontAlgn="auto">
                <a:spcBef>
                  <a:spcPts val="0"/>
                </a:spcBef>
                <a:spcAft>
                  <a:spcPts val="0"/>
                </a:spcAft>
                <a:buClr>
                  <a:prstClr val="white">
                    <a:lumMod val="65000"/>
                  </a:prstClr>
                </a:buClr>
              </a:pPr>
              <a:r>
                <a:rPr lang="en-US" b="1" dirty="0" smtClean="0">
                  <a:solidFill>
                    <a:prstClr val="black"/>
                  </a:solidFill>
                  <a:latin typeface="Calibri"/>
                </a:rPr>
                <a:t>Economic Module</a:t>
              </a:r>
            </a:p>
          </p:txBody>
        </p:sp>
        <p:pic>
          <p:nvPicPr>
            <p:cNvPr id="12" name="Picture 4"/>
            <p:cNvPicPr>
              <a:picLocks noChangeAspect="1" noChangeArrowheads="1"/>
            </p:cNvPicPr>
            <p:nvPr/>
          </p:nvPicPr>
          <p:blipFill rotWithShape="1">
            <a:blip r:embed="rId4">
              <a:extLst>
                <a:ext uri="{28A0092B-C50C-407E-A947-70E740481C1C}">
                  <a14:useLocalDpi xmlns:a14="http://schemas.microsoft.com/office/drawing/2010/main" val="0"/>
                </a:ext>
              </a:extLst>
            </a:blip>
            <a:srcRect l="12160" t="52541" r="50272" b="11167"/>
            <a:stretch/>
          </p:blipFill>
          <p:spPr bwMode="auto">
            <a:xfrm>
              <a:off x="6293292" y="3869164"/>
              <a:ext cx="2690686" cy="16245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3" name="Right Arrow 12"/>
            <p:cNvSpPr/>
            <p:nvPr/>
          </p:nvSpPr>
          <p:spPr bwMode="auto">
            <a:xfrm>
              <a:off x="5936396" y="4006717"/>
              <a:ext cx="302172" cy="533400"/>
            </a:xfrm>
            <a:prstGeom prst="rightArrow">
              <a:avLst/>
            </a:prstGeom>
            <a:solidFill>
              <a:schemeClr val="accent1"/>
            </a:solidFill>
            <a:ln w="9525" cap="flat" cmpd="sng" algn="ctr">
              <a:solidFill>
                <a:schemeClr val="accent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dirty="0" smtClean="0">
                <a:solidFill>
                  <a:prstClr val="black"/>
                </a:solidFill>
                <a:latin typeface="Arial" charset="0"/>
              </a:endParaRPr>
            </a:p>
          </p:txBody>
        </p:sp>
      </p:grpSp>
      <p:sp>
        <p:nvSpPr>
          <p:cNvPr id="3" name="Slide Number Placeholder 2"/>
          <p:cNvSpPr>
            <a:spLocks noGrp="1"/>
          </p:cNvSpPr>
          <p:nvPr>
            <p:ph type="sldNum" sz="quarter" idx="12"/>
          </p:nvPr>
        </p:nvSpPr>
        <p:spPr/>
        <p:txBody>
          <a:bodyPr/>
          <a:lstStyle/>
          <a:p>
            <a:fld id="{0580405D-A643-224E-BD86-D482C39E2277}" type="slidenum">
              <a:rPr lang="en-US" smtClean="0"/>
              <a:pPr/>
              <a:t>53</a:t>
            </a:fld>
            <a:endParaRPr lang="en-US"/>
          </a:p>
        </p:txBody>
      </p:sp>
    </p:spTree>
    <p:extLst>
      <p:ext uri="{BB962C8B-B14F-4D97-AF65-F5344CB8AC3E}">
        <p14:creationId xmlns:p14="http://schemas.microsoft.com/office/powerpoint/2010/main" val="18471966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Damage Dollars</a:t>
            </a:r>
            <a:endParaRPr lang="en-US" dirty="0"/>
          </a:p>
        </p:txBody>
      </p:sp>
      <p:sp>
        <p:nvSpPr>
          <p:cNvPr id="3" name="Content Placeholder 2"/>
          <p:cNvSpPr>
            <a:spLocks noGrp="1"/>
          </p:cNvSpPr>
          <p:nvPr>
            <p:ph idx="1"/>
          </p:nvPr>
        </p:nvSpPr>
        <p:spPr/>
        <p:txBody>
          <a:bodyPr>
            <a:normAutofit fontScale="85000" lnSpcReduction="20000"/>
          </a:bodyPr>
          <a:lstStyle/>
          <a:p>
            <a:pPr marL="0" indent="0">
              <a:buNone/>
            </a:pPr>
            <a:r>
              <a:rPr lang="en-US" sz="2800" dirty="0">
                <a:latin typeface="+mn-lt"/>
                <a:cs typeface="Arial" panose="020B0604020202020204" pitchFamily="34" charset="0"/>
              </a:rPr>
              <a:t>Damage is estimated for the following types of assets:</a:t>
            </a:r>
          </a:p>
          <a:p>
            <a:endParaRPr lang="en-US" dirty="0">
              <a:latin typeface="+mn-lt"/>
              <a:cs typeface="Arial" panose="020B0604020202020204" pitchFamily="34" charset="0"/>
            </a:endParaRPr>
          </a:p>
          <a:p>
            <a:r>
              <a:rPr lang="en-US" dirty="0">
                <a:latin typeface="+mn-lt"/>
                <a:cs typeface="Arial" panose="020B0604020202020204" pitchFamily="34" charset="0"/>
              </a:rPr>
              <a:t>single‐family residences</a:t>
            </a:r>
          </a:p>
          <a:p>
            <a:r>
              <a:rPr lang="en-US" dirty="0">
                <a:latin typeface="+mn-lt"/>
                <a:cs typeface="Arial" panose="020B0604020202020204" pitchFamily="34" charset="0"/>
              </a:rPr>
              <a:t>manufactured homes</a:t>
            </a:r>
          </a:p>
          <a:p>
            <a:r>
              <a:rPr lang="en-US" dirty="0">
                <a:latin typeface="+mn-lt"/>
                <a:cs typeface="Arial" panose="020B0604020202020204" pitchFamily="34" charset="0"/>
              </a:rPr>
              <a:t>small multifamily residences (e.g., duplex, triplex)</a:t>
            </a:r>
          </a:p>
          <a:p>
            <a:r>
              <a:rPr lang="en-US" dirty="0">
                <a:latin typeface="+mn-lt"/>
                <a:cs typeface="Arial" panose="020B0604020202020204" pitchFamily="34" charset="0"/>
              </a:rPr>
              <a:t>large multifamily residences (e.g., apartment building, condominium)</a:t>
            </a:r>
          </a:p>
          <a:p>
            <a:r>
              <a:rPr lang="en-US" dirty="0">
                <a:latin typeface="+mn-lt"/>
                <a:cs typeface="Arial" panose="020B0604020202020204" pitchFamily="34" charset="0"/>
              </a:rPr>
              <a:t>commercial properties</a:t>
            </a:r>
          </a:p>
          <a:p>
            <a:r>
              <a:rPr lang="en-US" dirty="0">
                <a:latin typeface="+mn-lt"/>
                <a:cs typeface="Arial" panose="020B0604020202020204" pitchFamily="34" charset="0"/>
              </a:rPr>
              <a:t>industrial</a:t>
            </a:r>
          </a:p>
          <a:p>
            <a:r>
              <a:rPr lang="en-US" dirty="0">
                <a:latin typeface="+mn-lt"/>
                <a:cs typeface="Arial" panose="020B0604020202020204" pitchFamily="34" charset="0"/>
              </a:rPr>
              <a:t>public facilities</a:t>
            </a:r>
          </a:p>
          <a:p>
            <a:r>
              <a:rPr lang="en-US" dirty="0">
                <a:latin typeface="+mn-lt"/>
                <a:cs typeface="Arial" panose="020B0604020202020204" pitchFamily="34" charset="0"/>
              </a:rPr>
              <a:t>transport infrastructure (e.g., roads, bridges, rail)</a:t>
            </a:r>
          </a:p>
          <a:p>
            <a:r>
              <a:rPr lang="en-US" dirty="0">
                <a:latin typeface="+mn-lt"/>
                <a:cs typeface="Arial" panose="020B0604020202020204" pitchFamily="34" charset="0"/>
              </a:rPr>
              <a:t>vehicles</a:t>
            </a:r>
          </a:p>
          <a:p>
            <a:r>
              <a:rPr lang="en-US" dirty="0">
                <a:latin typeface="+mn-lt"/>
                <a:cs typeface="Arial" panose="020B0604020202020204" pitchFamily="34" charset="0"/>
              </a:rPr>
              <a:t>agriculture structures and properties</a:t>
            </a:r>
          </a:p>
          <a:p>
            <a:r>
              <a:rPr lang="en-US" dirty="0">
                <a:latin typeface="+mn-lt"/>
                <a:cs typeface="Arial" panose="020B0604020202020204" pitchFamily="34" charset="0"/>
              </a:rPr>
              <a:t>agricultural crops</a:t>
            </a:r>
          </a:p>
          <a:p>
            <a:endParaRPr lang="en-US" dirty="0">
              <a:latin typeface="+mn-lt"/>
              <a:cs typeface="Arial" panose="020B0604020202020204" pitchFamily="34" charset="0"/>
            </a:endParaRPr>
          </a:p>
        </p:txBody>
      </p:sp>
      <p:sp>
        <p:nvSpPr>
          <p:cNvPr id="5" name="Footer Placeholder 4"/>
          <p:cNvSpPr>
            <a:spLocks noGrp="1"/>
          </p:cNvSpPr>
          <p:nvPr>
            <p:ph type="ftr" sz="quarter" idx="11"/>
          </p:nvPr>
        </p:nvSpPr>
        <p:spPr/>
        <p:txBody>
          <a:bodyPr/>
          <a:lstStyle/>
          <a:p>
            <a:r>
              <a:rPr lang="en-US" smtClean="0"/>
              <a:t>2017 Coastal Master Plan </a:t>
            </a:r>
            <a:endParaRPr lang="en-US" dirty="0"/>
          </a:p>
        </p:txBody>
      </p:sp>
      <p:sp>
        <p:nvSpPr>
          <p:cNvPr id="6" name="Slide Number Placeholder 5"/>
          <p:cNvSpPr>
            <a:spLocks noGrp="1"/>
          </p:cNvSpPr>
          <p:nvPr>
            <p:ph type="sldNum" sz="quarter" idx="12"/>
          </p:nvPr>
        </p:nvSpPr>
        <p:spPr/>
        <p:txBody>
          <a:bodyPr/>
          <a:lstStyle/>
          <a:p>
            <a:fld id="{0580405D-A643-224E-BD86-D482C39E2277}" type="slidenum">
              <a:rPr lang="en-US" smtClean="0"/>
              <a:pPr/>
              <a:t>54</a:t>
            </a:fld>
            <a:endParaRPr lang="en-US"/>
          </a:p>
        </p:txBody>
      </p:sp>
    </p:spTree>
    <p:extLst>
      <p:ext uri="{BB962C8B-B14F-4D97-AF65-F5344CB8AC3E}">
        <p14:creationId xmlns:p14="http://schemas.microsoft.com/office/powerpoint/2010/main" val="27085650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rotWithShape="1">
          <a:blip r:embed="rId3" cstate="print">
            <a:extLst>
              <a:ext uri="{28A0092B-C50C-407E-A947-70E740481C1C}">
                <a14:useLocalDpi xmlns:a14="http://schemas.microsoft.com/office/drawing/2010/main"/>
              </a:ext>
            </a:extLst>
          </a:blip>
          <a:srcRect l="-4774"/>
          <a:stretch/>
        </p:blipFill>
        <p:spPr bwMode="auto">
          <a:xfrm>
            <a:off x="-436575" y="1"/>
            <a:ext cx="9580575" cy="69893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Title 1"/>
          <p:cNvSpPr>
            <a:spLocks noGrp="1"/>
          </p:cNvSpPr>
          <p:nvPr>
            <p:ph type="title"/>
          </p:nvPr>
        </p:nvSpPr>
        <p:spPr>
          <a:xfrm>
            <a:off x="0" y="0"/>
            <a:ext cx="9144000" cy="1169457"/>
          </a:xfrm>
          <a:solidFill>
            <a:schemeClr val="bg1">
              <a:alpha val="40000"/>
            </a:schemeClr>
          </a:solidFill>
        </p:spPr>
        <p:txBody>
          <a:bodyPr anchor="ctr" anchorCtr="0">
            <a:normAutofit fontScale="90000"/>
          </a:bodyPr>
          <a:lstStyle/>
          <a:p>
            <a:r>
              <a:rPr lang="en-US" b="1" dirty="0" smtClean="0">
                <a:solidFill>
                  <a:schemeClr val="bg1"/>
                </a:solidFill>
                <a:latin typeface="Century Gothic" panose="020B0502020202020204" pitchFamily="34" charset="0"/>
              </a:rPr>
              <a:t>Risk Reduction </a:t>
            </a:r>
            <a:r>
              <a:rPr lang="en-US" b="1" dirty="0">
                <a:solidFill>
                  <a:schemeClr val="bg1"/>
                </a:solidFill>
                <a:latin typeface="Century Gothic" panose="020B0502020202020204" pitchFamily="34" charset="0"/>
              </a:rPr>
              <a:t>Projects Evaluated Using CLARA Included Structural Projects…</a:t>
            </a:r>
          </a:p>
        </p:txBody>
      </p:sp>
      <p:sp>
        <p:nvSpPr>
          <p:cNvPr id="5" name="Text Placeholder 3"/>
          <p:cNvSpPr txBox="1">
            <a:spLocks/>
          </p:cNvSpPr>
          <p:nvPr/>
        </p:nvSpPr>
        <p:spPr bwMode="auto">
          <a:xfrm>
            <a:off x="5622332" y="4836607"/>
            <a:ext cx="3496961" cy="2021394"/>
          </a:xfrm>
          <a:prstGeom prst="rect">
            <a:avLst/>
          </a:prstGeom>
          <a:noFill/>
          <a:ln w="12700">
            <a:noFill/>
            <a:miter lim="800000"/>
            <a:headEnd/>
            <a:tailEnd/>
          </a:ln>
        </p:spPr>
        <p:txBody>
          <a:bodyPr vert="horz" wrap="square" lIns="91049" tIns="46297" rIns="91049" bIns="46297" numCol="1" anchor="t" anchorCtr="0" compatLnSpc="1">
            <a:prstTxWarp prst="textNoShape">
              <a:avLst/>
            </a:prstTxWarp>
          </a:bodyPr>
          <a:lstStyle>
            <a:lvl1pPr marL="227013" indent="-227013" algn="l" rtl="0" fontAlgn="base">
              <a:spcBef>
                <a:spcPct val="100000"/>
              </a:spcBef>
              <a:spcAft>
                <a:spcPct val="0"/>
              </a:spcAft>
              <a:buClr>
                <a:schemeClr val="accent2"/>
              </a:buClr>
              <a:buSzPct val="115000"/>
              <a:buChar char="•"/>
              <a:defRPr sz="2400" b="1">
                <a:solidFill>
                  <a:schemeClr val="tx1"/>
                </a:solidFill>
                <a:latin typeface="+mn-lt"/>
                <a:ea typeface="+mn-ea"/>
                <a:cs typeface="+mn-cs"/>
              </a:defRPr>
            </a:lvl1pPr>
            <a:lvl2pPr marL="742950" indent="-285750" algn="l" rtl="0" fontAlgn="base">
              <a:spcBef>
                <a:spcPct val="20000"/>
              </a:spcBef>
              <a:spcAft>
                <a:spcPct val="0"/>
              </a:spcAft>
              <a:buChar char="–"/>
              <a:defRPr sz="2400" b="1">
                <a:solidFill>
                  <a:schemeClr val="tx1"/>
                </a:solidFill>
                <a:latin typeface="+mn-lt"/>
                <a:ea typeface="ＭＳ Ｐゴシック" pitchFamily="-111" charset="-128"/>
                <a:cs typeface="ＭＳ Ｐゴシック"/>
              </a:defRPr>
            </a:lvl2pPr>
            <a:lvl3pPr marL="1143000" indent="-228600" algn="l" rtl="0" fontAlgn="base">
              <a:spcBef>
                <a:spcPct val="20000"/>
              </a:spcBef>
              <a:spcAft>
                <a:spcPct val="0"/>
              </a:spcAft>
              <a:buSzPct val="90000"/>
              <a:buChar char="•"/>
              <a:defRPr sz="2400" b="1">
                <a:solidFill>
                  <a:schemeClr val="tx1"/>
                </a:solidFill>
                <a:latin typeface="+mn-lt"/>
                <a:ea typeface="ＭＳ Ｐゴシック" pitchFamily="-111" charset="-128"/>
                <a:cs typeface="ＭＳ Ｐゴシック"/>
              </a:defRPr>
            </a:lvl3pPr>
            <a:lvl4pPr marL="1600200" indent="-228600" algn="l" rtl="0" fontAlgn="base">
              <a:spcBef>
                <a:spcPct val="20000"/>
              </a:spcBef>
              <a:spcAft>
                <a:spcPct val="0"/>
              </a:spcAft>
              <a:buSzPct val="90000"/>
              <a:buChar char="–"/>
              <a:defRPr sz="2400" b="1">
                <a:solidFill>
                  <a:schemeClr val="tx1"/>
                </a:solidFill>
                <a:latin typeface="+mn-lt"/>
                <a:ea typeface="ＭＳ Ｐゴシック" pitchFamily="-111" charset="-128"/>
                <a:cs typeface="ＭＳ Ｐゴシック"/>
              </a:defRPr>
            </a:lvl4pPr>
            <a:lvl5pPr marL="2057400" indent="-228600" algn="l" rtl="0" fontAlgn="base">
              <a:spcBef>
                <a:spcPct val="20000"/>
              </a:spcBef>
              <a:spcAft>
                <a:spcPct val="0"/>
              </a:spcAft>
              <a:buSzPct val="80000"/>
              <a:buChar char="•"/>
              <a:defRPr sz="2400" b="1">
                <a:solidFill>
                  <a:schemeClr val="tx1"/>
                </a:solidFill>
                <a:latin typeface="+mn-lt"/>
                <a:ea typeface="ＭＳ Ｐゴシック" pitchFamily="-111" charset="-128"/>
                <a:cs typeface="ＭＳ Ｐゴシック"/>
              </a:defRPr>
            </a:lvl5pPr>
            <a:lvl6pPr marL="2514600" indent="-228600" algn="l" rtl="0" eaLnBrk="1" fontAlgn="base" hangingPunct="1">
              <a:spcBef>
                <a:spcPct val="20000"/>
              </a:spcBef>
              <a:spcAft>
                <a:spcPct val="0"/>
              </a:spcAft>
              <a:buSzPct val="80000"/>
              <a:buChar char="•"/>
              <a:defRPr sz="2400" b="1">
                <a:solidFill>
                  <a:schemeClr val="tx1"/>
                </a:solidFill>
                <a:latin typeface="+mn-lt"/>
                <a:ea typeface="ＭＳ Ｐゴシック" pitchFamily="-111" charset="-128"/>
              </a:defRPr>
            </a:lvl6pPr>
            <a:lvl7pPr marL="2971800" indent="-228600" algn="l" rtl="0" eaLnBrk="1" fontAlgn="base" hangingPunct="1">
              <a:spcBef>
                <a:spcPct val="20000"/>
              </a:spcBef>
              <a:spcAft>
                <a:spcPct val="0"/>
              </a:spcAft>
              <a:buSzPct val="80000"/>
              <a:buChar char="•"/>
              <a:defRPr sz="2400" b="1">
                <a:solidFill>
                  <a:schemeClr val="tx1"/>
                </a:solidFill>
                <a:latin typeface="+mn-lt"/>
                <a:ea typeface="ＭＳ Ｐゴシック" pitchFamily="-111" charset="-128"/>
              </a:defRPr>
            </a:lvl7pPr>
            <a:lvl8pPr marL="3429000" indent="-228600" algn="l" rtl="0" eaLnBrk="1" fontAlgn="base" hangingPunct="1">
              <a:spcBef>
                <a:spcPct val="20000"/>
              </a:spcBef>
              <a:spcAft>
                <a:spcPct val="0"/>
              </a:spcAft>
              <a:buSzPct val="80000"/>
              <a:buChar char="•"/>
              <a:defRPr sz="2400" b="1">
                <a:solidFill>
                  <a:schemeClr val="tx1"/>
                </a:solidFill>
                <a:latin typeface="+mn-lt"/>
                <a:ea typeface="ＭＳ Ｐゴシック" pitchFamily="-111" charset="-128"/>
              </a:defRPr>
            </a:lvl8pPr>
            <a:lvl9pPr marL="3886200" indent="-228600" algn="l" rtl="0" eaLnBrk="1" fontAlgn="base" hangingPunct="1">
              <a:spcBef>
                <a:spcPct val="20000"/>
              </a:spcBef>
              <a:spcAft>
                <a:spcPct val="0"/>
              </a:spcAft>
              <a:buSzPct val="80000"/>
              <a:buChar char="•"/>
              <a:defRPr sz="2400" b="1">
                <a:solidFill>
                  <a:schemeClr val="tx1"/>
                </a:solidFill>
                <a:latin typeface="+mn-lt"/>
                <a:ea typeface="ＭＳ Ｐゴシック" pitchFamily="-111" charset="-128"/>
              </a:defRPr>
            </a:lvl9pPr>
          </a:lstStyle>
          <a:p>
            <a:pPr>
              <a:spcBef>
                <a:spcPts val="0"/>
              </a:spcBef>
              <a:spcAft>
                <a:spcPts val="600"/>
              </a:spcAft>
              <a:buClrTx/>
            </a:pPr>
            <a:r>
              <a:rPr lang="en-US" dirty="0" smtClean="0">
                <a:solidFill>
                  <a:prstClr val="white"/>
                </a:solidFill>
                <a:latin typeface="Arial"/>
                <a:cs typeface="Arial"/>
              </a:rPr>
              <a:t>Earthen levees</a:t>
            </a:r>
          </a:p>
          <a:p>
            <a:pPr>
              <a:spcBef>
                <a:spcPts val="0"/>
              </a:spcBef>
              <a:spcAft>
                <a:spcPts val="600"/>
              </a:spcAft>
              <a:buClrTx/>
            </a:pPr>
            <a:r>
              <a:rPr lang="en-US" dirty="0" smtClean="0">
                <a:solidFill>
                  <a:prstClr val="white"/>
                </a:solidFill>
                <a:latin typeface="Arial"/>
                <a:cs typeface="Arial"/>
              </a:rPr>
              <a:t>Concrete T-walls</a:t>
            </a:r>
          </a:p>
          <a:p>
            <a:pPr>
              <a:spcBef>
                <a:spcPts val="0"/>
              </a:spcBef>
              <a:spcAft>
                <a:spcPts val="600"/>
              </a:spcAft>
              <a:buClrTx/>
            </a:pPr>
            <a:r>
              <a:rPr lang="en-US" dirty="0" smtClean="0">
                <a:solidFill>
                  <a:prstClr val="white"/>
                </a:solidFill>
                <a:latin typeface="Arial"/>
                <a:cs typeface="Arial"/>
              </a:rPr>
              <a:t>Floodgates</a:t>
            </a:r>
          </a:p>
          <a:p>
            <a:pPr>
              <a:spcBef>
                <a:spcPts val="0"/>
              </a:spcBef>
              <a:spcAft>
                <a:spcPts val="600"/>
              </a:spcAft>
              <a:buClrTx/>
            </a:pPr>
            <a:r>
              <a:rPr lang="en-US" dirty="0" smtClean="0">
                <a:solidFill>
                  <a:prstClr val="white"/>
                </a:solidFill>
                <a:latin typeface="Arial"/>
                <a:cs typeface="Arial"/>
              </a:rPr>
              <a:t>Pumps</a:t>
            </a:r>
          </a:p>
        </p:txBody>
      </p:sp>
      <p:sp>
        <p:nvSpPr>
          <p:cNvPr id="2" name="Footer Placeholder 1"/>
          <p:cNvSpPr>
            <a:spLocks noGrp="1"/>
          </p:cNvSpPr>
          <p:nvPr>
            <p:ph type="ftr" sz="quarter" idx="11"/>
          </p:nvPr>
        </p:nvSpPr>
        <p:spPr/>
        <p:txBody>
          <a:bodyPr/>
          <a:lstStyle/>
          <a:p>
            <a:pPr>
              <a:defRPr/>
            </a:pPr>
            <a:r>
              <a:rPr lang="en-US" sz="1200" smtClean="0">
                <a:solidFill>
                  <a:srgbClr val="FFFFFF"/>
                </a:solidFill>
                <a:latin typeface="Arial" panose="020B0604020202020204" pitchFamily="34" charset="0"/>
                <a:cs typeface="Arial" panose="020B0604020202020204" pitchFamily="34" charset="0"/>
              </a:rPr>
              <a:t>2017 Coastal Master Plan </a:t>
            </a:r>
            <a:endParaRPr lang="en-US" sz="1200" dirty="0">
              <a:solidFill>
                <a:srgbClr val="FFFFFF"/>
              </a:solidFill>
              <a:latin typeface="Arial" panose="020B0604020202020204" pitchFamily="34" charset="0"/>
              <a:cs typeface="Arial" panose="020B0604020202020204" pitchFamily="34" charset="0"/>
            </a:endParaRPr>
          </a:p>
        </p:txBody>
      </p:sp>
      <p:sp>
        <p:nvSpPr>
          <p:cNvPr id="3" name="Slide Number Placeholder 2"/>
          <p:cNvSpPr>
            <a:spLocks noGrp="1"/>
          </p:cNvSpPr>
          <p:nvPr>
            <p:ph type="sldNum" sz="quarter" idx="4294967295"/>
          </p:nvPr>
        </p:nvSpPr>
        <p:spPr>
          <a:xfrm>
            <a:off x="8534400" y="6537325"/>
            <a:ext cx="381000" cy="228600"/>
          </a:xfrm>
          <a:prstGeom prst="rect">
            <a:avLst/>
          </a:prstGeom>
        </p:spPr>
        <p:txBody>
          <a:bodyPr/>
          <a:lstStyle/>
          <a:p>
            <a:pPr>
              <a:defRPr/>
            </a:pPr>
            <a:fld id="{D9DEF49E-CF7A-4C6E-AF47-333CE0C848BD}" type="slidenum">
              <a:rPr lang="en-US" sz="1200" smtClean="0">
                <a:solidFill>
                  <a:srgbClr val="FFFFFF"/>
                </a:solidFill>
                <a:latin typeface="Arial" panose="020B0604020202020204" pitchFamily="34" charset="0"/>
                <a:cs typeface="Arial" panose="020B0604020202020204" pitchFamily="34" charset="0"/>
              </a:rPr>
              <a:pPr>
                <a:defRPr/>
              </a:pPr>
              <a:t>55</a:t>
            </a:fld>
            <a:endParaRPr lang="en-US" sz="1200" dirty="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473828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P146-147 Build Now NOLA.jpg"/>
          <p:cNvPicPr>
            <a:picLocks noChangeAspect="1"/>
          </p:cNvPicPr>
          <p:nvPr/>
        </p:nvPicPr>
        <p:blipFill rotWithShape="1">
          <a:blip r:embed="rId3" cstate="print">
            <a:extLst>
              <a:ext uri="{28A0092B-C50C-407E-A947-70E740481C1C}">
                <a14:useLocalDpi xmlns:a14="http://schemas.microsoft.com/office/drawing/2010/main"/>
              </a:ext>
            </a:extLst>
          </a:blip>
          <a:srcRect t="-774"/>
          <a:stretch/>
        </p:blipFill>
        <p:spPr>
          <a:xfrm>
            <a:off x="-1" y="-91440"/>
            <a:ext cx="9144001" cy="6949440"/>
          </a:xfrm>
          <a:prstGeom prst="rect">
            <a:avLst/>
          </a:prstGeom>
        </p:spPr>
      </p:pic>
      <p:sp>
        <p:nvSpPr>
          <p:cNvPr id="7" name="Title 1"/>
          <p:cNvSpPr>
            <a:spLocks noGrp="1"/>
          </p:cNvSpPr>
          <p:nvPr>
            <p:ph type="title"/>
          </p:nvPr>
        </p:nvSpPr>
        <p:spPr>
          <a:xfrm>
            <a:off x="0" y="111210"/>
            <a:ext cx="9144000" cy="956809"/>
          </a:xfrm>
          <a:solidFill>
            <a:srgbClr val="000000">
              <a:alpha val="40000"/>
            </a:srgbClr>
          </a:solidFill>
        </p:spPr>
        <p:txBody>
          <a:bodyPr>
            <a:noAutofit/>
          </a:bodyPr>
          <a:lstStyle/>
          <a:p>
            <a:r>
              <a:rPr lang="en-US" b="1" dirty="0">
                <a:solidFill>
                  <a:srgbClr val="FFFFFF"/>
                </a:solidFill>
                <a:latin typeface="Century Gothic" panose="020B0502020202020204" pitchFamily="34" charset="0"/>
              </a:rPr>
              <a:t>…and Non-Structural Projects</a:t>
            </a:r>
            <a:br>
              <a:rPr lang="en-US" b="1" dirty="0">
                <a:solidFill>
                  <a:srgbClr val="FFFFFF"/>
                </a:solidFill>
                <a:latin typeface="Century Gothic" panose="020B0502020202020204" pitchFamily="34" charset="0"/>
              </a:rPr>
            </a:br>
            <a:endParaRPr lang="en-US" b="1" dirty="0">
              <a:solidFill>
                <a:srgbClr val="FFFFFF"/>
              </a:solidFill>
              <a:latin typeface="Century Gothic" panose="020B0502020202020204" pitchFamily="34" charset="0"/>
            </a:endParaRPr>
          </a:p>
        </p:txBody>
      </p:sp>
      <p:sp>
        <p:nvSpPr>
          <p:cNvPr id="6" name="Text Placeholder 3"/>
          <p:cNvSpPr txBox="1">
            <a:spLocks/>
          </p:cNvSpPr>
          <p:nvPr/>
        </p:nvSpPr>
        <p:spPr bwMode="auto">
          <a:xfrm>
            <a:off x="4571999" y="4309559"/>
            <a:ext cx="4328244" cy="2166073"/>
          </a:xfrm>
          <a:prstGeom prst="rect">
            <a:avLst/>
          </a:prstGeom>
          <a:noFill/>
          <a:ln w="12700">
            <a:noFill/>
            <a:miter lim="800000"/>
            <a:headEnd/>
            <a:tailEnd/>
          </a:ln>
        </p:spPr>
        <p:txBody>
          <a:bodyPr vert="horz" wrap="square" lIns="91049" tIns="46297" rIns="91049" bIns="46297" numCol="1" anchor="t" anchorCtr="0" compatLnSpc="1">
            <a:prstTxWarp prst="textNoShape">
              <a:avLst/>
            </a:prstTxWarp>
          </a:bodyPr>
          <a:lstStyle>
            <a:lvl1pPr marL="227013" indent="-227013" algn="l" rtl="0" fontAlgn="base">
              <a:spcBef>
                <a:spcPct val="100000"/>
              </a:spcBef>
              <a:spcAft>
                <a:spcPct val="0"/>
              </a:spcAft>
              <a:buClr>
                <a:schemeClr val="accent2"/>
              </a:buClr>
              <a:buSzPct val="115000"/>
              <a:buChar char="•"/>
              <a:defRPr sz="2400" b="1">
                <a:solidFill>
                  <a:schemeClr val="tx1"/>
                </a:solidFill>
                <a:latin typeface="+mn-lt"/>
                <a:ea typeface="+mn-ea"/>
                <a:cs typeface="+mn-cs"/>
              </a:defRPr>
            </a:lvl1pPr>
            <a:lvl2pPr marL="742950" indent="-285750" algn="l" rtl="0" fontAlgn="base">
              <a:spcBef>
                <a:spcPct val="20000"/>
              </a:spcBef>
              <a:spcAft>
                <a:spcPct val="0"/>
              </a:spcAft>
              <a:buChar char="–"/>
              <a:defRPr sz="2400" b="1">
                <a:solidFill>
                  <a:schemeClr val="tx1"/>
                </a:solidFill>
                <a:latin typeface="+mn-lt"/>
                <a:ea typeface="ＭＳ Ｐゴシック" pitchFamily="-111" charset="-128"/>
                <a:cs typeface="ＭＳ Ｐゴシック"/>
              </a:defRPr>
            </a:lvl2pPr>
            <a:lvl3pPr marL="1143000" indent="-228600" algn="l" rtl="0" fontAlgn="base">
              <a:spcBef>
                <a:spcPct val="20000"/>
              </a:spcBef>
              <a:spcAft>
                <a:spcPct val="0"/>
              </a:spcAft>
              <a:buSzPct val="90000"/>
              <a:buChar char="•"/>
              <a:defRPr sz="2400" b="1">
                <a:solidFill>
                  <a:schemeClr val="tx1"/>
                </a:solidFill>
                <a:latin typeface="+mn-lt"/>
                <a:ea typeface="ＭＳ Ｐゴシック" pitchFamily="-111" charset="-128"/>
                <a:cs typeface="ＭＳ Ｐゴシック"/>
              </a:defRPr>
            </a:lvl3pPr>
            <a:lvl4pPr marL="1600200" indent="-228600" algn="l" rtl="0" fontAlgn="base">
              <a:spcBef>
                <a:spcPct val="20000"/>
              </a:spcBef>
              <a:spcAft>
                <a:spcPct val="0"/>
              </a:spcAft>
              <a:buSzPct val="90000"/>
              <a:buChar char="–"/>
              <a:defRPr sz="2400" b="1">
                <a:solidFill>
                  <a:schemeClr val="tx1"/>
                </a:solidFill>
                <a:latin typeface="+mn-lt"/>
                <a:ea typeface="ＭＳ Ｐゴシック" pitchFamily="-111" charset="-128"/>
                <a:cs typeface="ＭＳ Ｐゴシック"/>
              </a:defRPr>
            </a:lvl4pPr>
            <a:lvl5pPr marL="2057400" indent="-228600" algn="l" rtl="0" fontAlgn="base">
              <a:spcBef>
                <a:spcPct val="20000"/>
              </a:spcBef>
              <a:spcAft>
                <a:spcPct val="0"/>
              </a:spcAft>
              <a:buSzPct val="80000"/>
              <a:buChar char="•"/>
              <a:defRPr sz="2400" b="1">
                <a:solidFill>
                  <a:schemeClr val="tx1"/>
                </a:solidFill>
                <a:latin typeface="+mn-lt"/>
                <a:ea typeface="ＭＳ Ｐゴシック" pitchFamily="-111" charset="-128"/>
                <a:cs typeface="ＭＳ Ｐゴシック"/>
              </a:defRPr>
            </a:lvl5pPr>
            <a:lvl6pPr marL="2514600" indent="-228600" algn="l" rtl="0" eaLnBrk="1" fontAlgn="base" hangingPunct="1">
              <a:spcBef>
                <a:spcPct val="20000"/>
              </a:spcBef>
              <a:spcAft>
                <a:spcPct val="0"/>
              </a:spcAft>
              <a:buSzPct val="80000"/>
              <a:buChar char="•"/>
              <a:defRPr sz="2400" b="1">
                <a:solidFill>
                  <a:schemeClr val="tx1"/>
                </a:solidFill>
                <a:latin typeface="+mn-lt"/>
                <a:ea typeface="ＭＳ Ｐゴシック" pitchFamily="-111" charset="-128"/>
              </a:defRPr>
            </a:lvl6pPr>
            <a:lvl7pPr marL="2971800" indent="-228600" algn="l" rtl="0" eaLnBrk="1" fontAlgn="base" hangingPunct="1">
              <a:spcBef>
                <a:spcPct val="20000"/>
              </a:spcBef>
              <a:spcAft>
                <a:spcPct val="0"/>
              </a:spcAft>
              <a:buSzPct val="80000"/>
              <a:buChar char="•"/>
              <a:defRPr sz="2400" b="1">
                <a:solidFill>
                  <a:schemeClr val="tx1"/>
                </a:solidFill>
                <a:latin typeface="+mn-lt"/>
                <a:ea typeface="ＭＳ Ｐゴシック" pitchFamily="-111" charset="-128"/>
              </a:defRPr>
            </a:lvl7pPr>
            <a:lvl8pPr marL="3429000" indent="-228600" algn="l" rtl="0" eaLnBrk="1" fontAlgn="base" hangingPunct="1">
              <a:spcBef>
                <a:spcPct val="20000"/>
              </a:spcBef>
              <a:spcAft>
                <a:spcPct val="0"/>
              </a:spcAft>
              <a:buSzPct val="80000"/>
              <a:buChar char="•"/>
              <a:defRPr sz="2400" b="1">
                <a:solidFill>
                  <a:schemeClr val="tx1"/>
                </a:solidFill>
                <a:latin typeface="+mn-lt"/>
                <a:ea typeface="ＭＳ Ｐゴシック" pitchFamily="-111" charset="-128"/>
              </a:defRPr>
            </a:lvl8pPr>
            <a:lvl9pPr marL="3886200" indent="-228600" algn="l" rtl="0" eaLnBrk="1" fontAlgn="base" hangingPunct="1">
              <a:spcBef>
                <a:spcPct val="20000"/>
              </a:spcBef>
              <a:spcAft>
                <a:spcPct val="0"/>
              </a:spcAft>
              <a:buSzPct val="80000"/>
              <a:buChar char="•"/>
              <a:defRPr sz="2400" b="1">
                <a:solidFill>
                  <a:schemeClr val="tx1"/>
                </a:solidFill>
                <a:latin typeface="+mn-lt"/>
                <a:ea typeface="ＭＳ Ｐゴシック" pitchFamily="-111" charset="-128"/>
              </a:defRPr>
            </a:lvl9pPr>
          </a:lstStyle>
          <a:p>
            <a:pPr>
              <a:spcBef>
                <a:spcPts val="0"/>
              </a:spcBef>
              <a:spcAft>
                <a:spcPts val="600"/>
              </a:spcAft>
              <a:buClrTx/>
            </a:pPr>
            <a:r>
              <a:rPr lang="en-US" dirty="0" smtClean="0">
                <a:solidFill>
                  <a:prstClr val="white"/>
                </a:solidFill>
                <a:latin typeface="Arial"/>
                <a:cs typeface="Arial"/>
              </a:rPr>
              <a:t>Elevation</a:t>
            </a:r>
            <a:endParaRPr lang="en-US" dirty="0">
              <a:solidFill>
                <a:prstClr val="white"/>
              </a:solidFill>
              <a:latin typeface="Arial"/>
              <a:cs typeface="Arial"/>
            </a:endParaRPr>
          </a:p>
          <a:p>
            <a:pPr>
              <a:spcBef>
                <a:spcPts val="0"/>
              </a:spcBef>
              <a:spcAft>
                <a:spcPts val="600"/>
              </a:spcAft>
              <a:buClrTx/>
            </a:pPr>
            <a:r>
              <a:rPr lang="en-US" dirty="0">
                <a:solidFill>
                  <a:prstClr val="white"/>
                </a:solidFill>
                <a:latin typeface="Arial"/>
                <a:cs typeface="Arial"/>
              </a:rPr>
              <a:t>Floodproofing </a:t>
            </a:r>
          </a:p>
          <a:p>
            <a:pPr>
              <a:spcBef>
                <a:spcPts val="0"/>
              </a:spcBef>
              <a:spcAft>
                <a:spcPts val="600"/>
              </a:spcAft>
              <a:buClrTx/>
            </a:pPr>
            <a:r>
              <a:rPr lang="en-US" dirty="0" smtClean="0">
                <a:solidFill>
                  <a:prstClr val="white"/>
                </a:solidFill>
                <a:latin typeface="Arial"/>
                <a:cs typeface="Arial"/>
              </a:rPr>
              <a:t>Voluntary acquisition</a:t>
            </a:r>
            <a:endParaRPr lang="en-US" dirty="0">
              <a:solidFill>
                <a:prstClr val="white"/>
              </a:solidFill>
              <a:latin typeface="Arial"/>
              <a:cs typeface="Arial"/>
            </a:endParaRPr>
          </a:p>
        </p:txBody>
      </p:sp>
      <p:sp>
        <p:nvSpPr>
          <p:cNvPr id="2" name="Footer Placeholder 1"/>
          <p:cNvSpPr>
            <a:spLocks noGrp="1"/>
          </p:cNvSpPr>
          <p:nvPr>
            <p:ph type="ftr" sz="quarter" idx="11"/>
          </p:nvPr>
        </p:nvSpPr>
        <p:spPr/>
        <p:txBody>
          <a:bodyPr/>
          <a:lstStyle/>
          <a:p>
            <a:pPr>
              <a:defRPr/>
            </a:pPr>
            <a:r>
              <a:rPr lang="en-US" sz="1200" smtClean="0">
                <a:solidFill>
                  <a:srgbClr val="FFFFFF"/>
                </a:solidFill>
                <a:latin typeface="Arial" panose="020B0604020202020204" pitchFamily="34" charset="0"/>
                <a:cs typeface="Arial" panose="020B0604020202020204" pitchFamily="34" charset="0"/>
              </a:rPr>
              <a:t>2017 Coastal Master Plan </a:t>
            </a:r>
            <a:endParaRPr lang="en-US" sz="1200" dirty="0">
              <a:solidFill>
                <a:srgbClr val="FFFFFF"/>
              </a:solidFill>
              <a:latin typeface="Arial" panose="020B0604020202020204" pitchFamily="34" charset="0"/>
              <a:cs typeface="Arial" panose="020B0604020202020204" pitchFamily="34" charset="0"/>
            </a:endParaRPr>
          </a:p>
        </p:txBody>
      </p:sp>
      <p:sp>
        <p:nvSpPr>
          <p:cNvPr id="3" name="Slide Number Placeholder 2"/>
          <p:cNvSpPr>
            <a:spLocks noGrp="1"/>
          </p:cNvSpPr>
          <p:nvPr>
            <p:ph type="sldNum" sz="quarter" idx="4294967295"/>
          </p:nvPr>
        </p:nvSpPr>
        <p:spPr>
          <a:xfrm>
            <a:off x="8534400" y="6537325"/>
            <a:ext cx="381000" cy="228600"/>
          </a:xfrm>
          <a:prstGeom prst="rect">
            <a:avLst/>
          </a:prstGeom>
        </p:spPr>
        <p:txBody>
          <a:bodyPr vert="horz" lIns="0" tIns="45720" rIns="0" bIns="45720" rtlCol="0" anchor="ctr"/>
          <a:lstStyle/>
          <a:p>
            <a:fld id="{D9DEF49E-CF7A-4C6E-AF47-333CE0C848BD}" type="slidenum">
              <a:rPr lang="en-US" sz="1200">
                <a:solidFill>
                  <a:srgbClr val="FFFFFF"/>
                </a:solidFill>
                <a:latin typeface="Arial" panose="020B0604020202020204" pitchFamily="34" charset="0"/>
                <a:cs typeface="Arial" panose="020B0604020202020204" pitchFamily="34" charset="0"/>
              </a:rPr>
              <a:pPr/>
              <a:t>56</a:t>
            </a:fld>
            <a:endParaRPr lang="en-US" sz="1200" dirty="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142545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a:t>Predictive Models Team</a:t>
            </a:r>
          </a:p>
        </p:txBody>
      </p:sp>
      <p:sp>
        <p:nvSpPr>
          <p:cNvPr id="3" name="Slide Number Placeholder 2"/>
          <p:cNvSpPr>
            <a:spLocks noGrp="1"/>
          </p:cNvSpPr>
          <p:nvPr>
            <p:ph type="sldNum" sz="quarter" idx="12"/>
          </p:nvPr>
        </p:nvSpPr>
        <p:spPr/>
        <p:txBody>
          <a:bodyPr/>
          <a:lstStyle/>
          <a:p>
            <a:fld id="{0580405D-A643-224E-BD86-D482C39E2277}" type="slidenum">
              <a:rPr lang="en-US" smtClean="0"/>
              <a:pPr/>
              <a:t>57</a:t>
            </a:fld>
            <a:endParaRPr lang="en-US" dirty="0"/>
          </a:p>
        </p:txBody>
      </p:sp>
      <p:sp>
        <p:nvSpPr>
          <p:cNvPr id="4" name="Footer Placeholder 3"/>
          <p:cNvSpPr>
            <a:spLocks noGrp="1"/>
          </p:cNvSpPr>
          <p:nvPr>
            <p:ph type="ftr" sz="quarter" idx="11"/>
          </p:nvPr>
        </p:nvSpPr>
        <p:spPr/>
        <p:txBody>
          <a:bodyPr/>
          <a:lstStyle/>
          <a:p>
            <a:r>
              <a:rPr lang="en-US" smtClean="0"/>
              <a:t>2017 Coastal Master Plan </a:t>
            </a:r>
            <a:endParaRPr lang="en-US" dirty="0"/>
          </a:p>
        </p:txBody>
      </p:sp>
      <p:graphicFrame>
        <p:nvGraphicFramePr>
          <p:cNvPr id="7" name="Content Placeholder 4"/>
          <p:cNvGraphicFramePr>
            <a:graphicFrameLocks/>
          </p:cNvGraphicFramePr>
          <p:nvPr>
            <p:extLst>
              <p:ext uri="{D42A27DB-BD31-4B8C-83A1-F6EECF244321}">
                <p14:modId xmlns:p14="http://schemas.microsoft.com/office/powerpoint/2010/main" val="769329038"/>
              </p:ext>
            </p:extLst>
          </p:nvPr>
        </p:nvGraphicFramePr>
        <p:xfrm>
          <a:off x="84840" y="1447800"/>
          <a:ext cx="8991600" cy="4526280"/>
        </p:xfrm>
        <a:graphic>
          <a:graphicData uri="http://schemas.openxmlformats.org/drawingml/2006/table">
            <a:tbl>
              <a:tblPr firstRow="1" bandRow="1">
                <a:tableStyleId>{912C8C85-51F0-491E-9774-3900AFEF0FD7}</a:tableStyleId>
              </a:tblPr>
              <a:tblGrid>
                <a:gridCol w="3352800"/>
                <a:gridCol w="5638800"/>
              </a:tblGrid>
              <a:tr h="370840">
                <a:tc>
                  <a:txBody>
                    <a:bodyPr/>
                    <a:lstStyle/>
                    <a:p>
                      <a:r>
                        <a:rPr lang="en-US" sz="2100" dirty="0" smtClean="0">
                          <a:latin typeface="Arial"/>
                          <a:cs typeface="Arial"/>
                        </a:rPr>
                        <a:t>Predictive Model</a:t>
                      </a:r>
                      <a:endParaRPr lang="en-US" sz="2100" dirty="0">
                        <a:latin typeface="Arial"/>
                        <a:cs typeface="Arial"/>
                      </a:endParaRPr>
                    </a:p>
                  </a:txBody>
                  <a:tcPr/>
                </a:tc>
                <a:tc>
                  <a:txBody>
                    <a:bodyPr/>
                    <a:lstStyle/>
                    <a:p>
                      <a:r>
                        <a:rPr lang="en-US" sz="2100" dirty="0" smtClean="0">
                          <a:latin typeface="Arial"/>
                          <a:cs typeface="Arial"/>
                        </a:rPr>
                        <a:t>Lead</a:t>
                      </a:r>
                      <a:endParaRPr lang="en-US" sz="2100" dirty="0">
                        <a:latin typeface="Arial"/>
                        <a:cs typeface="Arial"/>
                      </a:endParaRPr>
                    </a:p>
                  </a:txBody>
                  <a:tcPr/>
                </a:tc>
              </a:tr>
              <a:tr h="370840">
                <a:tc>
                  <a:txBody>
                    <a:bodyPr/>
                    <a:lstStyle/>
                    <a:p>
                      <a:r>
                        <a:rPr lang="en-US" sz="2100" kern="1200" baseline="0" dirty="0" smtClean="0">
                          <a:solidFill>
                            <a:schemeClr val="tx1"/>
                          </a:solidFill>
                          <a:latin typeface="Arial"/>
                          <a:ea typeface="+mn-ea"/>
                          <a:cs typeface="Arial"/>
                        </a:rPr>
                        <a:t>Ecohydrology</a:t>
                      </a:r>
                      <a:endParaRPr lang="en-US" sz="2100" kern="1200" baseline="0" dirty="0">
                        <a:solidFill>
                          <a:schemeClr val="tx1"/>
                        </a:solidFill>
                        <a:latin typeface="Arial"/>
                        <a:ea typeface="+mn-ea"/>
                        <a:cs typeface="Arial"/>
                      </a:endParaRPr>
                    </a:p>
                  </a:txBody>
                  <a:tcPr/>
                </a:tc>
                <a:tc>
                  <a:txBody>
                    <a:bodyPr/>
                    <a:lstStyle/>
                    <a:p>
                      <a:r>
                        <a:rPr lang="en-US" sz="2100" baseline="0" dirty="0" smtClean="0">
                          <a:latin typeface="Arial"/>
                          <a:cs typeface="Arial"/>
                        </a:rPr>
                        <a:t>Ehab </a:t>
                      </a:r>
                      <a:r>
                        <a:rPr lang="en-US" sz="2100" dirty="0" smtClean="0">
                          <a:latin typeface="Arial"/>
                          <a:cs typeface="Arial"/>
                        </a:rPr>
                        <a:t>Meselhe, PhD, PE,</a:t>
                      </a:r>
                      <a:r>
                        <a:rPr lang="en-US" sz="2100" baseline="0" dirty="0" smtClean="0">
                          <a:latin typeface="Arial"/>
                          <a:cs typeface="Arial"/>
                        </a:rPr>
                        <a:t> </a:t>
                      </a:r>
                      <a:r>
                        <a:rPr lang="en-US" sz="2100" dirty="0" smtClean="0">
                          <a:latin typeface="Arial"/>
                          <a:cs typeface="Arial"/>
                        </a:rPr>
                        <a:t>ULL + 9 members</a:t>
                      </a:r>
                      <a:endParaRPr lang="en-US" sz="2100" dirty="0">
                        <a:latin typeface="Arial"/>
                        <a:cs typeface="Arial"/>
                      </a:endParaRPr>
                    </a:p>
                  </a:txBody>
                  <a:tcPr/>
                </a:tc>
              </a:tr>
              <a:tr h="370840">
                <a:tc>
                  <a:txBody>
                    <a:bodyPr/>
                    <a:lstStyle/>
                    <a:p>
                      <a:r>
                        <a:rPr lang="en-US" sz="2100" dirty="0" smtClean="0">
                          <a:latin typeface="Arial"/>
                          <a:cs typeface="Arial"/>
                        </a:rPr>
                        <a:t>Vegetation</a:t>
                      </a:r>
                    </a:p>
                  </a:txBody>
                  <a:tcPr/>
                </a:tc>
                <a:tc>
                  <a:txBody>
                    <a:bodyPr/>
                    <a:lstStyle/>
                    <a:p>
                      <a:r>
                        <a:rPr lang="en-US" sz="2100" dirty="0" smtClean="0">
                          <a:latin typeface="Arial"/>
                          <a:cs typeface="Arial"/>
                        </a:rPr>
                        <a:t>Jenneke Visser, PhD, ULL + 8 members</a:t>
                      </a:r>
                      <a:endParaRPr lang="en-US" sz="2100" dirty="0">
                        <a:latin typeface="Arial"/>
                        <a:cs typeface="Arial"/>
                      </a:endParaRPr>
                    </a:p>
                  </a:txBody>
                  <a:tcPr/>
                </a:tc>
              </a:tr>
              <a:tr h="370840">
                <a:tc>
                  <a:txBody>
                    <a:bodyPr/>
                    <a:lstStyle/>
                    <a:p>
                      <a:r>
                        <a:rPr lang="en-US" sz="2100" dirty="0" smtClean="0">
                          <a:latin typeface="Arial"/>
                          <a:cs typeface="Arial"/>
                        </a:rPr>
                        <a:t>Wetland</a:t>
                      </a:r>
                      <a:r>
                        <a:rPr lang="en-US" sz="2100" baseline="0" dirty="0" smtClean="0">
                          <a:latin typeface="Arial"/>
                          <a:cs typeface="Arial"/>
                        </a:rPr>
                        <a:t> Morphology</a:t>
                      </a:r>
                      <a:endParaRPr lang="en-US" sz="2100" dirty="0">
                        <a:latin typeface="Arial"/>
                        <a:cs typeface="Arial"/>
                      </a:endParaRPr>
                    </a:p>
                  </a:txBody>
                  <a:tcPr/>
                </a:tc>
                <a:tc>
                  <a:txBody>
                    <a:bodyPr/>
                    <a:lstStyle/>
                    <a:p>
                      <a:r>
                        <a:rPr lang="en-US" sz="2100" baseline="0" dirty="0" smtClean="0">
                          <a:latin typeface="Arial"/>
                          <a:cs typeface="Arial"/>
                        </a:rPr>
                        <a:t>Greg Steyer, PhD, USGS + 6 members</a:t>
                      </a:r>
                      <a:endParaRPr lang="en-US" sz="2100" dirty="0">
                        <a:latin typeface="Arial"/>
                        <a:cs typeface="Arial"/>
                      </a:endParaRPr>
                    </a:p>
                  </a:txBody>
                  <a:tcPr/>
                </a:tc>
              </a:tr>
              <a:tr h="370840">
                <a:tc>
                  <a:txBody>
                    <a:bodyPr/>
                    <a:lstStyle/>
                    <a:p>
                      <a:r>
                        <a:rPr lang="en-US" sz="2100" dirty="0" smtClean="0">
                          <a:latin typeface="Arial"/>
                          <a:cs typeface="Arial"/>
                        </a:rPr>
                        <a:t>Barrier Island Morphology</a:t>
                      </a:r>
                      <a:endParaRPr lang="en-US" sz="2100" dirty="0">
                        <a:latin typeface="Arial"/>
                        <a:cs typeface="Arial"/>
                      </a:endParaRPr>
                    </a:p>
                  </a:txBody>
                  <a:tcPr/>
                </a:tc>
                <a:tc>
                  <a:txBody>
                    <a:bodyPr/>
                    <a:lstStyle/>
                    <a:p>
                      <a:r>
                        <a:rPr lang="en-US" sz="2100" baseline="0" dirty="0" smtClean="0">
                          <a:latin typeface="Arial"/>
                          <a:cs typeface="Arial"/>
                        </a:rPr>
                        <a:t>Mark Kulp, PhD, UNO + 6 members</a:t>
                      </a:r>
                      <a:endParaRPr lang="en-US" sz="2100" dirty="0">
                        <a:latin typeface="Arial"/>
                        <a:cs typeface="Arial"/>
                      </a:endParaRPr>
                    </a:p>
                  </a:txBody>
                  <a:tcPr/>
                </a:tc>
              </a:tr>
              <a:tr h="370840">
                <a:tc>
                  <a:txBody>
                    <a:bodyPr/>
                    <a:lstStyle/>
                    <a:p>
                      <a:r>
                        <a:rPr lang="en-US" sz="2100" dirty="0" smtClean="0">
                          <a:latin typeface="Arial"/>
                          <a:cs typeface="Arial"/>
                        </a:rPr>
                        <a:t>Ecosystem Services</a:t>
                      </a:r>
                      <a:endParaRPr lang="en-US" sz="2100" dirty="0">
                        <a:latin typeface="Arial"/>
                        <a:cs typeface="Arial"/>
                      </a:endParaRPr>
                    </a:p>
                  </a:txBody>
                  <a:tcPr/>
                </a:tc>
                <a:tc>
                  <a:txBody>
                    <a:bodyPr/>
                    <a:lstStyle/>
                    <a:p>
                      <a:r>
                        <a:rPr lang="en-US" sz="2100" baseline="0" dirty="0" smtClean="0">
                          <a:latin typeface="Arial"/>
                          <a:cs typeface="Arial"/>
                        </a:rPr>
                        <a:t>Andy Nyman, PhD, LSU + 8 members</a:t>
                      </a:r>
                      <a:endParaRPr lang="en-US" sz="2100" dirty="0">
                        <a:latin typeface="Arial"/>
                        <a:cs typeface="Arial"/>
                      </a:endParaRPr>
                    </a:p>
                  </a:txBody>
                  <a:tcPr/>
                </a:tc>
              </a:tr>
              <a:tr h="370840">
                <a:tc>
                  <a:txBody>
                    <a:bodyPr/>
                    <a:lstStyle/>
                    <a:p>
                      <a:r>
                        <a:rPr lang="en-US" sz="2100" dirty="0" smtClean="0">
                          <a:latin typeface="Arial"/>
                          <a:cs typeface="Arial"/>
                        </a:rPr>
                        <a:t>Storm Surge</a:t>
                      </a:r>
                      <a:endParaRPr lang="en-US" sz="2100" dirty="0">
                        <a:latin typeface="Arial"/>
                        <a:cs typeface="Arial"/>
                      </a:endParaRPr>
                    </a:p>
                  </a:txBody>
                  <a:tcPr/>
                </a:tc>
                <a:tc>
                  <a:txBody>
                    <a:bodyPr/>
                    <a:lstStyle/>
                    <a:p>
                      <a:r>
                        <a:rPr lang="en-US" sz="2100" dirty="0" smtClean="0">
                          <a:latin typeface="Arial"/>
                          <a:cs typeface="Arial"/>
                        </a:rPr>
                        <a:t>Joe</a:t>
                      </a:r>
                      <a:r>
                        <a:rPr lang="en-US" sz="2100" baseline="0" dirty="0" smtClean="0">
                          <a:latin typeface="Arial"/>
                          <a:cs typeface="Arial"/>
                        </a:rPr>
                        <a:t> Suhayda, PhD, Arcadis + 3 members</a:t>
                      </a:r>
                      <a:endParaRPr lang="en-US" sz="2100" dirty="0">
                        <a:latin typeface="Arial"/>
                        <a:cs typeface="Arial"/>
                      </a:endParaRPr>
                    </a:p>
                  </a:txBody>
                  <a:tcPr/>
                </a:tc>
              </a:tr>
              <a:tr h="370840">
                <a:tc>
                  <a:txBody>
                    <a:bodyPr/>
                    <a:lstStyle/>
                    <a:p>
                      <a:r>
                        <a:rPr lang="en-US" sz="2100" dirty="0" smtClean="0">
                          <a:latin typeface="Arial"/>
                          <a:cs typeface="Arial"/>
                        </a:rPr>
                        <a:t>Storm Damage/Risk</a:t>
                      </a:r>
                      <a:endParaRPr lang="en-US" sz="2100" dirty="0">
                        <a:latin typeface="Arial"/>
                        <a:cs typeface="Arial"/>
                      </a:endParaRPr>
                    </a:p>
                  </a:txBody>
                  <a:tcPr/>
                </a:tc>
                <a:tc>
                  <a:txBody>
                    <a:bodyPr/>
                    <a:lstStyle/>
                    <a:p>
                      <a:r>
                        <a:rPr lang="en-US" sz="2100" dirty="0" smtClean="0">
                          <a:latin typeface="Arial"/>
                          <a:cs typeface="Arial"/>
                        </a:rPr>
                        <a:t>Jordan Fischbach, PhD, RAND + 7 members</a:t>
                      </a:r>
                      <a:endParaRPr lang="en-US" sz="2100" dirty="0">
                        <a:latin typeface="Arial"/>
                        <a:cs typeface="Arial"/>
                      </a:endParaRPr>
                    </a:p>
                  </a:txBody>
                  <a:tcPr/>
                </a:tc>
              </a:tr>
              <a:tr h="370840">
                <a:tc>
                  <a:txBody>
                    <a:bodyPr/>
                    <a:lstStyle/>
                    <a:p>
                      <a:r>
                        <a:rPr lang="en-US" sz="2100" dirty="0" smtClean="0">
                          <a:latin typeface="Arial"/>
                          <a:cs typeface="Arial"/>
                        </a:rPr>
                        <a:t>Data</a:t>
                      </a:r>
                      <a:r>
                        <a:rPr lang="en-US" sz="2100" baseline="0" dirty="0" smtClean="0">
                          <a:latin typeface="Arial"/>
                          <a:cs typeface="Arial"/>
                        </a:rPr>
                        <a:t> Integration</a:t>
                      </a:r>
                      <a:endParaRPr lang="en-US" sz="2100" dirty="0">
                        <a:latin typeface="Arial"/>
                        <a:cs typeface="Arial"/>
                      </a:endParaRPr>
                    </a:p>
                  </a:txBody>
                  <a:tcPr/>
                </a:tc>
                <a:tc>
                  <a:txBody>
                    <a:bodyPr/>
                    <a:lstStyle/>
                    <a:p>
                      <a:r>
                        <a:rPr lang="en-US" sz="2100" dirty="0" smtClean="0">
                          <a:latin typeface="Arial"/>
                          <a:cs typeface="Arial"/>
                        </a:rPr>
                        <a:t>Craig Conzelmann and USGS team</a:t>
                      </a:r>
                      <a:endParaRPr lang="en-US" sz="2100" dirty="0">
                        <a:latin typeface="Arial"/>
                        <a:cs typeface="Arial"/>
                      </a:endParaRPr>
                    </a:p>
                  </a:txBody>
                  <a:tcPr/>
                </a:tc>
              </a:tr>
              <a:tr h="370840">
                <a:tc>
                  <a:txBody>
                    <a:bodyPr/>
                    <a:lstStyle/>
                    <a:p>
                      <a:r>
                        <a:rPr lang="en-US" sz="2100" dirty="0" smtClean="0">
                          <a:latin typeface="Arial"/>
                          <a:cs typeface="Arial"/>
                        </a:rPr>
                        <a:t>Uncertainty Analysis</a:t>
                      </a:r>
                      <a:endParaRPr lang="en-US" sz="2100" dirty="0">
                        <a:latin typeface="Arial"/>
                        <a:cs typeface="Arial"/>
                      </a:endParaRPr>
                    </a:p>
                  </a:txBody>
                  <a:tcPr/>
                </a:tc>
                <a:tc>
                  <a:txBody>
                    <a:bodyPr/>
                    <a:lstStyle/>
                    <a:p>
                      <a:r>
                        <a:rPr lang="en-US" sz="2100" dirty="0" smtClean="0">
                          <a:solidFill>
                            <a:schemeClr val="tx1"/>
                          </a:solidFill>
                          <a:latin typeface="Arial"/>
                          <a:cs typeface="Arial"/>
                        </a:rPr>
                        <a:t>Emad</a:t>
                      </a:r>
                      <a:r>
                        <a:rPr lang="en-US" sz="2100" baseline="0" dirty="0" smtClean="0">
                          <a:solidFill>
                            <a:schemeClr val="tx1"/>
                          </a:solidFill>
                          <a:latin typeface="Arial"/>
                          <a:cs typeface="Arial"/>
                        </a:rPr>
                        <a:t> Habib, PhD, ULL</a:t>
                      </a:r>
                      <a:endParaRPr lang="en-US" sz="2100" dirty="0">
                        <a:solidFill>
                          <a:schemeClr val="tx1"/>
                        </a:solidFill>
                        <a:latin typeface="Arial"/>
                        <a:cs typeface="Arial"/>
                      </a:endParaRPr>
                    </a:p>
                  </a:txBody>
                  <a:tcPr/>
                </a:tc>
              </a:tr>
              <a:tr h="370840">
                <a:tc>
                  <a:txBody>
                    <a:bodyPr/>
                    <a:lstStyle/>
                    <a:p>
                      <a:r>
                        <a:rPr lang="en-US" sz="2100" dirty="0" smtClean="0">
                          <a:latin typeface="Arial"/>
                          <a:cs typeface="Arial"/>
                        </a:rPr>
                        <a:t>Technical Advisor</a:t>
                      </a:r>
                      <a:endParaRPr lang="en-US" sz="2100" dirty="0">
                        <a:latin typeface="Arial"/>
                        <a:cs typeface="Arial"/>
                      </a:endParaRPr>
                    </a:p>
                  </a:txBody>
                  <a:tcPr/>
                </a:tc>
                <a:tc>
                  <a:txBody>
                    <a:bodyPr/>
                    <a:lstStyle/>
                    <a:p>
                      <a:r>
                        <a:rPr lang="en-US" sz="2100" dirty="0" smtClean="0">
                          <a:latin typeface="Arial"/>
                          <a:cs typeface="Arial"/>
                        </a:rPr>
                        <a:t>Denise Reed, PhD, UNO</a:t>
                      </a:r>
                      <a:endParaRPr lang="en-US" sz="2100" dirty="0">
                        <a:latin typeface="Arial"/>
                        <a:cs typeface="Arial"/>
                      </a:endParaRPr>
                    </a:p>
                  </a:txBody>
                  <a:tcPr/>
                </a:tc>
              </a:tr>
            </a:tbl>
          </a:graphicData>
        </a:graphic>
      </p:graphicFrame>
    </p:spTree>
    <p:extLst>
      <p:ext uri="{BB962C8B-B14F-4D97-AF65-F5344CB8AC3E}">
        <p14:creationId xmlns:p14="http://schemas.microsoft.com/office/powerpoint/2010/main" val="32460686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Future Scenarios</a:t>
            </a:r>
            <a:endParaRPr lang="en-US" dirty="0"/>
          </a:p>
        </p:txBody>
      </p:sp>
      <p:sp>
        <p:nvSpPr>
          <p:cNvPr id="4" name="Slide Number Placeholder 3"/>
          <p:cNvSpPr>
            <a:spLocks noGrp="1"/>
          </p:cNvSpPr>
          <p:nvPr>
            <p:ph type="sldNum" sz="quarter" idx="12"/>
          </p:nvPr>
        </p:nvSpPr>
        <p:spPr/>
        <p:txBody>
          <a:bodyPr/>
          <a:lstStyle/>
          <a:p>
            <a:fld id="{0580405D-A643-224E-BD86-D482C39E2277}" type="slidenum">
              <a:rPr lang="en-US" smtClean="0"/>
              <a:pPr/>
              <a:t>58</a:t>
            </a:fld>
            <a:endParaRPr lang="en-US" dirty="0"/>
          </a:p>
        </p:txBody>
      </p:sp>
      <p:sp>
        <p:nvSpPr>
          <p:cNvPr id="5" name="Footer Placeholder 4"/>
          <p:cNvSpPr>
            <a:spLocks noGrp="1"/>
          </p:cNvSpPr>
          <p:nvPr>
            <p:ph type="ftr" sz="quarter" idx="11"/>
          </p:nvPr>
        </p:nvSpPr>
        <p:spPr/>
        <p:txBody>
          <a:bodyPr/>
          <a:lstStyle/>
          <a:p>
            <a:r>
              <a:rPr lang="en-US" smtClean="0"/>
              <a:t>2017 Coastal Master Plan </a:t>
            </a:r>
            <a:endParaRPr lang="en-US" dirty="0"/>
          </a:p>
        </p:txBody>
      </p:sp>
      <p:pic>
        <p:nvPicPr>
          <p:cNvPr id="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757219" y="1188354"/>
            <a:ext cx="2362200" cy="52025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1776" y="1371600"/>
            <a:ext cx="6655443" cy="457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TextBox 7"/>
          <p:cNvSpPr txBox="1"/>
          <p:nvPr/>
        </p:nvSpPr>
        <p:spPr>
          <a:xfrm>
            <a:off x="189272" y="1440424"/>
            <a:ext cx="2378690" cy="369332"/>
          </a:xfrm>
          <a:prstGeom prst="rect">
            <a:avLst/>
          </a:prstGeom>
          <a:noFill/>
        </p:spPr>
        <p:txBody>
          <a:bodyPr wrap="square" rtlCol="0">
            <a:spAutoFit/>
          </a:bodyPr>
          <a:lstStyle/>
          <a:p>
            <a:r>
              <a:rPr lang="en-US" dirty="0" smtClean="0">
                <a:solidFill>
                  <a:prstClr val="black"/>
                </a:solidFill>
              </a:rPr>
              <a:t>Moderate Scenario</a:t>
            </a:r>
            <a:endParaRPr lang="en-US" dirty="0">
              <a:solidFill>
                <a:prstClr val="black"/>
              </a:solidFill>
            </a:endParaRPr>
          </a:p>
        </p:txBody>
      </p:sp>
      <p:sp>
        <p:nvSpPr>
          <p:cNvPr id="9" name="TextBox 8"/>
          <p:cNvSpPr txBox="1"/>
          <p:nvPr/>
        </p:nvSpPr>
        <p:spPr>
          <a:xfrm>
            <a:off x="172064" y="3706140"/>
            <a:ext cx="2944761" cy="369332"/>
          </a:xfrm>
          <a:prstGeom prst="rect">
            <a:avLst/>
          </a:prstGeom>
          <a:noFill/>
        </p:spPr>
        <p:txBody>
          <a:bodyPr wrap="square" rtlCol="0">
            <a:spAutoFit/>
          </a:bodyPr>
          <a:lstStyle/>
          <a:p>
            <a:r>
              <a:rPr lang="en-US" dirty="0" smtClean="0">
                <a:solidFill>
                  <a:prstClr val="black"/>
                </a:solidFill>
              </a:rPr>
              <a:t>Less Optimistic Scenario</a:t>
            </a:r>
            <a:endParaRPr lang="en-US" dirty="0">
              <a:solidFill>
                <a:prstClr val="black"/>
              </a:solidFill>
            </a:endParaRPr>
          </a:p>
        </p:txBody>
      </p:sp>
    </p:spTree>
    <p:extLst>
      <p:ext uri="{BB962C8B-B14F-4D97-AF65-F5344CB8AC3E}">
        <p14:creationId xmlns:p14="http://schemas.microsoft.com/office/powerpoint/2010/main" val="12680963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1143000"/>
          </a:xfrm>
        </p:spPr>
        <p:txBody>
          <a:bodyPr/>
          <a:lstStyle/>
          <a:p>
            <a:r>
              <a:rPr lang="en-US" dirty="0"/>
              <a:t>Variation in Sea Level Rise (</a:t>
            </a:r>
            <a:r>
              <a:rPr lang="en-US" dirty="0" err="1"/>
              <a:t>Eustatic</a:t>
            </a:r>
            <a:r>
              <a:rPr lang="en-US" dirty="0"/>
              <a:t>)</a:t>
            </a:r>
          </a:p>
        </p:txBody>
      </p:sp>
      <p:sp>
        <p:nvSpPr>
          <p:cNvPr id="3" name="Content Placeholder 2"/>
          <p:cNvSpPr>
            <a:spLocks noGrp="1"/>
          </p:cNvSpPr>
          <p:nvPr>
            <p:ph idx="1"/>
          </p:nvPr>
        </p:nvSpPr>
        <p:spPr/>
        <p:txBody>
          <a:bodyPr/>
          <a:lstStyle/>
          <a:p>
            <a:endParaRPr lang="en-US"/>
          </a:p>
        </p:txBody>
      </p:sp>
      <p:sp>
        <p:nvSpPr>
          <p:cNvPr id="4" name="Slide Number Placeholder 3"/>
          <p:cNvSpPr>
            <a:spLocks noGrp="1"/>
          </p:cNvSpPr>
          <p:nvPr>
            <p:ph type="sldNum" sz="quarter" idx="12"/>
          </p:nvPr>
        </p:nvSpPr>
        <p:spPr/>
        <p:txBody>
          <a:bodyPr/>
          <a:lstStyle/>
          <a:p>
            <a:fld id="{0580405D-A643-224E-BD86-D482C39E2277}" type="slidenum">
              <a:rPr lang="en-US" smtClean="0"/>
              <a:pPr/>
              <a:t>59</a:t>
            </a:fld>
            <a:endParaRPr lang="en-US" dirty="0"/>
          </a:p>
        </p:txBody>
      </p:sp>
      <p:sp>
        <p:nvSpPr>
          <p:cNvPr id="5" name="Footer Placeholder 4"/>
          <p:cNvSpPr>
            <a:spLocks noGrp="1"/>
          </p:cNvSpPr>
          <p:nvPr>
            <p:ph type="ftr" sz="quarter" idx="11"/>
          </p:nvPr>
        </p:nvSpPr>
        <p:spPr/>
        <p:txBody>
          <a:bodyPr/>
          <a:lstStyle/>
          <a:p>
            <a:r>
              <a:rPr lang="en-US" smtClean="0"/>
              <a:t>2017 Coastal Master Plan </a:t>
            </a:r>
            <a:endParaRPr lang="en-US" dirty="0"/>
          </a:p>
        </p:txBody>
      </p:sp>
      <p:pic>
        <p:nvPicPr>
          <p:cNvPr id="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2400" y="1148056"/>
            <a:ext cx="6937594" cy="4495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TextBox 6"/>
          <p:cNvSpPr txBox="1"/>
          <p:nvPr/>
        </p:nvSpPr>
        <p:spPr>
          <a:xfrm>
            <a:off x="7010400" y="2765640"/>
            <a:ext cx="2133600" cy="338554"/>
          </a:xfrm>
          <a:prstGeom prst="rect">
            <a:avLst/>
          </a:prstGeom>
          <a:solidFill>
            <a:schemeClr val="accent2"/>
          </a:solidFill>
        </p:spPr>
        <p:txBody>
          <a:bodyPr wrap="square" rtlCol="0">
            <a:spAutoFit/>
          </a:bodyPr>
          <a:lstStyle/>
          <a:p>
            <a:pPr algn="ctr"/>
            <a:r>
              <a:rPr lang="en-US" sz="1600" dirty="0" smtClean="0">
                <a:solidFill>
                  <a:prstClr val="white"/>
                </a:solidFill>
              </a:rPr>
              <a:t>0.45 m over 50 years</a:t>
            </a:r>
            <a:endParaRPr lang="en-US" sz="1600" dirty="0">
              <a:solidFill>
                <a:prstClr val="white"/>
              </a:solidFill>
            </a:endParaRPr>
          </a:p>
        </p:txBody>
      </p:sp>
      <p:sp>
        <p:nvSpPr>
          <p:cNvPr id="8" name="TextBox 7"/>
          <p:cNvSpPr txBox="1"/>
          <p:nvPr/>
        </p:nvSpPr>
        <p:spPr>
          <a:xfrm>
            <a:off x="7010400" y="3586456"/>
            <a:ext cx="2133600" cy="338554"/>
          </a:xfrm>
          <a:prstGeom prst="rect">
            <a:avLst/>
          </a:prstGeom>
          <a:solidFill>
            <a:schemeClr val="accent2"/>
          </a:solidFill>
        </p:spPr>
        <p:txBody>
          <a:bodyPr wrap="square" rtlCol="0">
            <a:spAutoFit/>
          </a:bodyPr>
          <a:lstStyle/>
          <a:p>
            <a:pPr algn="ctr"/>
            <a:r>
              <a:rPr lang="en-US" sz="1600" dirty="0" smtClean="0">
                <a:solidFill>
                  <a:prstClr val="white"/>
                </a:solidFill>
              </a:rPr>
              <a:t>0.27 m over 50 years</a:t>
            </a:r>
            <a:endParaRPr lang="en-US" sz="1600" dirty="0">
              <a:solidFill>
                <a:prstClr val="white"/>
              </a:solidFill>
            </a:endParaRPr>
          </a:p>
        </p:txBody>
      </p:sp>
      <p:sp>
        <p:nvSpPr>
          <p:cNvPr id="9" name="TextBox 8"/>
          <p:cNvSpPr txBox="1"/>
          <p:nvPr/>
        </p:nvSpPr>
        <p:spPr>
          <a:xfrm>
            <a:off x="0" y="5678269"/>
            <a:ext cx="9144000" cy="646331"/>
          </a:xfrm>
          <a:prstGeom prst="rect">
            <a:avLst/>
          </a:prstGeom>
          <a:noFill/>
        </p:spPr>
        <p:txBody>
          <a:bodyPr wrap="square" rtlCol="0">
            <a:spAutoFit/>
          </a:bodyPr>
          <a:lstStyle/>
          <a:p>
            <a:pPr algn="ctr"/>
            <a:r>
              <a:rPr lang="en-US" dirty="0" smtClean="0">
                <a:solidFill>
                  <a:prstClr val="black"/>
                </a:solidFill>
              </a:rPr>
              <a:t>On-going analysis is incorporating new research </a:t>
            </a:r>
          </a:p>
          <a:p>
            <a:pPr algn="ctr"/>
            <a:r>
              <a:rPr lang="en-US" dirty="0" smtClean="0">
                <a:solidFill>
                  <a:prstClr val="black"/>
                </a:solidFill>
              </a:rPr>
              <a:t>and evaluating a scenario of 0.78 m over 50 years</a:t>
            </a:r>
            <a:endParaRPr lang="en-US" dirty="0">
              <a:solidFill>
                <a:prstClr val="black"/>
              </a:solidFill>
            </a:endParaRPr>
          </a:p>
        </p:txBody>
      </p:sp>
    </p:spTree>
    <p:extLst>
      <p:ext uri="{BB962C8B-B14F-4D97-AF65-F5344CB8AC3E}">
        <p14:creationId xmlns:p14="http://schemas.microsoft.com/office/powerpoint/2010/main" val="40573860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
            <a:ext cx="8229600" cy="1143000"/>
          </a:xfrm>
        </p:spPr>
        <p:txBody>
          <a:bodyPr/>
          <a:lstStyle/>
          <a:p>
            <a:r>
              <a:rPr lang="en-US" dirty="0"/>
              <a:t>Variation in Subsidence Rates</a:t>
            </a:r>
          </a:p>
        </p:txBody>
      </p:sp>
      <p:sp>
        <p:nvSpPr>
          <p:cNvPr id="3" name="Content Placeholder 2"/>
          <p:cNvSpPr>
            <a:spLocks noGrp="1"/>
          </p:cNvSpPr>
          <p:nvPr>
            <p:ph idx="1"/>
          </p:nvPr>
        </p:nvSpPr>
        <p:spPr/>
        <p:txBody>
          <a:bodyPr/>
          <a:lstStyle/>
          <a:p>
            <a:endParaRPr lang="en-US"/>
          </a:p>
        </p:txBody>
      </p:sp>
      <p:sp>
        <p:nvSpPr>
          <p:cNvPr id="4" name="Slide Number Placeholder 3"/>
          <p:cNvSpPr>
            <a:spLocks noGrp="1"/>
          </p:cNvSpPr>
          <p:nvPr>
            <p:ph type="sldNum" sz="quarter" idx="12"/>
          </p:nvPr>
        </p:nvSpPr>
        <p:spPr/>
        <p:txBody>
          <a:bodyPr/>
          <a:lstStyle/>
          <a:p>
            <a:fld id="{0580405D-A643-224E-BD86-D482C39E2277}" type="slidenum">
              <a:rPr lang="en-US" smtClean="0"/>
              <a:pPr/>
              <a:t>60</a:t>
            </a:fld>
            <a:endParaRPr lang="en-US" dirty="0"/>
          </a:p>
        </p:txBody>
      </p:sp>
      <p:sp>
        <p:nvSpPr>
          <p:cNvPr id="5" name="Footer Placeholder 4"/>
          <p:cNvSpPr>
            <a:spLocks noGrp="1"/>
          </p:cNvSpPr>
          <p:nvPr>
            <p:ph type="ftr" sz="quarter" idx="11"/>
          </p:nvPr>
        </p:nvSpPr>
        <p:spPr/>
        <p:txBody>
          <a:bodyPr/>
          <a:lstStyle/>
          <a:p>
            <a:r>
              <a:rPr lang="en-US" smtClean="0"/>
              <a:t>2017 Coastal Master Plan </a:t>
            </a:r>
            <a:endParaRPr lang="en-US" dirty="0"/>
          </a:p>
        </p:txBody>
      </p:sp>
      <p:pic>
        <p:nvPicPr>
          <p:cNvPr id="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762000"/>
            <a:ext cx="9144000" cy="45100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TextBox 6"/>
          <p:cNvSpPr txBox="1"/>
          <p:nvPr/>
        </p:nvSpPr>
        <p:spPr>
          <a:xfrm>
            <a:off x="304800" y="5105400"/>
            <a:ext cx="8153400" cy="923330"/>
          </a:xfrm>
          <a:prstGeom prst="rect">
            <a:avLst/>
          </a:prstGeom>
          <a:noFill/>
        </p:spPr>
        <p:txBody>
          <a:bodyPr wrap="square" rtlCol="0">
            <a:spAutoFit/>
          </a:bodyPr>
          <a:lstStyle/>
          <a:p>
            <a:r>
              <a:rPr lang="en-US" b="1" dirty="0" smtClean="0">
                <a:solidFill>
                  <a:prstClr val="black"/>
                </a:solidFill>
              </a:rPr>
              <a:t>Subsidence Advisory Panel Members: </a:t>
            </a:r>
            <a:r>
              <a:rPr lang="en-US" dirty="0" smtClean="0">
                <a:solidFill>
                  <a:prstClr val="black"/>
                </a:solidFill>
              </a:rPr>
              <a:t>Louis Britsch, PhD, PG, USACE-MVN; Roy Dokka, PhD, LSU; Joseph Dunbar, PG, USACE-ERDC; Mark </a:t>
            </a:r>
            <a:r>
              <a:rPr lang="en-US" dirty="0" err="1" smtClean="0">
                <a:solidFill>
                  <a:prstClr val="black"/>
                </a:solidFill>
              </a:rPr>
              <a:t>Kulp</a:t>
            </a:r>
            <a:r>
              <a:rPr lang="en-US" dirty="0" smtClean="0">
                <a:solidFill>
                  <a:prstClr val="black"/>
                </a:solidFill>
              </a:rPr>
              <a:t>, PhD, UNO; Michael Stephen, PhD, PG, CEC; Kyle Straub, PhD, Tulane; </a:t>
            </a:r>
            <a:r>
              <a:rPr lang="en-US" dirty="0" err="1" smtClean="0">
                <a:solidFill>
                  <a:prstClr val="black"/>
                </a:solidFill>
              </a:rPr>
              <a:t>Torbjorn</a:t>
            </a:r>
            <a:r>
              <a:rPr lang="en-US" dirty="0" smtClean="0">
                <a:solidFill>
                  <a:prstClr val="black"/>
                </a:solidFill>
              </a:rPr>
              <a:t> </a:t>
            </a:r>
            <a:r>
              <a:rPr lang="en-US" dirty="0" err="1" smtClean="0">
                <a:solidFill>
                  <a:prstClr val="black"/>
                </a:solidFill>
              </a:rPr>
              <a:t>Tornqvist</a:t>
            </a:r>
            <a:r>
              <a:rPr lang="en-US" dirty="0" smtClean="0">
                <a:solidFill>
                  <a:prstClr val="black"/>
                </a:solidFill>
              </a:rPr>
              <a:t>, PhD, Tulane</a:t>
            </a:r>
          </a:p>
        </p:txBody>
      </p:sp>
    </p:spTree>
    <p:extLst>
      <p:ext uri="{BB962C8B-B14F-4D97-AF65-F5344CB8AC3E}">
        <p14:creationId xmlns:p14="http://schemas.microsoft.com/office/powerpoint/2010/main" val="25060714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44562"/>
          </a:xfrm>
        </p:spPr>
        <p:txBody>
          <a:bodyPr/>
          <a:lstStyle/>
          <a:p>
            <a:r>
              <a:rPr lang="en-US" dirty="0"/>
              <a:t>The Analytical Challenge</a:t>
            </a:r>
          </a:p>
        </p:txBody>
      </p:sp>
      <p:sp>
        <p:nvSpPr>
          <p:cNvPr id="7" name="Content Placeholder 1"/>
          <p:cNvSpPr>
            <a:spLocks noGrp="1"/>
          </p:cNvSpPr>
          <p:nvPr>
            <p:ph idx="1"/>
          </p:nvPr>
        </p:nvSpPr>
        <p:spPr>
          <a:xfrm>
            <a:off x="228600" y="1417638"/>
            <a:ext cx="8610600" cy="5366221"/>
          </a:xfrm>
        </p:spPr>
        <p:txBody>
          <a:bodyPr>
            <a:normAutofit/>
          </a:bodyPr>
          <a:lstStyle/>
          <a:p>
            <a:r>
              <a:rPr lang="en-US" sz="1800" dirty="0" smtClean="0">
                <a:solidFill>
                  <a:schemeClr val="tx1"/>
                </a:solidFill>
                <a:latin typeface="Georgia" panose="02040502050405020303" pitchFamily="18" charset="0"/>
                <a:cs typeface="Arial" pitchFamily="34" charset="0"/>
              </a:rPr>
              <a:t>Complex coastal environment</a:t>
            </a:r>
          </a:p>
          <a:p>
            <a:pPr lvl="1"/>
            <a:r>
              <a:rPr lang="en-US" dirty="0" smtClean="0">
                <a:solidFill>
                  <a:schemeClr val="tx1"/>
                </a:solidFill>
                <a:latin typeface="Georgia" panose="02040502050405020303" pitchFamily="18" charset="0"/>
                <a:cs typeface="Arial" pitchFamily="34" charset="0"/>
              </a:rPr>
              <a:t>Wetlands, bays, barriers/Rural, urban, industry</a:t>
            </a:r>
          </a:p>
          <a:p>
            <a:pPr lvl="1"/>
            <a:endParaRPr lang="en-US" dirty="0" smtClean="0">
              <a:solidFill>
                <a:schemeClr val="tx1"/>
              </a:solidFill>
              <a:latin typeface="Georgia" panose="02040502050405020303" pitchFamily="18" charset="0"/>
              <a:cs typeface="Arial" pitchFamily="34" charset="0"/>
            </a:endParaRPr>
          </a:p>
          <a:p>
            <a:r>
              <a:rPr lang="en-US" sz="1800" dirty="0" smtClean="0">
                <a:solidFill>
                  <a:schemeClr val="tx1"/>
                </a:solidFill>
                <a:latin typeface="Georgia" panose="02040502050405020303" pitchFamily="18" charset="0"/>
                <a:cs typeface="Arial" pitchFamily="34" charset="0"/>
              </a:rPr>
              <a:t>Planning horizon</a:t>
            </a:r>
          </a:p>
          <a:p>
            <a:pPr lvl="1"/>
            <a:r>
              <a:rPr lang="en-US" dirty="0" smtClean="0">
                <a:solidFill>
                  <a:schemeClr val="tx1"/>
                </a:solidFill>
                <a:latin typeface="Georgia" panose="02040502050405020303" pitchFamily="18" charset="0"/>
                <a:cs typeface="Arial" pitchFamily="34" charset="0"/>
              </a:rPr>
              <a:t>50 years – need to consider change over time</a:t>
            </a:r>
          </a:p>
          <a:p>
            <a:pPr lvl="1"/>
            <a:endParaRPr lang="en-US" dirty="0" smtClean="0">
              <a:solidFill>
                <a:schemeClr val="tx1"/>
              </a:solidFill>
              <a:latin typeface="Georgia" panose="02040502050405020303" pitchFamily="18" charset="0"/>
              <a:cs typeface="Arial" pitchFamily="34" charset="0"/>
            </a:endParaRPr>
          </a:p>
          <a:p>
            <a:r>
              <a:rPr lang="en-US" sz="1800" dirty="0" smtClean="0">
                <a:solidFill>
                  <a:schemeClr val="tx1"/>
                </a:solidFill>
                <a:latin typeface="Georgia" panose="02040502050405020303" pitchFamily="18" charset="0"/>
                <a:cs typeface="Arial" pitchFamily="34" charset="0"/>
              </a:rPr>
              <a:t>Multiple future scenarios</a:t>
            </a:r>
          </a:p>
          <a:p>
            <a:endParaRPr lang="en-US" sz="1800" dirty="0" smtClean="0">
              <a:solidFill>
                <a:schemeClr val="tx1"/>
              </a:solidFill>
              <a:latin typeface="Georgia" panose="02040502050405020303" pitchFamily="18" charset="0"/>
              <a:cs typeface="Arial" pitchFamily="34" charset="0"/>
            </a:endParaRPr>
          </a:p>
          <a:p>
            <a:r>
              <a:rPr lang="en-US" sz="1800" dirty="0" smtClean="0">
                <a:solidFill>
                  <a:schemeClr val="tx1"/>
                </a:solidFill>
                <a:latin typeface="Georgia" panose="02040502050405020303" pitchFamily="18" charset="0"/>
                <a:cs typeface="Arial" pitchFamily="34" charset="0"/>
              </a:rPr>
              <a:t>Projects</a:t>
            </a:r>
          </a:p>
          <a:p>
            <a:pPr lvl="1"/>
            <a:r>
              <a:rPr lang="en-US" dirty="0" smtClean="0">
                <a:solidFill>
                  <a:schemeClr val="tx1"/>
                </a:solidFill>
                <a:latin typeface="Georgia" panose="02040502050405020303" pitchFamily="18" charset="0"/>
                <a:cs typeface="Arial" pitchFamily="34" charset="0"/>
              </a:rPr>
              <a:t>210 restoration projects</a:t>
            </a:r>
          </a:p>
          <a:p>
            <a:pPr lvl="1"/>
            <a:r>
              <a:rPr lang="en-US" dirty="0" smtClean="0">
                <a:solidFill>
                  <a:schemeClr val="tx1"/>
                </a:solidFill>
                <a:latin typeface="Georgia" panose="02040502050405020303" pitchFamily="18" charset="0"/>
                <a:cs typeface="Arial" pitchFamily="34" charset="0"/>
              </a:rPr>
              <a:t>34 Structural protection projects</a:t>
            </a:r>
          </a:p>
          <a:p>
            <a:pPr lvl="1"/>
            <a:r>
              <a:rPr lang="en-US" dirty="0" smtClean="0">
                <a:solidFill>
                  <a:schemeClr val="tx1"/>
                </a:solidFill>
                <a:latin typeface="Georgia" panose="02040502050405020303" pitchFamily="18" charset="0"/>
                <a:cs typeface="Arial" pitchFamily="34" charset="0"/>
              </a:rPr>
              <a:t>112</a:t>
            </a:r>
            <a:r>
              <a:rPr lang="en-US" dirty="0" smtClean="0">
                <a:solidFill>
                  <a:srgbClr val="FF0000"/>
                </a:solidFill>
                <a:latin typeface="Georgia" panose="02040502050405020303" pitchFamily="18" charset="0"/>
                <a:cs typeface="Arial" pitchFamily="34" charset="0"/>
              </a:rPr>
              <a:t> </a:t>
            </a:r>
            <a:r>
              <a:rPr lang="en-US" dirty="0" smtClean="0">
                <a:solidFill>
                  <a:schemeClr val="tx1"/>
                </a:solidFill>
                <a:latin typeface="Georgia" panose="02040502050405020303" pitchFamily="18" charset="0"/>
                <a:cs typeface="Arial" pitchFamily="34" charset="0"/>
              </a:rPr>
              <a:t>Non-structural protection projects</a:t>
            </a:r>
          </a:p>
          <a:p>
            <a:pPr lvl="1"/>
            <a:endParaRPr lang="en-US" dirty="0" smtClean="0">
              <a:solidFill>
                <a:schemeClr val="tx1"/>
              </a:solidFill>
              <a:latin typeface="Georgia" panose="02040502050405020303" pitchFamily="18" charset="0"/>
              <a:cs typeface="Arial" pitchFamily="34" charset="0"/>
            </a:endParaRPr>
          </a:p>
          <a:p>
            <a:r>
              <a:rPr lang="en-US" sz="1800" dirty="0">
                <a:solidFill>
                  <a:schemeClr val="tx1"/>
                </a:solidFill>
                <a:latin typeface="Georgia" panose="02040502050405020303" pitchFamily="18" charset="0"/>
                <a:cs typeface="Arial" pitchFamily="34" charset="0"/>
              </a:rPr>
              <a:t>D</a:t>
            </a:r>
            <a:r>
              <a:rPr lang="en-US" sz="1800" dirty="0" smtClean="0">
                <a:solidFill>
                  <a:schemeClr val="tx1"/>
                </a:solidFill>
                <a:latin typeface="Georgia" panose="02040502050405020303" pitchFamily="18" charset="0"/>
                <a:cs typeface="Arial" pitchFamily="34" charset="0"/>
              </a:rPr>
              <a:t>iverse </a:t>
            </a:r>
            <a:r>
              <a:rPr lang="en-US" sz="1800" dirty="0">
                <a:solidFill>
                  <a:schemeClr val="tx1"/>
                </a:solidFill>
                <a:latin typeface="Georgia" panose="02040502050405020303" pitchFamily="18" charset="0"/>
                <a:cs typeface="Arial" pitchFamily="34" charset="0"/>
              </a:rPr>
              <a:t>community needs, competing stakeholder preferences</a:t>
            </a:r>
            <a:endParaRPr lang="en-US" sz="1800" dirty="0" smtClean="0">
              <a:solidFill>
                <a:schemeClr val="tx1"/>
              </a:solidFill>
              <a:latin typeface="Georgia" panose="02040502050405020303" pitchFamily="18" charset="0"/>
              <a:cs typeface="Arial" pitchFamily="34" charset="0"/>
            </a:endParaRPr>
          </a:p>
        </p:txBody>
      </p:sp>
      <p:sp>
        <p:nvSpPr>
          <p:cNvPr id="3" name="Slide Number Placeholder 2"/>
          <p:cNvSpPr>
            <a:spLocks noGrp="1"/>
          </p:cNvSpPr>
          <p:nvPr>
            <p:ph type="sldNum" sz="quarter" idx="12"/>
          </p:nvPr>
        </p:nvSpPr>
        <p:spPr/>
        <p:txBody>
          <a:bodyPr/>
          <a:lstStyle/>
          <a:p>
            <a:fld id="{0580405D-A643-224E-BD86-D482C39E2277}" type="slidenum">
              <a:rPr lang="en-US" smtClean="0"/>
              <a:pPr/>
              <a:t>61</a:t>
            </a:fld>
            <a:endParaRPr lang="en-US" dirty="0"/>
          </a:p>
        </p:txBody>
      </p:sp>
      <p:sp>
        <p:nvSpPr>
          <p:cNvPr id="4" name="Footer Placeholder 3"/>
          <p:cNvSpPr>
            <a:spLocks noGrp="1"/>
          </p:cNvSpPr>
          <p:nvPr>
            <p:ph type="ftr" sz="quarter" idx="11"/>
          </p:nvPr>
        </p:nvSpPr>
        <p:spPr/>
        <p:txBody>
          <a:bodyPr/>
          <a:lstStyle/>
          <a:p>
            <a:r>
              <a:rPr lang="en-US" smtClean="0"/>
              <a:t>2017 Coastal Master Plan </a:t>
            </a:r>
            <a:endParaRPr lang="en-US" dirty="0"/>
          </a:p>
        </p:txBody>
      </p:sp>
    </p:spTree>
    <p:extLst>
      <p:ext uri="{BB962C8B-B14F-4D97-AF65-F5344CB8AC3E}">
        <p14:creationId xmlns:p14="http://schemas.microsoft.com/office/powerpoint/2010/main" val="7226830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t>There is No Optimal </a:t>
            </a:r>
            <a:r>
              <a:rPr lang="en-US" dirty="0" smtClean="0"/>
              <a:t>Solution – </a:t>
            </a:r>
            <a:br>
              <a:rPr lang="en-US" dirty="0" smtClean="0"/>
            </a:br>
            <a:r>
              <a:rPr lang="en-US" dirty="0" smtClean="0"/>
              <a:t>Tough Decisions Must </a:t>
            </a:r>
            <a:r>
              <a:rPr lang="en-US" dirty="0"/>
              <a:t>Be </a:t>
            </a:r>
            <a:r>
              <a:rPr lang="en-US" dirty="0" smtClean="0"/>
              <a:t>Made</a:t>
            </a:r>
            <a:endParaRPr lang="en-US" dirty="0"/>
          </a:p>
        </p:txBody>
      </p:sp>
      <p:sp>
        <p:nvSpPr>
          <p:cNvPr id="4" name="Slide Number Placeholder 3"/>
          <p:cNvSpPr>
            <a:spLocks noGrp="1"/>
          </p:cNvSpPr>
          <p:nvPr>
            <p:ph type="sldNum" sz="quarter" idx="12"/>
          </p:nvPr>
        </p:nvSpPr>
        <p:spPr/>
        <p:txBody>
          <a:bodyPr/>
          <a:lstStyle/>
          <a:p>
            <a:fld id="{0580405D-A643-224E-BD86-D482C39E2277}" type="slidenum">
              <a:rPr lang="en-US" smtClean="0"/>
              <a:pPr/>
              <a:t>62</a:t>
            </a:fld>
            <a:endParaRPr lang="en-US" dirty="0"/>
          </a:p>
        </p:txBody>
      </p:sp>
      <p:sp>
        <p:nvSpPr>
          <p:cNvPr id="6" name="Rectangle 5"/>
          <p:cNvSpPr/>
          <p:nvPr/>
        </p:nvSpPr>
        <p:spPr>
          <a:xfrm>
            <a:off x="354842" y="2449776"/>
            <a:ext cx="3683758" cy="1877437"/>
          </a:xfrm>
          <a:prstGeom prst="rect">
            <a:avLst/>
          </a:prstGeom>
        </p:spPr>
        <p:txBody>
          <a:bodyPr wrap="square">
            <a:spAutoFit/>
          </a:bodyPr>
          <a:lstStyle/>
          <a:p>
            <a:pPr marL="342900" indent="-342900" defTabSz="914400">
              <a:spcBef>
                <a:spcPts val="600"/>
              </a:spcBef>
              <a:spcAft>
                <a:spcPts val="600"/>
              </a:spcAft>
              <a:buClr>
                <a:srgbClr val="0096D7"/>
              </a:buClr>
              <a:buFont typeface="Arial" pitchFamily="34" charset="0"/>
              <a:buChar char="•"/>
            </a:pPr>
            <a:r>
              <a:rPr lang="en-US" sz="2400" dirty="0">
                <a:solidFill>
                  <a:srgbClr val="3D3D3D"/>
                </a:solidFill>
                <a:latin typeface="Georgia" panose="02040502050405020303" pitchFamily="18" charset="0"/>
                <a:cs typeface="Arial" pitchFamily="34" charset="0"/>
              </a:rPr>
              <a:t>Risk </a:t>
            </a:r>
            <a:r>
              <a:rPr lang="en-US" sz="2400" dirty="0" smtClean="0">
                <a:solidFill>
                  <a:srgbClr val="3D3D3D"/>
                </a:solidFill>
                <a:latin typeface="Georgia" panose="02040502050405020303" pitchFamily="18" charset="0"/>
                <a:cs typeface="Arial" pitchFamily="34" charset="0"/>
              </a:rPr>
              <a:t>reduction</a:t>
            </a:r>
          </a:p>
          <a:p>
            <a:pPr marL="342900" indent="-342900" defTabSz="914400">
              <a:spcBef>
                <a:spcPts val="600"/>
              </a:spcBef>
              <a:spcAft>
                <a:spcPts val="600"/>
              </a:spcAft>
              <a:buClr>
                <a:srgbClr val="0096D7"/>
              </a:buClr>
              <a:buFont typeface="Arial" pitchFamily="34" charset="0"/>
              <a:buChar char="•"/>
            </a:pPr>
            <a:r>
              <a:rPr lang="en-US" sz="2400" dirty="0" smtClean="0">
                <a:solidFill>
                  <a:srgbClr val="3D3D3D"/>
                </a:solidFill>
                <a:latin typeface="Georgia" panose="02040502050405020303" pitchFamily="18" charset="0"/>
                <a:cs typeface="Arial" pitchFamily="34" charset="0"/>
              </a:rPr>
              <a:t>Use </a:t>
            </a:r>
            <a:r>
              <a:rPr lang="en-US" sz="2400" dirty="0">
                <a:solidFill>
                  <a:srgbClr val="3D3D3D"/>
                </a:solidFill>
                <a:latin typeface="Georgia" panose="02040502050405020303" pitchFamily="18" charset="0"/>
                <a:cs typeface="Arial" pitchFamily="34" charset="0"/>
              </a:rPr>
              <a:t>of river </a:t>
            </a:r>
            <a:r>
              <a:rPr lang="en-US" sz="2400" dirty="0" smtClean="0">
                <a:solidFill>
                  <a:srgbClr val="3D3D3D"/>
                </a:solidFill>
                <a:latin typeface="Georgia" panose="02040502050405020303" pitchFamily="18" charset="0"/>
                <a:cs typeface="Arial" pitchFamily="34" charset="0"/>
              </a:rPr>
              <a:t/>
            </a:r>
            <a:br>
              <a:rPr lang="en-US" sz="2400" dirty="0" smtClean="0">
                <a:solidFill>
                  <a:srgbClr val="3D3D3D"/>
                </a:solidFill>
                <a:latin typeface="Georgia" panose="02040502050405020303" pitchFamily="18" charset="0"/>
                <a:cs typeface="Arial" pitchFamily="34" charset="0"/>
              </a:rPr>
            </a:br>
            <a:r>
              <a:rPr lang="en-US" sz="2400" dirty="0" smtClean="0">
                <a:solidFill>
                  <a:srgbClr val="3D3D3D"/>
                </a:solidFill>
                <a:latin typeface="Georgia" panose="02040502050405020303" pitchFamily="18" charset="0"/>
                <a:cs typeface="Arial" pitchFamily="34" charset="0"/>
              </a:rPr>
              <a:t>diversions </a:t>
            </a:r>
          </a:p>
          <a:p>
            <a:pPr marL="342900" indent="-342900" defTabSz="914400">
              <a:spcBef>
                <a:spcPts val="600"/>
              </a:spcBef>
              <a:spcAft>
                <a:spcPts val="600"/>
              </a:spcAft>
              <a:buClr>
                <a:srgbClr val="0096D7"/>
              </a:buClr>
              <a:buFont typeface="Arial" pitchFamily="34" charset="0"/>
              <a:buChar char="•"/>
            </a:pPr>
            <a:r>
              <a:rPr lang="en-US" sz="2400" dirty="0" smtClean="0">
                <a:solidFill>
                  <a:srgbClr val="3D3D3D"/>
                </a:solidFill>
                <a:latin typeface="Georgia" panose="02040502050405020303" pitchFamily="18" charset="0"/>
                <a:cs typeface="Arial" pitchFamily="34" charset="0"/>
              </a:rPr>
              <a:t>Near </a:t>
            </a:r>
            <a:r>
              <a:rPr lang="en-US" sz="2400" dirty="0">
                <a:solidFill>
                  <a:srgbClr val="3D3D3D"/>
                </a:solidFill>
                <a:latin typeface="Georgia" panose="02040502050405020303" pitchFamily="18" charset="0"/>
                <a:cs typeface="Arial" panose="020B0604020202020204" pitchFamily="34" charset="0"/>
              </a:rPr>
              <a:t>term </a:t>
            </a:r>
            <a:r>
              <a:rPr lang="en-US" sz="2400" dirty="0" smtClean="0">
                <a:solidFill>
                  <a:srgbClr val="3D3D3D"/>
                </a:solidFill>
                <a:latin typeface="Georgia" panose="02040502050405020303" pitchFamily="18" charset="0"/>
                <a:cs typeface="Arial" panose="020B0604020202020204" pitchFamily="34" charset="0"/>
              </a:rPr>
              <a:t>benefits</a:t>
            </a:r>
            <a:endParaRPr lang="en-US" dirty="0" smtClean="0">
              <a:solidFill>
                <a:srgbClr val="3D3D3D"/>
              </a:solidFill>
              <a:latin typeface="Georgia" panose="02040502050405020303" pitchFamily="18" charset="0"/>
              <a:cs typeface="Arial" pitchFamily="34" charset="0"/>
            </a:endParaRPr>
          </a:p>
        </p:txBody>
      </p:sp>
      <p:sp>
        <p:nvSpPr>
          <p:cNvPr id="7" name="Rectangle 6"/>
          <p:cNvSpPr/>
          <p:nvPr/>
        </p:nvSpPr>
        <p:spPr>
          <a:xfrm>
            <a:off x="5500048" y="2286000"/>
            <a:ext cx="3567752" cy="2616101"/>
          </a:xfrm>
          <a:prstGeom prst="rect">
            <a:avLst/>
          </a:prstGeom>
        </p:spPr>
        <p:txBody>
          <a:bodyPr wrap="square">
            <a:spAutoFit/>
          </a:bodyPr>
          <a:lstStyle/>
          <a:p>
            <a:pPr marL="342900" indent="-342900" defTabSz="914400">
              <a:spcBef>
                <a:spcPts val="600"/>
              </a:spcBef>
              <a:spcAft>
                <a:spcPts val="600"/>
              </a:spcAft>
              <a:buClr>
                <a:srgbClr val="0096D7"/>
              </a:buClr>
              <a:buFont typeface="Arial" pitchFamily="34" charset="0"/>
              <a:buChar char="•"/>
            </a:pPr>
            <a:r>
              <a:rPr lang="en-US" sz="2400" dirty="0">
                <a:solidFill>
                  <a:srgbClr val="3D3D3D"/>
                </a:solidFill>
                <a:latin typeface="Georgia" panose="02040502050405020303" pitchFamily="18" charset="0"/>
                <a:cs typeface="Arial" pitchFamily="34" charset="0"/>
              </a:rPr>
              <a:t>Restoration</a:t>
            </a:r>
          </a:p>
          <a:p>
            <a:pPr marL="342900" indent="-342900" defTabSz="914400">
              <a:spcBef>
                <a:spcPts val="600"/>
              </a:spcBef>
              <a:spcAft>
                <a:spcPts val="600"/>
              </a:spcAft>
              <a:buClr>
                <a:srgbClr val="0096D7"/>
              </a:buClr>
              <a:buFont typeface="Arial" pitchFamily="34" charset="0"/>
              <a:buChar char="•"/>
            </a:pPr>
            <a:r>
              <a:rPr lang="en-US" sz="2400" dirty="0">
                <a:solidFill>
                  <a:srgbClr val="3D3D3D"/>
                </a:solidFill>
                <a:latin typeface="Georgia" panose="02040502050405020303" pitchFamily="18" charset="0"/>
                <a:cs typeface="Arial" pitchFamily="34" charset="0"/>
              </a:rPr>
              <a:t>Maintenance of current salinity gradients</a:t>
            </a:r>
          </a:p>
          <a:p>
            <a:pPr marL="342900" indent="-342900" defTabSz="914400">
              <a:spcBef>
                <a:spcPts val="600"/>
              </a:spcBef>
              <a:spcAft>
                <a:spcPts val="600"/>
              </a:spcAft>
              <a:buClr>
                <a:srgbClr val="0096D7"/>
              </a:buClr>
              <a:buFont typeface="Arial" pitchFamily="34" charset="0"/>
              <a:buChar char="•"/>
            </a:pPr>
            <a:r>
              <a:rPr lang="en-US" sz="2400" dirty="0">
                <a:solidFill>
                  <a:srgbClr val="3D3D3D"/>
                </a:solidFill>
                <a:latin typeface="Georgia" panose="02040502050405020303" pitchFamily="18" charset="0"/>
                <a:cs typeface="Arial" pitchFamily="34" charset="0"/>
              </a:rPr>
              <a:t>Long term </a:t>
            </a:r>
            <a:r>
              <a:rPr lang="en-US" sz="2400" dirty="0" smtClean="0">
                <a:solidFill>
                  <a:srgbClr val="3D3D3D"/>
                </a:solidFill>
                <a:latin typeface="Georgia" panose="02040502050405020303" pitchFamily="18" charset="0"/>
                <a:cs typeface="Arial" pitchFamily="34" charset="0"/>
              </a:rPr>
              <a:t>sustainability</a:t>
            </a:r>
            <a:endParaRPr lang="en-US" dirty="0" smtClean="0">
              <a:solidFill>
                <a:srgbClr val="3D3D3D"/>
              </a:solidFill>
              <a:latin typeface="Georgia" panose="02040502050405020303" pitchFamily="18" charset="0"/>
              <a:cs typeface="Arial" pitchFamily="34" charset="0"/>
            </a:endParaRPr>
          </a:p>
        </p:txBody>
      </p:sp>
      <p:pic>
        <p:nvPicPr>
          <p:cNvPr id="8" name="Picture 7"/>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3429000" y="2465878"/>
            <a:ext cx="1959570" cy="1911183"/>
          </a:xfrm>
          <a:prstGeom prst="ellipse">
            <a:avLst/>
          </a:prstGeom>
          <a:ln w="19050" cap="rnd" cmpd="sng">
            <a:solidFill>
              <a:srgbClr val="333333"/>
            </a:solidFill>
          </a:ln>
          <a:effectLst/>
          <a:scene3d>
            <a:camera prst="orthographicFront"/>
            <a:lightRig rig="contrasting" dir="t">
              <a:rot lat="0" lon="0" rev="3000000"/>
            </a:lightRig>
          </a:scene3d>
          <a:sp3d contourW="7620">
            <a:bevelT w="95250" h="31750"/>
            <a:contourClr>
              <a:srgbClr val="333333"/>
            </a:contourClr>
          </a:sp3d>
        </p:spPr>
      </p:pic>
      <p:sp>
        <p:nvSpPr>
          <p:cNvPr id="9" name="Footer Placeholder 4"/>
          <p:cNvSpPr>
            <a:spLocks noGrp="1"/>
          </p:cNvSpPr>
          <p:nvPr>
            <p:ph type="ftr" sz="quarter" idx="11"/>
          </p:nvPr>
        </p:nvSpPr>
        <p:spPr>
          <a:xfrm>
            <a:off x="457200" y="6356189"/>
            <a:ext cx="3704492" cy="365125"/>
          </a:xfrm>
        </p:spPr>
        <p:txBody>
          <a:bodyPr/>
          <a:lstStyle/>
          <a:p>
            <a:r>
              <a:rPr lang="en-US" smtClean="0"/>
              <a:t>2017 Coastal Master Plan </a:t>
            </a:r>
            <a:endParaRPr lang="en-US" dirty="0"/>
          </a:p>
        </p:txBody>
      </p:sp>
    </p:spTree>
    <p:extLst>
      <p:ext uri="{BB962C8B-B14F-4D97-AF65-F5344CB8AC3E}">
        <p14:creationId xmlns:p14="http://schemas.microsoft.com/office/powerpoint/2010/main" val="39640189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The Planning Tool Is a Computer-Based Decision Support </a:t>
            </a:r>
            <a:r>
              <a:rPr lang="en-US" dirty="0" smtClean="0"/>
              <a:t>Tool</a:t>
            </a:r>
            <a:endParaRPr lang="en-US" dirty="0"/>
          </a:p>
        </p:txBody>
      </p:sp>
      <p:sp>
        <p:nvSpPr>
          <p:cNvPr id="3" name="Content Placeholder 2"/>
          <p:cNvSpPr>
            <a:spLocks noGrp="1"/>
          </p:cNvSpPr>
          <p:nvPr>
            <p:ph idx="1"/>
          </p:nvPr>
        </p:nvSpPr>
        <p:spPr>
          <a:xfrm>
            <a:off x="457200" y="1722437"/>
            <a:ext cx="4800600" cy="4525963"/>
          </a:xfrm>
        </p:spPr>
        <p:txBody>
          <a:bodyPr/>
          <a:lstStyle/>
          <a:p>
            <a:pPr marL="457200" indent="-457200">
              <a:buFont typeface="+mj-lt"/>
              <a:buAutoNum type="arabicPeriod"/>
            </a:pPr>
            <a:r>
              <a:rPr lang="en-US" dirty="0"/>
              <a:t>Compares and ranks individual </a:t>
            </a:r>
            <a:r>
              <a:rPr lang="en-US" dirty="0" smtClean="0"/>
              <a:t>projects</a:t>
            </a:r>
          </a:p>
          <a:p>
            <a:pPr marL="457200" indent="-457200">
              <a:buFont typeface="+mj-lt"/>
              <a:buAutoNum type="arabicPeriod"/>
            </a:pPr>
            <a:endParaRPr lang="en-US" sz="1600" dirty="0"/>
          </a:p>
          <a:p>
            <a:pPr marL="457200" indent="-457200">
              <a:buFont typeface="+mj-lt"/>
              <a:buAutoNum type="arabicPeriod"/>
            </a:pPr>
            <a:r>
              <a:rPr lang="en-US" dirty="0"/>
              <a:t>Develops different combinations of projects for comprehensive </a:t>
            </a:r>
            <a:r>
              <a:rPr lang="en-US" dirty="0" smtClean="0"/>
              <a:t>strategy</a:t>
            </a:r>
          </a:p>
          <a:p>
            <a:pPr marL="457200" indent="-457200">
              <a:buFont typeface="+mj-lt"/>
              <a:buAutoNum type="arabicPeriod"/>
            </a:pPr>
            <a:endParaRPr lang="en-US" sz="1600" dirty="0"/>
          </a:p>
          <a:p>
            <a:pPr marL="457200" indent="-457200">
              <a:buFont typeface="+mj-lt"/>
              <a:buAutoNum type="arabicPeriod"/>
            </a:pPr>
            <a:r>
              <a:rPr lang="en-US" dirty="0"/>
              <a:t>Uses interactive visualizations to display tradeoffs and support decision </a:t>
            </a:r>
            <a:r>
              <a:rPr lang="en-US" dirty="0" smtClean="0"/>
              <a:t>making</a:t>
            </a:r>
            <a:endParaRPr lang="en-US" dirty="0"/>
          </a:p>
        </p:txBody>
      </p:sp>
      <p:sp>
        <p:nvSpPr>
          <p:cNvPr id="4" name="Slide Number Placeholder 3"/>
          <p:cNvSpPr>
            <a:spLocks noGrp="1"/>
          </p:cNvSpPr>
          <p:nvPr>
            <p:ph type="sldNum" sz="quarter" idx="12"/>
          </p:nvPr>
        </p:nvSpPr>
        <p:spPr/>
        <p:txBody>
          <a:bodyPr/>
          <a:lstStyle/>
          <a:p>
            <a:fld id="{0580405D-A643-224E-BD86-D482C39E2277}" type="slidenum">
              <a:rPr lang="en-US" smtClean="0"/>
              <a:pPr/>
              <a:t>63</a:t>
            </a:fld>
            <a:endParaRPr lang="en-US" dirty="0"/>
          </a:p>
        </p:txBody>
      </p:sp>
      <p:sp>
        <p:nvSpPr>
          <p:cNvPr id="5" name="Footer Placeholder 4"/>
          <p:cNvSpPr>
            <a:spLocks noGrp="1"/>
          </p:cNvSpPr>
          <p:nvPr>
            <p:ph type="ftr" sz="quarter" idx="11"/>
          </p:nvPr>
        </p:nvSpPr>
        <p:spPr/>
        <p:txBody>
          <a:bodyPr/>
          <a:lstStyle/>
          <a:p>
            <a:r>
              <a:rPr lang="en-US" smtClean="0"/>
              <a:t>2017 Coastal Master Plan </a:t>
            </a:r>
            <a:endParaRPr lang="en-US" dirty="0"/>
          </a:p>
        </p:txBody>
      </p:sp>
      <p:grpSp>
        <p:nvGrpSpPr>
          <p:cNvPr id="6" name="Group 5"/>
          <p:cNvGrpSpPr/>
          <p:nvPr/>
        </p:nvGrpSpPr>
        <p:grpSpPr>
          <a:xfrm>
            <a:off x="5257800" y="1791342"/>
            <a:ext cx="3397896" cy="3923658"/>
            <a:chOff x="5297056" y="1545579"/>
            <a:chExt cx="3397896" cy="3923658"/>
          </a:xfrm>
        </p:grpSpPr>
        <p:sp>
          <p:nvSpPr>
            <p:cNvPr id="7" name="Rounded Rectangle 6"/>
            <p:cNvSpPr/>
            <p:nvPr/>
          </p:nvSpPr>
          <p:spPr bwMode="auto">
            <a:xfrm>
              <a:off x="5297056" y="1567543"/>
              <a:ext cx="3397896" cy="3901694"/>
            </a:xfrm>
            <a:prstGeom prst="roundRect">
              <a:avLst/>
            </a:prstGeom>
            <a:solidFill>
              <a:schemeClr val="bg1">
                <a:lumMod val="85000"/>
              </a:schemeClr>
            </a:solidFill>
            <a:ln w="50800" cap="flat" cmpd="sng" algn="ctr">
              <a:solidFill>
                <a:schemeClr val="tx1"/>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defTabSz="914400" eaLnBrk="0" fontAlgn="base" hangingPunct="0">
                <a:spcBef>
                  <a:spcPct val="0"/>
                </a:spcBef>
                <a:spcAft>
                  <a:spcPct val="0"/>
                </a:spcAft>
              </a:pPr>
              <a:endParaRPr lang="en-US" sz="2400" dirty="0">
                <a:solidFill>
                  <a:srgbClr val="3D3D3D"/>
                </a:solidFill>
                <a:latin typeface="Arial" charset="0"/>
                <a:ea typeface="ＭＳ Ｐゴシック" charset="0"/>
              </a:endParaRPr>
            </a:p>
          </p:txBody>
        </p:sp>
        <p:grpSp>
          <p:nvGrpSpPr>
            <p:cNvPr id="8" name="Group 7"/>
            <p:cNvGrpSpPr/>
            <p:nvPr/>
          </p:nvGrpSpPr>
          <p:grpSpPr>
            <a:xfrm>
              <a:off x="5489258" y="1545579"/>
              <a:ext cx="2990310" cy="3715236"/>
              <a:chOff x="5489258" y="1545579"/>
              <a:chExt cx="2990310" cy="3715236"/>
            </a:xfrm>
          </p:grpSpPr>
          <p:grpSp>
            <p:nvGrpSpPr>
              <p:cNvPr id="9" name="Group 8"/>
              <p:cNvGrpSpPr/>
              <p:nvPr/>
            </p:nvGrpSpPr>
            <p:grpSpPr>
              <a:xfrm>
                <a:off x="5489258" y="2563574"/>
                <a:ext cx="2990310" cy="2697241"/>
                <a:chOff x="743840" y="2578455"/>
                <a:chExt cx="2990310" cy="2697241"/>
              </a:xfrm>
            </p:grpSpPr>
            <p:pic>
              <p:nvPicPr>
                <p:cNvPr id="11" name="Picture 10"/>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406409" y="2578455"/>
                  <a:ext cx="1582615" cy="1543536"/>
                </a:xfrm>
                <a:prstGeom prst="ellipse">
                  <a:avLst/>
                </a:prstGeom>
                <a:ln w="19050" cap="rnd" cmpd="sng">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12" name="Picture 11" descr="Landbuilding5.png"/>
                <p:cNvPicPr>
                  <a:picLocks noChangeAspect="1"/>
                </p:cNvPicPr>
                <p:nvPr/>
              </p:nvPicPr>
              <p:blipFill>
                <a:blip r:embed="rId4" cstate="screen">
                  <a:extLst>
                    <a:ext uri="{BEBA8EAE-BF5A-486C-A8C5-ECC9F3942E4B}">
                      <a14:imgProps xmlns:a14="http://schemas.microsoft.com/office/drawing/2010/main">
                        <a14:imgLayer r:embed="rId5">
                          <a14:imgEffect>
                            <a14:brightnessContrast contrast="-40000"/>
                          </a14:imgEffect>
                        </a14:imgLayer>
                      </a14:imgProps>
                    </a:ext>
                    <a:ext uri="{28A0092B-C50C-407E-A947-70E740481C1C}">
                      <a14:useLocalDpi xmlns:a14="http://schemas.microsoft.com/office/drawing/2010/main"/>
                    </a:ext>
                  </a:extLst>
                </a:blip>
                <a:stretch>
                  <a:fillRect/>
                </a:stretch>
              </p:blipFill>
              <p:spPr>
                <a:xfrm>
                  <a:off x="2517757" y="4059303"/>
                  <a:ext cx="1216393" cy="1216393"/>
                </a:xfrm>
                <a:prstGeom prst="rect">
                  <a:avLst/>
                </a:prstGeom>
              </p:spPr>
            </p:pic>
            <p:pic>
              <p:nvPicPr>
                <p:cNvPr id="13" name="Picture 12" descr="Riskreduction5.png"/>
                <p:cNvPicPr>
                  <a:picLocks noChangeAspect="1"/>
                </p:cNvPicPr>
                <p:nvPr/>
              </p:nvPicPr>
              <p:blipFill>
                <a:blip r:embed="rId6" cstate="screen">
                  <a:extLst>
                    <a:ext uri="{BEBA8EAE-BF5A-486C-A8C5-ECC9F3942E4B}">
                      <a14:imgProps xmlns:a14="http://schemas.microsoft.com/office/drawing/2010/main">
                        <a14:imgLayer r:embed="rId7">
                          <a14:imgEffect>
                            <a14:brightnessContrast contrast="-40000"/>
                          </a14:imgEffect>
                        </a14:imgLayer>
                      </a14:imgProps>
                    </a:ext>
                    <a:ext uri="{28A0092B-C50C-407E-A947-70E740481C1C}">
                      <a14:useLocalDpi xmlns:a14="http://schemas.microsoft.com/office/drawing/2010/main"/>
                    </a:ext>
                  </a:extLst>
                </a:blip>
                <a:stretch>
                  <a:fillRect/>
                </a:stretch>
              </p:blipFill>
              <p:spPr>
                <a:xfrm>
                  <a:off x="743840" y="4047745"/>
                  <a:ext cx="1225277" cy="1225277"/>
                </a:xfrm>
                <a:prstGeom prst="rect">
                  <a:avLst/>
                </a:prstGeom>
              </p:spPr>
            </p:pic>
          </p:grpSp>
          <p:sp>
            <p:nvSpPr>
              <p:cNvPr id="10" name="TextBox 9"/>
              <p:cNvSpPr txBox="1"/>
              <p:nvPr/>
            </p:nvSpPr>
            <p:spPr>
              <a:xfrm>
                <a:off x="5627144" y="1545579"/>
                <a:ext cx="2631985" cy="954107"/>
              </a:xfrm>
              <a:prstGeom prst="rect">
                <a:avLst/>
              </a:prstGeom>
              <a:noFill/>
            </p:spPr>
            <p:txBody>
              <a:bodyPr wrap="none" rtlCol="0">
                <a:spAutoFit/>
              </a:bodyPr>
              <a:lstStyle/>
              <a:p>
                <a:pPr algn="ctr" defTabSz="914400"/>
                <a:r>
                  <a:rPr lang="en-US" sz="2800" b="1" i="1" dirty="0" smtClean="0">
                    <a:solidFill>
                      <a:srgbClr val="3366FF"/>
                    </a:solidFill>
                  </a:rPr>
                  <a:t>CPRA</a:t>
                </a:r>
              </a:p>
              <a:p>
                <a:pPr algn="ctr" defTabSz="914400"/>
                <a:r>
                  <a:rPr lang="en-US" sz="2800" b="1" i="1" dirty="0" smtClean="0">
                    <a:solidFill>
                      <a:srgbClr val="3366FF"/>
                    </a:solidFill>
                  </a:rPr>
                  <a:t>Planning Tool</a:t>
                </a:r>
                <a:endParaRPr lang="en-US" sz="2800" b="1" i="1" dirty="0">
                  <a:solidFill>
                    <a:srgbClr val="3366FF"/>
                  </a:solidFill>
                </a:endParaRPr>
              </a:p>
            </p:txBody>
          </p:sp>
        </p:grpSp>
      </p:grpSp>
    </p:spTree>
    <p:extLst>
      <p:ext uri="{BB962C8B-B14F-4D97-AF65-F5344CB8AC3E}">
        <p14:creationId xmlns:p14="http://schemas.microsoft.com/office/powerpoint/2010/main" val="27380664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Key Decision Points</a:t>
            </a:r>
            <a:endParaRPr lang="en-US" dirty="0"/>
          </a:p>
        </p:txBody>
      </p:sp>
      <p:sp>
        <p:nvSpPr>
          <p:cNvPr id="3" name="Content Placeholder 2"/>
          <p:cNvSpPr>
            <a:spLocks noGrp="1"/>
          </p:cNvSpPr>
          <p:nvPr>
            <p:ph idx="1"/>
          </p:nvPr>
        </p:nvSpPr>
        <p:spPr/>
        <p:txBody>
          <a:bodyPr>
            <a:normAutofit/>
          </a:bodyPr>
          <a:lstStyle/>
          <a:p>
            <a:r>
              <a:rPr lang="en-US" dirty="0" smtClean="0"/>
              <a:t>Flood Risk Reduction and Land Building as Decision Drivers</a:t>
            </a:r>
          </a:p>
          <a:p>
            <a:r>
              <a:rPr lang="en-US" dirty="0" smtClean="0"/>
              <a:t>Funding Allocation – $50 Billion, 50/50 split </a:t>
            </a:r>
          </a:p>
          <a:p>
            <a:r>
              <a:rPr lang="en-US" dirty="0" smtClean="0"/>
              <a:t>Near Term and Long Term Benefits – 50/50 split</a:t>
            </a:r>
          </a:p>
          <a:p>
            <a:r>
              <a:rPr lang="en-US" dirty="0" smtClean="0"/>
              <a:t>Selecting Projects for an Uncertain Future</a:t>
            </a:r>
          </a:p>
          <a:p>
            <a:r>
              <a:rPr lang="en-US" dirty="0" smtClean="0"/>
              <a:t>Use of Decision Criteria and Ecosystem Services</a:t>
            </a:r>
          </a:p>
          <a:p>
            <a:r>
              <a:rPr lang="en-US" dirty="0" smtClean="0"/>
              <a:t>Land Building Experiments</a:t>
            </a:r>
            <a:endParaRPr lang="en-US" dirty="0"/>
          </a:p>
        </p:txBody>
      </p:sp>
      <p:sp>
        <p:nvSpPr>
          <p:cNvPr id="4" name="Footer Placeholder 3"/>
          <p:cNvSpPr>
            <a:spLocks noGrp="1"/>
          </p:cNvSpPr>
          <p:nvPr>
            <p:ph type="ftr" sz="quarter" idx="11"/>
          </p:nvPr>
        </p:nvSpPr>
        <p:spPr/>
        <p:txBody>
          <a:bodyPr/>
          <a:lstStyle/>
          <a:p>
            <a:r>
              <a:rPr lang="en-US" smtClean="0"/>
              <a:t>2017 Coastal Master Plan </a:t>
            </a:r>
            <a:endParaRPr lang="en-US" dirty="0"/>
          </a:p>
        </p:txBody>
      </p:sp>
      <p:sp>
        <p:nvSpPr>
          <p:cNvPr id="5" name="Slide Number Placeholder 4"/>
          <p:cNvSpPr>
            <a:spLocks noGrp="1"/>
          </p:cNvSpPr>
          <p:nvPr>
            <p:ph type="sldNum" sz="quarter" idx="12"/>
          </p:nvPr>
        </p:nvSpPr>
        <p:spPr/>
        <p:txBody>
          <a:bodyPr/>
          <a:lstStyle/>
          <a:p>
            <a:fld id="{0580405D-A643-224E-BD86-D482C39E2277}" type="slidenum">
              <a:rPr lang="en-US" smtClean="0"/>
              <a:pPr/>
              <a:t>64</a:t>
            </a:fld>
            <a:endParaRPr lang="en-US" dirty="0"/>
          </a:p>
        </p:txBody>
      </p:sp>
    </p:spTree>
    <p:extLst>
      <p:ext uri="{BB962C8B-B14F-4D97-AF65-F5344CB8AC3E}">
        <p14:creationId xmlns:p14="http://schemas.microsoft.com/office/powerpoint/2010/main" val="1208423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p:cNvGrpSpPr>
            <a:grpSpLocks noChangeAspect="1"/>
          </p:cNvGrpSpPr>
          <p:nvPr/>
        </p:nvGrpSpPr>
        <p:grpSpPr>
          <a:xfrm>
            <a:off x="533400" y="1384465"/>
            <a:ext cx="7239000" cy="4865126"/>
            <a:chOff x="1" y="1319177"/>
            <a:chExt cx="7951310" cy="534385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1940" y="1319177"/>
              <a:ext cx="7059371" cy="5264722"/>
            </a:xfrm>
            <a:prstGeom prst="rect">
              <a:avLst/>
            </a:prstGeom>
          </p:spPr>
        </p:pic>
        <p:pic>
          <p:nvPicPr>
            <p:cNvPr id="8" name="Picture 7"/>
            <p:cNvPicPr/>
            <p:nvPr/>
          </p:nvPicPr>
          <p:blipFill>
            <a:blip r:embed="rId3">
              <a:extLst>
                <a:ext uri="{28A0092B-C50C-407E-A947-70E740481C1C}">
                  <a14:useLocalDpi xmlns:a14="http://schemas.microsoft.com/office/drawing/2010/main" val="0"/>
                </a:ext>
              </a:extLst>
            </a:blip>
            <a:stretch>
              <a:fillRect/>
            </a:stretch>
          </p:blipFill>
          <p:spPr>
            <a:xfrm>
              <a:off x="2068519" y="1447802"/>
              <a:ext cx="1190339" cy="1308687"/>
            </a:xfrm>
            <a:prstGeom prst="rect">
              <a:avLst/>
            </a:prstGeom>
            <a:ln>
              <a:solidFill>
                <a:schemeClr val="tx1"/>
              </a:solidFill>
            </a:ln>
            <a:extLst>
              <a:ext uri="{FAA26D3D-D897-4be2-8F04-BA451C77F1D7}">
                <ma14:placeholderFlag xmlns="" xmlns:ma14="http://schemas.microsoft.com/office/mac/drawingml/2011/main"/>
              </a:ext>
            </a:extLst>
          </p:spPr>
        </p:pic>
        <p:sp>
          <p:nvSpPr>
            <p:cNvPr id="9" name="TextBox 8"/>
            <p:cNvSpPr txBox="1"/>
            <p:nvPr/>
          </p:nvSpPr>
          <p:spPr>
            <a:xfrm>
              <a:off x="2540346" y="6324965"/>
              <a:ext cx="4850011" cy="338062"/>
            </a:xfrm>
            <a:prstGeom prst="rect">
              <a:avLst/>
            </a:prstGeom>
            <a:solidFill>
              <a:schemeClr val="bg1"/>
            </a:solidFill>
          </p:spPr>
          <p:txBody>
            <a:bodyPr wrap="square" rtlCol="0">
              <a:spAutoFit/>
            </a:bodyPr>
            <a:lstStyle/>
            <a:p>
              <a:pPr algn="ctr" defTabSz="914400"/>
              <a:r>
                <a:rPr lang="en-US" sz="1400" dirty="0" smtClean="0">
                  <a:solidFill>
                    <a:srgbClr val="3D3D3D"/>
                  </a:solidFill>
                  <a:latin typeface="Georgia" panose="02040502050405020303" pitchFamily="18" charset="0"/>
                </a:rPr>
                <a:t>Long Term Risk Reduction</a:t>
              </a:r>
              <a:endParaRPr lang="en-US" sz="1400" dirty="0">
                <a:solidFill>
                  <a:srgbClr val="3D3D3D"/>
                </a:solidFill>
                <a:latin typeface="Georgia" panose="02040502050405020303" pitchFamily="18" charset="0"/>
              </a:endParaRPr>
            </a:p>
          </p:txBody>
        </p:sp>
        <p:sp>
          <p:nvSpPr>
            <p:cNvPr id="10" name="TextBox 9"/>
            <p:cNvSpPr txBox="1"/>
            <p:nvPr/>
          </p:nvSpPr>
          <p:spPr>
            <a:xfrm>
              <a:off x="1" y="1559754"/>
              <a:ext cx="1386602" cy="4360994"/>
            </a:xfrm>
            <a:prstGeom prst="rect">
              <a:avLst/>
            </a:prstGeom>
            <a:solidFill>
              <a:schemeClr val="bg1"/>
            </a:solidFill>
          </p:spPr>
          <p:txBody>
            <a:bodyPr wrap="square" rtlCol="0">
              <a:spAutoFit/>
            </a:bodyPr>
            <a:lstStyle/>
            <a:p>
              <a:pPr algn="ctr" defTabSz="914400"/>
              <a:endParaRPr lang="en-US" sz="1400" dirty="0" smtClean="0">
                <a:solidFill>
                  <a:srgbClr val="3D3D3D"/>
                </a:solidFill>
                <a:latin typeface="Georgia" panose="02040502050405020303" pitchFamily="18" charset="0"/>
              </a:endParaRPr>
            </a:p>
            <a:p>
              <a:pPr algn="ctr" defTabSz="914400"/>
              <a:endParaRPr lang="en-US" sz="1400" dirty="0">
                <a:solidFill>
                  <a:srgbClr val="3D3D3D"/>
                </a:solidFill>
                <a:latin typeface="Georgia" panose="02040502050405020303" pitchFamily="18" charset="0"/>
              </a:endParaRPr>
            </a:p>
            <a:p>
              <a:pPr algn="ctr" defTabSz="914400"/>
              <a:endParaRPr lang="en-US" sz="1400" dirty="0" smtClean="0">
                <a:solidFill>
                  <a:srgbClr val="3D3D3D"/>
                </a:solidFill>
                <a:latin typeface="Georgia" panose="02040502050405020303" pitchFamily="18" charset="0"/>
              </a:endParaRPr>
            </a:p>
            <a:p>
              <a:pPr algn="ctr" defTabSz="914400"/>
              <a:endParaRPr lang="en-US" sz="1400" dirty="0">
                <a:solidFill>
                  <a:srgbClr val="3D3D3D"/>
                </a:solidFill>
                <a:latin typeface="Georgia" panose="02040502050405020303" pitchFamily="18" charset="0"/>
              </a:endParaRPr>
            </a:p>
            <a:p>
              <a:pPr algn="ctr" defTabSz="914400"/>
              <a:endParaRPr lang="en-US" sz="1400" dirty="0" smtClean="0">
                <a:solidFill>
                  <a:srgbClr val="3D3D3D"/>
                </a:solidFill>
                <a:latin typeface="Georgia" panose="02040502050405020303" pitchFamily="18" charset="0"/>
              </a:endParaRPr>
            </a:p>
            <a:p>
              <a:pPr algn="ctr" defTabSz="914400"/>
              <a:endParaRPr lang="en-US" sz="1400" dirty="0">
                <a:solidFill>
                  <a:srgbClr val="3D3D3D"/>
                </a:solidFill>
                <a:latin typeface="Georgia" panose="02040502050405020303" pitchFamily="18" charset="0"/>
              </a:endParaRPr>
            </a:p>
            <a:p>
              <a:pPr algn="ctr" defTabSz="914400"/>
              <a:r>
                <a:rPr lang="en-US" sz="1400" dirty="0" smtClean="0">
                  <a:solidFill>
                    <a:srgbClr val="3D3D3D"/>
                  </a:solidFill>
                  <a:latin typeface="Georgia" panose="02040502050405020303" pitchFamily="18" charset="0"/>
                </a:rPr>
                <a:t>Long Term Land Building</a:t>
              </a:r>
            </a:p>
            <a:p>
              <a:pPr algn="ctr" defTabSz="914400"/>
              <a:r>
                <a:rPr lang="en-US" sz="1400" dirty="0" smtClean="0">
                  <a:solidFill>
                    <a:srgbClr val="3D3D3D"/>
                  </a:solidFill>
                  <a:latin typeface="Georgia" panose="02040502050405020303" pitchFamily="18" charset="0"/>
                </a:rPr>
                <a:t>(relative to</a:t>
              </a:r>
            </a:p>
            <a:p>
              <a:pPr algn="ctr" defTabSz="914400"/>
              <a:r>
                <a:rPr lang="en-US" sz="1400" dirty="0">
                  <a:solidFill>
                    <a:srgbClr val="3D3D3D"/>
                  </a:solidFill>
                  <a:latin typeface="Georgia" panose="02040502050405020303" pitchFamily="18" charset="0"/>
                </a:rPr>
                <a:t>c</a:t>
              </a:r>
              <a:r>
                <a:rPr lang="en-US" sz="1400" dirty="0" smtClean="0">
                  <a:solidFill>
                    <a:srgbClr val="3D3D3D"/>
                  </a:solidFill>
                  <a:latin typeface="Georgia" panose="02040502050405020303" pitchFamily="18" charset="0"/>
                </a:rPr>
                <a:t>urrent levels)</a:t>
              </a:r>
            </a:p>
            <a:p>
              <a:pPr algn="ctr" defTabSz="914400"/>
              <a:endParaRPr lang="en-US" sz="1400" dirty="0">
                <a:solidFill>
                  <a:srgbClr val="3D3D3D"/>
                </a:solidFill>
                <a:latin typeface="Georgia" panose="02040502050405020303" pitchFamily="18" charset="0"/>
              </a:endParaRPr>
            </a:p>
            <a:p>
              <a:pPr algn="ctr" defTabSz="914400"/>
              <a:endParaRPr lang="en-US" sz="1400" dirty="0" smtClean="0">
                <a:solidFill>
                  <a:srgbClr val="3D3D3D"/>
                </a:solidFill>
                <a:latin typeface="Georgia" panose="02040502050405020303" pitchFamily="18" charset="0"/>
              </a:endParaRPr>
            </a:p>
            <a:p>
              <a:pPr algn="ctr" defTabSz="914400"/>
              <a:endParaRPr lang="en-US" sz="1400" dirty="0">
                <a:solidFill>
                  <a:srgbClr val="3D3D3D"/>
                </a:solidFill>
                <a:latin typeface="Georgia" panose="02040502050405020303" pitchFamily="18" charset="0"/>
              </a:endParaRPr>
            </a:p>
            <a:p>
              <a:pPr algn="ctr" defTabSz="914400"/>
              <a:endParaRPr lang="en-US" sz="1400" dirty="0" smtClean="0">
                <a:solidFill>
                  <a:srgbClr val="3D3D3D"/>
                </a:solidFill>
                <a:latin typeface="Georgia" panose="02040502050405020303" pitchFamily="18" charset="0"/>
              </a:endParaRPr>
            </a:p>
            <a:p>
              <a:pPr algn="ctr" defTabSz="914400"/>
              <a:endParaRPr lang="en-US" sz="1400" dirty="0">
                <a:solidFill>
                  <a:srgbClr val="3D3D3D"/>
                </a:solidFill>
                <a:latin typeface="Georgia" panose="02040502050405020303" pitchFamily="18" charset="0"/>
              </a:endParaRPr>
            </a:p>
            <a:p>
              <a:pPr algn="ctr" defTabSz="914400"/>
              <a:endParaRPr lang="en-US" sz="1400" dirty="0">
                <a:solidFill>
                  <a:srgbClr val="3D3D3D"/>
                </a:solidFill>
                <a:latin typeface="Georgia" panose="02040502050405020303" pitchFamily="18" charset="0"/>
              </a:endParaRPr>
            </a:p>
          </p:txBody>
        </p:sp>
      </p:grpSp>
      <p:sp>
        <p:nvSpPr>
          <p:cNvPr id="2" name="Title 1"/>
          <p:cNvSpPr>
            <a:spLocks noGrp="1"/>
          </p:cNvSpPr>
          <p:nvPr>
            <p:ph type="title"/>
          </p:nvPr>
        </p:nvSpPr>
        <p:spPr>
          <a:xfrm>
            <a:off x="381000" y="152400"/>
            <a:ext cx="8686800" cy="1143000"/>
          </a:xfrm>
        </p:spPr>
        <p:txBody>
          <a:bodyPr>
            <a:noAutofit/>
          </a:bodyPr>
          <a:lstStyle/>
          <a:p>
            <a:r>
              <a:rPr lang="en-US" sz="3100" dirty="0"/>
              <a:t>Explored Funding Scenarios and Allocation Between Risk Reduction and Restoration </a:t>
            </a:r>
            <a:r>
              <a:rPr lang="en-US" sz="3100" dirty="0" smtClean="0"/>
              <a:t>Projects</a:t>
            </a:r>
            <a:endParaRPr lang="en-US" sz="3100" dirty="0"/>
          </a:p>
        </p:txBody>
      </p:sp>
      <p:sp>
        <p:nvSpPr>
          <p:cNvPr id="3" name="Footer Placeholder 2"/>
          <p:cNvSpPr>
            <a:spLocks noGrp="1"/>
          </p:cNvSpPr>
          <p:nvPr>
            <p:ph type="ftr" sz="quarter" idx="11"/>
          </p:nvPr>
        </p:nvSpPr>
        <p:spPr/>
        <p:txBody>
          <a:bodyPr/>
          <a:lstStyle/>
          <a:p>
            <a:r>
              <a:rPr lang="en-US" smtClean="0"/>
              <a:t>2017 Coastal Master Plan </a:t>
            </a:r>
            <a:endParaRPr lang="en-US" dirty="0"/>
          </a:p>
        </p:txBody>
      </p:sp>
      <p:sp>
        <p:nvSpPr>
          <p:cNvPr id="4" name="Slide Number Placeholder 3"/>
          <p:cNvSpPr>
            <a:spLocks noGrp="1"/>
          </p:cNvSpPr>
          <p:nvPr>
            <p:ph type="sldNum" sz="quarter" idx="12"/>
          </p:nvPr>
        </p:nvSpPr>
        <p:spPr/>
        <p:txBody>
          <a:bodyPr/>
          <a:lstStyle/>
          <a:p>
            <a:fld id="{0580405D-A643-224E-BD86-D482C39E2277}" type="slidenum">
              <a:rPr lang="en-US" smtClean="0"/>
              <a:pPr/>
              <a:t>65</a:t>
            </a:fld>
            <a:endParaRPr lang="en-US" dirty="0"/>
          </a:p>
        </p:txBody>
      </p:sp>
    </p:spTree>
    <p:extLst>
      <p:ext uri="{BB962C8B-B14F-4D97-AF65-F5344CB8AC3E}">
        <p14:creationId xmlns:p14="http://schemas.microsoft.com/office/powerpoint/2010/main" val="21127945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1143000"/>
          </a:xfrm>
        </p:spPr>
        <p:txBody>
          <a:bodyPr>
            <a:noAutofit/>
          </a:bodyPr>
          <a:lstStyle/>
          <a:p>
            <a:r>
              <a:rPr lang="en-US" dirty="0"/>
              <a:t>Evaluated Balance Between Near Term </a:t>
            </a:r>
            <a:r>
              <a:rPr lang="en-US" dirty="0" smtClean="0"/>
              <a:t>and Long </a:t>
            </a:r>
            <a:r>
              <a:rPr lang="en-US" dirty="0"/>
              <a:t>Term </a:t>
            </a:r>
            <a:r>
              <a:rPr lang="en-US" dirty="0" smtClean="0"/>
              <a:t>Benefits</a:t>
            </a:r>
            <a:endParaRPr lang="en-US" dirty="0"/>
          </a:p>
        </p:txBody>
      </p:sp>
      <p:sp>
        <p:nvSpPr>
          <p:cNvPr id="4" name="Slide Number Placeholder 3"/>
          <p:cNvSpPr>
            <a:spLocks noGrp="1"/>
          </p:cNvSpPr>
          <p:nvPr>
            <p:ph type="sldNum" sz="quarter" idx="12"/>
          </p:nvPr>
        </p:nvSpPr>
        <p:spPr/>
        <p:txBody>
          <a:bodyPr/>
          <a:lstStyle/>
          <a:p>
            <a:fld id="{0580405D-A643-224E-BD86-D482C39E2277}" type="slidenum">
              <a:rPr lang="en-US" smtClean="0"/>
              <a:pPr/>
              <a:t>66</a:t>
            </a:fld>
            <a:endParaRPr lang="en-US" dirty="0"/>
          </a:p>
        </p:txBody>
      </p:sp>
      <p:sp>
        <p:nvSpPr>
          <p:cNvPr id="5" name="Footer Placeholder 4"/>
          <p:cNvSpPr>
            <a:spLocks noGrp="1"/>
          </p:cNvSpPr>
          <p:nvPr>
            <p:ph type="ftr" sz="quarter" idx="11"/>
          </p:nvPr>
        </p:nvSpPr>
        <p:spPr/>
        <p:txBody>
          <a:bodyPr/>
          <a:lstStyle/>
          <a:p>
            <a:r>
              <a:rPr lang="en-US" smtClean="0"/>
              <a:t>2017 Coastal Master Plan </a:t>
            </a:r>
            <a:endParaRPr lang="en-US" dirty="0"/>
          </a:p>
        </p:txBody>
      </p:sp>
      <p:pic>
        <p:nvPicPr>
          <p:cNvPr id="6" name="Picture 5" descr="AppB-Fig 9.jpg"/>
          <p:cNvPicPr>
            <a:picLocks noChangeAspect="1"/>
          </p:cNvPicPr>
          <p:nvPr/>
        </p:nvPicPr>
        <p:blipFill rotWithShape="1">
          <a:blip r:embed="rId2">
            <a:clrChange>
              <a:clrFrom>
                <a:srgbClr val="FCFCFC"/>
              </a:clrFrom>
              <a:clrTo>
                <a:srgbClr val="FCFCFC">
                  <a:alpha val="0"/>
                </a:srgbClr>
              </a:clrTo>
            </a:clrChange>
          </a:blip>
          <a:srcRect t="5165"/>
          <a:stretch/>
        </p:blipFill>
        <p:spPr bwMode="auto">
          <a:xfrm>
            <a:off x="1957702" y="1447800"/>
            <a:ext cx="5128898" cy="4840526"/>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8714445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300" dirty="0"/>
              <a:t>Planning Tool Evaluates Hundreds of Restoration and Risk Reduction </a:t>
            </a:r>
            <a:r>
              <a:rPr lang="en-US" sz="3300" dirty="0" smtClean="0"/>
              <a:t>Projects</a:t>
            </a:r>
            <a:endParaRPr lang="en-US" sz="3300" dirty="0"/>
          </a:p>
        </p:txBody>
      </p:sp>
      <p:sp>
        <p:nvSpPr>
          <p:cNvPr id="4" name="Slide Number Placeholder 3"/>
          <p:cNvSpPr>
            <a:spLocks noGrp="1"/>
          </p:cNvSpPr>
          <p:nvPr>
            <p:ph type="sldNum" sz="quarter" idx="12"/>
          </p:nvPr>
        </p:nvSpPr>
        <p:spPr/>
        <p:txBody>
          <a:bodyPr/>
          <a:lstStyle/>
          <a:p>
            <a:fld id="{0580405D-A643-224E-BD86-D482C39E2277}" type="slidenum">
              <a:rPr lang="en-US" smtClean="0"/>
              <a:pPr/>
              <a:t>67</a:t>
            </a:fld>
            <a:endParaRPr lang="en-US" dirty="0"/>
          </a:p>
        </p:txBody>
      </p:sp>
      <p:sp>
        <p:nvSpPr>
          <p:cNvPr id="5" name="Footer Placeholder 4"/>
          <p:cNvSpPr>
            <a:spLocks noGrp="1"/>
          </p:cNvSpPr>
          <p:nvPr>
            <p:ph type="ftr" sz="quarter" idx="11"/>
          </p:nvPr>
        </p:nvSpPr>
        <p:spPr/>
        <p:txBody>
          <a:bodyPr/>
          <a:lstStyle/>
          <a:p>
            <a:r>
              <a:rPr lang="en-US" smtClean="0"/>
              <a:t>2017 Coastal Master Plan </a:t>
            </a:r>
            <a:endParaRPr lang="en-US"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487487"/>
            <a:ext cx="9229726" cy="4608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412023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09600"/>
            <a:ext cx="8686800" cy="1143000"/>
          </a:xfrm>
        </p:spPr>
        <p:txBody>
          <a:bodyPr>
            <a:normAutofit fontScale="90000"/>
          </a:bodyPr>
          <a:lstStyle/>
          <a:p>
            <a:r>
              <a:rPr lang="en-US" sz="4000" dirty="0"/>
              <a:t>Planning Tool Compares Individual Projects</a:t>
            </a:r>
            <a:r>
              <a:rPr lang="en-US" dirty="0"/>
              <a:t/>
            </a:r>
            <a:br>
              <a:rPr lang="en-US" dirty="0"/>
            </a:br>
            <a:r>
              <a:rPr lang="en-US" sz="3100" b="0" i="1" dirty="0">
                <a:solidFill>
                  <a:srgbClr val="0096D7"/>
                </a:solidFill>
              </a:rPr>
              <a:t>Near and Long Term </a:t>
            </a:r>
            <a:r>
              <a:rPr lang="en-US" sz="3100" b="0" i="1" dirty="0" smtClean="0">
                <a:solidFill>
                  <a:srgbClr val="0096D7"/>
                </a:solidFill>
              </a:rPr>
              <a:t>Land</a:t>
            </a:r>
            <a:r>
              <a:rPr lang="en-US" dirty="0"/>
              <a:t/>
            </a:r>
            <a:br>
              <a:rPr lang="en-US" dirty="0"/>
            </a:br>
            <a:endParaRPr lang="en-US" dirty="0"/>
          </a:p>
        </p:txBody>
      </p:sp>
      <p:sp>
        <p:nvSpPr>
          <p:cNvPr id="4" name="Slide Number Placeholder 3"/>
          <p:cNvSpPr>
            <a:spLocks noGrp="1"/>
          </p:cNvSpPr>
          <p:nvPr>
            <p:ph type="sldNum" sz="quarter" idx="12"/>
          </p:nvPr>
        </p:nvSpPr>
        <p:spPr/>
        <p:txBody>
          <a:bodyPr/>
          <a:lstStyle/>
          <a:p>
            <a:fld id="{0580405D-A643-224E-BD86-D482C39E2277}" type="slidenum">
              <a:rPr lang="en-US" smtClean="0"/>
              <a:pPr/>
              <a:t>68</a:t>
            </a:fld>
            <a:endParaRPr lang="en-US" dirty="0"/>
          </a:p>
        </p:txBody>
      </p:sp>
      <p:sp>
        <p:nvSpPr>
          <p:cNvPr id="5" name="Footer Placeholder 4"/>
          <p:cNvSpPr>
            <a:spLocks noGrp="1"/>
          </p:cNvSpPr>
          <p:nvPr>
            <p:ph type="ftr" sz="quarter" idx="11"/>
          </p:nvPr>
        </p:nvSpPr>
        <p:spPr/>
        <p:txBody>
          <a:bodyPr/>
          <a:lstStyle/>
          <a:p>
            <a:r>
              <a:rPr lang="en-US" smtClean="0"/>
              <a:t>2017 Coastal Master Plan </a:t>
            </a:r>
            <a:endParaRPr lang="en-US" dirty="0"/>
          </a:p>
        </p:txBody>
      </p:sp>
      <p:grpSp>
        <p:nvGrpSpPr>
          <p:cNvPr id="6" name="Group 5"/>
          <p:cNvGrpSpPr/>
          <p:nvPr/>
        </p:nvGrpSpPr>
        <p:grpSpPr>
          <a:xfrm>
            <a:off x="70207" y="1820790"/>
            <a:ext cx="9027187" cy="4427610"/>
            <a:chOff x="70207" y="1820790"/>
            <a:chExt cx="9027187" cy="4427610"/>
          </a:xfrm>
        </p:grpSpPr>
        <p:grpSp>
          <p:nvGrpSpPr>
            <p:cNvPr id="7" name="Group 6"/>
            <p:cNvGrpSpPr/>
            <p:nvPr/>
          </p:nvGrpSpPr>
          <p:grpSpPr>
            <a:xfrm>
              <a:off x="73096" y="1820790"/>
              <a:ext cx="9024298" cy="4427610"/>
              <a:chOff x="73096" y="1820790"/>
              <a:chExt cx="9024298" cy="4427610"/>
            </a:xfrm>
          </p:grpSpPr>
          <p:pic>
            <p:nvPicPr>
              <p:cNvPr id="9" name="Picture 8"/>
              <p:cNvPicPr>
                <a:picLocks noChangeAspect="1"/>
              </p:cNvPicPr>
              <p:nvPr/>
            </p:nvPicPr>
            <p:blipFill>
              <a:blip r:embed="rId2"/>
              <a:stretch>
                <a:fillRect/>
              </a:stretch>
            </p:blipFill>
            <p:spPr>
              <a:xfrm>
                <a:off x="73096" y="1820790"/>
                <a:ext cx="9024298" cy="4046610"/>
              </a:xfrm>
              <a:prstGeom prst="rect">
                <a:avLst/>
              </a:prstGeom>
            </p:spPr>
          </p:pic>
          <p:grpSp>
            <p:nvGrpSpPr>
              <p:cNvPr id="10" name="Group 9"/>
              <p:cNvGrpSpPr/>
              <p:nvPr/>
            </p:nvGrpSpPr>
            <p:grpSpPr>
              <a:xfrm>
                <a:off x="1600200" y="5894458"/>
                <a:ext cx="5990536" cy="353942"/>
                <a:chOff x="3048000" y="6379902"/>
                <a:chExt cx="5990536" cy="353942"/>
              </a:xfrm>
            </p:grpSpPr>
            <p:sp>
              <p:nvSpPr>
                <p:cNvPr id="11" name="TextBox 10"/>
                <p:cNvSpPr txBox="1"/>
                <p:nvPr/>
              </p:nvSpPr>
              <p:spPr>
                <a:xfrm>
                  <a:off x="3370084" y="6395290"/>
                  <a:ext cx="2582341" cy="338554"/>
                </a:xfrm>
                <a:prstGeom prst="rect">
                  <a:avLst/>
                </a:prstGeom>
                <a:noFill/>
              </p:spPr>
              <p:txBody>
                <a:bodyPr wrap="square" rtlCol="0">
                  <a:spAutoFit/>
                </a:bodyPr>
                <a:lstStyle/>
                <a:p>
                  <a:pPr defTabSz="914400"/>
                  <a:r>
                    <a:rPr lang="en-US" sz="1600" dirty="0" smtClean="0">
                      <a:solidFill>
                        <a:srgbClr val="3D3D3D"/>
                      </a:solidFill>
                      <a:latin typeface="Georgia" panose="02040502050405020303" pitchFamily="18" charset="0"/>
                    </a:rPr>
                    <a:t>Near Term Land (Year 20)</a:t>
                  </a:r>
                </a:p>
              </p:txBody>
            </p:sp>
            <p:sp>
              <p:nvSpPr>
                <p:cNvPr id="12" name="Rectangle 11"/>
                <p:cNvSpPr/>
                <p:nvPr/>
              </p:nvSpPr>
              <p:spPr>
                <a:xfrm>
                  <a:off x="6433336" y="6379902"/>
                  <a:ext cx="2605200" cy="338554"/>
                </a:xfrm>
                <a:prstGeom prst="rect">
                  <a:avLst/>
                </a:prstGeom>
                <a:solidFill>
                  <a:schemeClr val="bg1"/>
                </a:solidFill>
              </p:spPr>
              <p:txBody>
                <a:bodyPr wrap="none">
                  <a:spAutoFit/>
                </a:bodyPr>
                <a:lstStyle/>
                <a:p>
                  <a:pPr defTabSz="914400"/>
                  <a:r>
                    <a:rPr lang="en-US" sz="1600" dirty="0" smtClean="0">
                      <a:solidFill>
                        <a:srgbClr val="3D3D3D"/>
                      </a:solidFill>
                      <a:latin typeface="Georgia" panose="02040502050405020303" pitchFamily="18" charset="0"/>
                    </a:rPr>
                    <a:t>Long Term Land (Year 50)</a:t>
                  </a:r>
                  <a:endParaRPr lang="en-US" sz="1600" dirty="0">
                    <a:solidFill>
                      <a:srgbClr val="3D3D3D"/>
                    </a:solidFill>
                    <a:latin typeface="Georgia" panose="02040502050405020303" pitchFamily="18" charset="0"/>
                  </a:endParaRPr>
                </a:p>
              </p:txBody>
            </p:sp>
            <p:sp>
              <p:nvSpPr>
                <p:cNvPr id="13" name="Rectangle 12"/>
                <p:cNvSpPr/>
                <p:nvPr/>
              </p:nvSpPr>
              <p:spPr bwMode="auto">
                <a:xfrm>
                  <a:off x="3048000" y="6401957"/>
                  <a:ext cx="322084" cy="263669"/>
                </a:xfrm>
                <a:prstGeom prst="rect">
                  <a:avLst/>
                </a:prstGeom>
                <a:solidFill>
                  <a:srgbClr val="EB8454"/>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914400" fontAlgn="base">
                    <a:spcBef>
                      <a:spcPct val="0"/>
                    </a:spcBef>
                    <a:spcAft>
                      <a:spcPct val="0"/>
                    </a:spcAft>
                  </a:pPr>
                  <a:endParaRPr lang="en-US" dirty="0" smtClean="0">
                    <a:solidFill>
                      <a:srgbClr val="3D3D3D"/>
                    </a:solidFill>
                    <a:latin typeface="Arial" charset="0"/>
                  </a:endParaRPr>
                </a:p>
              </p:txBody>
            </p:sp>
            <p:sp>
              <p:nvSpPr>
                <p:cNvPr id="14" name="Rectangle 13"/>
                <p:cNvSpPr/>
                <p:nvPr/>
              </p:nvSpPr>
              <p:spPr bwMode="auto">
                <a:xfrm>
                  <a:off x="6111252" y="6424012"/>
                  <a:ext cx="322084" cy="263669"/>
                </a:xfrm>
                <a:prstGeom prst="rect">
                  <a:avLst/>
                </a:prstGeom>
                <a:solidFill>
                  <a:srgbClr val="339933"/>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914400" fontAlgn="base">
                    <a:spcBef>
                      <a:spcPct val="0"/>
                    </a:spcBef>
                    <a:spcAft>
                      <a:spcPct val="0"/>
                    </a:spcAft>
                  </a:pPr>
                  <a:endParaRPr lang="en-US" dirty="0" smtClean="0">
                    <a:solidFill>
                      <a:srgbClr val="3D3D3D"/>
                    </a:solidFill>
                    <a:latin typeface="Arial" charset="0"/>
                  </a:endParaRPr>
                </a:p>
              </p:txBody>
            </p:sp>
          </p:grpSp>
        </p:grpSp>
        <p:cxnSp>
          <p:nvCxnSpPr>
            <p:cNvPr id="8" name="Straight Connector 7"/>
            <p:cNvCxnSpPr/>
            <p:nvPr/>
          </p:nvCxnSpPr>
          <p:spPr bwMode="auto">
            <a:xfrm>
              <a:off x="70207" y="4800600"/>
              <a:ext cx="8997593" cy="7726"/>
            </a:xfrm>
            <a:prstGeom prst="line">
              <a:avLst/>
            </a:prstGeom>
            <a:noFill/>
            <a:ln w="15875" cap="flat" cmpd="sng" algn="ctr">
              <a:solidFill>
                <a:schemeClr val="tx1"/>
              </a:solidFill>
              <a:prstDash val="dashDot"/>
              <a:round/>
              <a:headEnd type="none" w="med" len="med"/>
              <a:tailEnd type="none" w="med" len="med"/>
            </a:ln>
            <a:effectLst/>
          </p:spPr>
        </p:cxnSp>
      </p:grpSp>
    </p:spTree>
    <p:extLst>
      <p:ext uri="{BB962C8B-B14F-4D97-AF65-F5344CB8AC3E}">
        <p14:creationId xmlns:p14="http://schemas.microsoft.com/office/powerpoint/2010/main" val="758043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4294967295"/>
          </p:nvPr>
        </p:nvSpPr>
        <p:spPr>
          <a:xfrm>
            <a:off x="8534400" y="6537325"/>
            <a:ext cx="381000" cy="228600"/>
          </a:xfrm>
          <a:prstGeom prst="rect">
            <a:avLst/>
          </a:prstGeom>
        </p:spPr>
        <p:txBody>
          <a:bodyPr/>
          <a:lstStyle/>
          <a:p>
            <a:pPr>
              <a:defRPr/>
            </a:pPr>
            <a:fld id="{E76748A7-64D7-435C-981F-251E0AF11E93}" type="slidenum">
              <a:rPr lang="en-US" smtClean="0"/>
              <a:pPr>
                <a:defRPr/>
              </a:pPr>
              <a:t>69</a:t>
            </a:fld>
            <a:endParaRPr lang="en-US" dirty="0"/>
          </a:p>
        </p:txBody>
      </p:sp>
      <p:graphicFrame>
        <p:nvGraphicFramePr>
          <p:cNvPr id="4" name="Table 3"/>
          <p:cNvGraphicFramePr>
            <a:graphicFrameLocks noGrp="1"/>
          </p:cNvGraphicFramePr>
          <p:nvPr>
            <p:extLst>
              <p:ext uri="{D42A27DB-BD31-4B8C-83A1-F6EECF244321}">
                <p14:modId xmlns:p14="http://schemas.microsoft.com/office/powerpoint/2010/main" val="1110268613"/>
              </p:ext>
            </p:extLst>
          </p:nvPr>
        </p:nvGraphicFramePr>
        <p:xfrm>
          <a:off x="266699" y="228600"/>
          <a:ext cx="8458202" cy="609600"/>
        </p:xfrm>
        <a:graphic>
          <a:graphicData uri="http://schemas.openxmlformats.org/drawingml/2006/table">
            <a:tbl>
              <a:tblPr/>
              <a:tblGrid>
                <a:gridCol w="1066801"/>
                <a:gridCol w="1219200"/>
                <a:gridCol w="1752600"/>
                <a:gridCol w="4419601"/>
              </a:tblGrid>
              <a:tr h="609600">
                <a:tc>
                  <a:txBody>
                    <a:bodyPr/>
                    <a:lstStyle/>
                    <a:p>
                      <a:pPr marL="0" marR="0">
                        <a:spcBef>
                          <a:spcPts val="0"/>
                        </a:spcBef>
                        <a:spcAft>
                          <a:spcPts val="0"/>
                        </a:spcAft>
                      </a:pPr>
                      <a:r>
                        <a:rPr lang="en-US" sz="1800" b="1" dirty="0" smtClean="0">
                          <a:latin typeface="Calibri"/>
                          <a:ea typeface="Times New Roman"/>
                          <a:cs typeface="Times New Roman"/>
                        </a:rPr>
                        <a:t>Group 20</a:t>
                      </a:r>
                      <a:endParaRPr lang="en-US" sz="1800" b="1" dirty="0">
                        <a:latin typeface="Calibri"/>
                        <a:ea typeface="Calibri"/>
                        <a:cs typeface="Times New Roman"/>
                      </a:endParaRPr>
                    </a:p>
                  </a:txBody>
                  <a:tcPr marL="58941" marR="5894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r>
                        <a:rPr lang="en-US" sz="1800" b="1" dirty="0" smtClean="0">
                          <a:latin typeface="Calibri"/>
                          <a:ea typeface="Times New Roman"/>
                          <a:cs typeface="Times New Roman"/>
                        </a:rPr>
                        <a:t>001.DI.17</a:t>
                      </a:r>
                      <a:endParaRPr lang="en-US" sz="1800" b="1" dirty="0">
                        <a:latin typeface="Calibri"/>
                        <a:ea typeface="Calibri"/>
                        <a:cs typeface="Times New Roman"/>
                      </a:endParaRPr>
                    </a:p>
                  </a:txBody>
                  <a:tcPr marL="58941" marR="5894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r>
                        <a:rPr lang="en-US" sz="1800" b="1" dirty="0" smtClean="0">
                          <a:latin typeface="Calibri"/>
                          <a:ea typeface="Calibri"/>
                          <a:cs typeface="Times New Roman"/>
                        </a:rPr>
                        <a:t>Diversion</a:t>
                      </a:r>
                      <a:endParaRPr lang="en-US" sz="1800" b="1" dirty="0">
                        <a:latin typeface="Calibri"/>
                        <a:ea typeface="Calibri"/>
                        <a:cs typeface="Times New Roman"/>
                      </a:endParaRPr>
                    </a:p>
                  </a:txBody>
                  <a:tcPr marL="58941" marR="5894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r>
                        <a:rPr lang="en-US" sz="1800" b="1" dirty="0" smtClean="0">
                          <a:latin typeface="Calibri"/>
                          <a:ea typeface="Times New Roman"/>
                          <a:cs typeface="Times New Roman"/>
                        </a:rPr>
                        <a:t>Caernarvon</a:t>
                      </a:r>
                      <a:r>
                        <a:rPr lang="en-US" sz="1800" b="1" baseline="0" dirty="0" smtClean="0">
                          <a:latin typeface="Calibri"/>
                          <a:ea typeface="Times New Roman"/>
                          <a:cs typeface="Times New Roman"/>
                        </a:rPr>
                        <a:t> Diversion: 250,000 cfs capacity</a:t>
                      </a:r>
                    </a:p>
                    <a:p>
                      <a:pPr marL="0" marR="0" indent="0" algn="l" defTabSz="914400" rtl="0" eaLnBrk="1" fontAlgn="auto" latinLnBrk="0" hangingPunct="1">
                        <a:lnSpc>
                          <a:spcPct val="100000"/>
                        </a:lnSpc>
                        <a:spcBef>
                          <a:spcPts val="0"/>
                        </a:spcBef>
                        <a:spcAft>
                          <a:spcPts val="0"/>
                        </a:spcAft>
                        <a:buClrTx/>
                        <a:buSzTx/>
                        <a:buFontTx/>
                        <a:buNone/>
                        <a:tabLst/>
                        <a:defRPr/>
                      </a:pPr>
                      <a:r>
                        <a:rPr lang="en-US" sz="1800" b="1" baseline="0" dirty="0" smtClean="0">
                          <a:latin typeface="Calibri"/>
                          <a:ea typeface="Times New Roman"/>
                          <a:cs typeface="Times New Roman"/>
                        </a:rPr>
                        <a:t>(70% Mississippi/30% Atchafalaya) </a:t>
                      </a:r>
                      <a:endParaRPr lang="en-US" sz="1800" b="1" dirty="0" smtClean="0">
                        <a:latin typeface="Calibri"/>
                        <a:ea typeface="Calibri"/>
                        <a:cs typeface="Times New Roman"/>
                      </a:endParaRPr>
                    </a:p>
                  </a:txBody>
                  <a:tcPr marL="58941" marR="5894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2" name="Rectangle 1"/>
          <p:cNvSpPr/>
          <p:nvPr/>
        </p:nvSpPr>
        <p:spPr>
          <a:xfrm>
            <a:off x="228600" y="5410200"/>
            <a:ext cx="8763000" cy="923330"/>
          </a:xfrm>
          <a:prstGeom prst="rect">
            <a:avLst/>
          </a:prstGeom>
          <a:ln>
            <a:solidFill>
              <a:schemeClr val="tx1"/>
            </a:solidFill>
          </a:ln>
        </p:spPr>
        <p:txBody>
          <a:bodyPr wrap="square">
            <a:spAutoFit/>
          </a:bodyPr>
          <a:lstStyle/>
          <a:p>
            <a:r>
              <a:rPr lang="en-US" b="1" dirty="0">
                <a:latin typeface="Calibri"/>
                <a:ea typeface="Calibri"/>
                <a:cs typeface="Times New Roman"/>
              </a:rPr>
              <a:t>Operation at capacity when Mississippi River exceeds 900,000 cfs; operation at 50,000 for flows from 900,000 cfs to 600,000 cfs; operation at 8% of river flow for river flows from 600,000 cfs down to 200,000 cfs, no operation below 200,000 cfs </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95500" y="914400"/>
            <a:ext cx="5105400" cy="4446252"/>
          </a:xfrm>
          <a:prstGeom prst="rect">
            <a:avLst/>
          </a:prstGeom>
        </p:spPr>
      </p:pic>
      <p:sp>
        <p:nvSpPr>
          <p:cNvPr id="6" name="TextBox 5"/>
          <p:cNvSpPr txBox="1"/>
          <p:nvPr/>
        </p:nvSpPr>
        <p:spPr>
          <a:xfrm>
            <a:off x="7696200" y="1752600"/>
            <a:ext cx="1447800" cy="1754326"/>
          </a:xfrm>
          <a:prstGeom prst="rect">
            <a:avLst/>
          </a:prstGeom>
          <a:noFill/>
        </p:spPr>
        <p:txBody>
          <a:bodyPr wrap="square" rtlCol="0">
            <a:spAutoFit/>
          </a:bodyPr>
          <a:lstStyle/>
          <a:p>
            <a:r>
              <a:rPr lang="en-US" b="1" dirty="0" smtClean="0"/>
              <a:t>10 times average discharge of </a:t>
            </a:r>
            <a:r>
              <a:rPr lang="en-US" b="1" dirty="0" err="1" smtClean="0"/>
              <a:t>Göta</a:t>
            </a:r>
            <a:r>
              <a:rPr lang="en-US" b="1" dirty="0"/>
              <a:t> River (575 </a:t>
            </a:r>
            <a:r>
              <a:rPr lang="en-US" b="1" dirty="0" smtClean="0"/>
              <a:t>m³/s)</a:t>
            </a:r>
            <a:endParaRPr lang="en-US" b="1" dirty="0"/>
          </a:p>
        </p:txBody>
      </p:sp>
    </p:spTree>
    <p:extLst>
      <p:ext uri="{BB962C8B-B14F-4D97-AF65-F5344CB8AC3E}">
        <p14:creationId xmlns:p14="http://schemas.microsoft.com/office/powerpoint/2010/main" val="1080980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548" y="838200"/>
            <a:ext cx="4554731" cy="4855464"/>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592548" y="838200"/>
            <a:ext cx="4520200" cy="4859489"/>
          </a:xfrm>
          <a:prstGeom prst="rect">
            <a:avLst/>
          </a:prstGeom>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0548" y="838200"/>
            <a:ext cx="4554731" cy="4855464"/>
          </a:xfrm>
          <a:prstGeom prst="rect">
            <a:avLst/>
          </a:prstGeom>
        </p:spPr>
      </p:pic>
      <p:pic>
        <p:nvPicPr>
          <p:cNvPr id="5" name="Picture 4"/>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592548" y="838200"/>
            <a:ext cx="4516457" cy="4855464"/>
          </a:xfrm>
          <a:prstGeom prst="rect">
            <a:avLst/>
          </a:prstGeom>
        </p:spPr>
      </p:pic>
      <p:pic>
        <p:nvPicPr>
          <p:cNvPr id="6" name="Picture 5"/>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0548" y="838200"/>
            <a:ext cx="4554731" cy="4855464"/>
          </a:xfrm>
          <a:prstGeom prst="rect">
            <a:avLst/>
          </a:prstGeom>
        </p:spPr>
      </p:pic>
      <p:pic>
        <p:nvPicPr>
          <p:cNvPr id="7" name="Picture 6"/>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592548" y="838200"/>
            <a:ext cx="4516457" cy="4855464"/>
          </a:xfrm>
          <a:prstGeom prst="rect">
            <a:avLst/>
          </a:prstGeom>
        </p:spPr>
      </p:pic>
      <p:sp>
        <p:nvSpPr>
          <p:cNvPr id="8" name="Footer Placeholder 7"/>
          <p:cNvSpPr>
            <a:spLocks noGrp="1"/>
          </p:cNvSpPr>
          <p:nvPr>
            <p:ph type="ftr" sz="quarter" idx="11"/>
          </p:nvPr>
        </p:nvSpPr>
        <p:spPr/>
        <p:txBody>
          <a:bodyPr/>
          <a:lstStyle/>
          <a:p>
            <a:r>
              <a:rPr lang="en-US" smtClean="0"/>
              <a:t>2017 Coastal Master Plan </a:t>
            </a:r>
            <a:endParaRPr lang="en-US" dirty="0"/>
          </a:p>
        </p:txBody>
      </p:sp>
      <p:sp>
        <p:nvSpPr>
          <p:cNvPr id="9" name="Slide Number Placeholder 8"/>
          <p:cNvSpPr>
            <a:spLocks noGrp="1"/>
          </p:cNvSpPr>
          <p:nvPr>
            <p:ph type="sldNum" sz="quarter" idx="12"/>
          </p:nvPr>
        </p:nvSpPr>
        <p:spPr/>
        <p:txBody>
          <a:bodyPr/>
          <a:lstStyle/>
          <a:p>
            <a:fld id="{0580405D-A643-224E-BD86-D482C39E2277}" type="slidenum">
              <a:rPr lang="en-US" smtClean="0"/>
              <a:pPr/>
              <a:t>70</a:t>
            </a:fld>
            <a:endParaRPr lang="en-US" dirty="0"/>
          </a:p>
        </p:txBody>
      </p:sp>
    </p:spTree>
    <p:extLst>
      <p:ext uri="{BB962C8B-B14F-4D97-AF65-F5344CB8AC3E}">
        <p14:creationId xmlns:p14="http://schemas.microsoft.com/office/powerpoint/2010/main" val="34015029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US" smtClean="0"/>
              <a:t>2017 Coastal Master Plan </a:t>
            </a:r>
            <a:endParaRPr lang="en-US" dirty="0"/>
          </a:p>
        </p:txBody>
      </p:sp>
      <p:sp>
        <p:nvSpPr>
          <p:cNvPr id="3" name="Slide Number Placeholder 2"/>
          <p:cNvSpPr>
            <a:spLocks noGrp="1"/>
          </p:cNvSpPr>
          <p:nvPr>
            <p:ph type="sldNum" sz="quarter" idx="12"/>
          </p:nvPr>
        </p:nvSpPr>
        <p:spPr/>
        <p:txBody>
          <a:bodyPr/>
          <a:lstStyle/>
          <a:p>
            <a:fld id="{0580405D-A643-224E-BD86-D482C39E2277}" type="slidenum">
              <a:rPr lang="en-US" smtClean="0"/>
              <a:pPr/>
              <a:t>71</a:t>
            </a:fld>
            <a:endParaRPr lang="en-US" dirty="0"/>
          </a:p>
        </p:txBody>
      </p:sp>
      <p:pic>
        <p:nvPicPr>
          <p:cNvPr id="4" name="Picture 3"/>
          <p:cNvPicPr>
            <a:picLocks noChangeAspect="1" noChangeArrowheads="1"/>
          </p:cNvPicPr>
          <p:nvPr/>
        </p:nvPicPr>
        <p:blipFill>
          <a:blip r:embed="rId2" cstate="screen"/>
          <a:srcRect/>
          <a:stretch>
            <a:fillRect/>
          </a:stretch>
        </p:blipFill>
        <p:spPr bwMode="auto">
          <a:xfrm>
            <a:off x="685800" y="5398253"/>
            <a:ext cx="7772400" cy="827183"/>
          </a:xfrm>
          <a:prstGeom prst="rect">
            <a:avLst/>
          </a:prstGeom>
          <a:noFill/>
          <a:ln w="9525">
            <a:noFill/>
            <a:miter lim="800000"/>
            <a:headEnd/>
            <a:tailEnd/>
          </a:ln>
        </p:spPr>
      </p:pic>
      <p:sp>
        <p:nvSpPr>
          <p:cNvPr id="5" name="Rectangle 4"/>
          <p:cNvSpPr/>
          <p:nvPr/>
        </p:nvSpPr>
        <p:spPr>
          <a:xfrm>
            <a:off x="5990894" y="911515"/>
            <a:ext cx="3153106" cy="1569660"/>
          </a:xfrm>
          <a:prstGeom prst="rect">
            <a:avLst/>
          </a:prstGeom>
        </p:spPr>
        <p:txBody>
          <a:bodyPr wrap="square">
            <a:spAutoFit/>
          </a:bodyPr>
          <a:lstStyle/>
          <a:p>
            <a:pPr algn="ctr"/>
            <a:r>
              <a:rPr lang="en-US" sz="2400" b="1" dirty="0" smtClean="0">
                <a:latin typeface="+mn-lt"/>
                <a:ea typeface="Times New Roman"/>
                <a:cs typeface="Times New Roman"/>
              </a:rPr>
              <a:t>Year 50</a:t>
            </a:r>
          </a:p>
          <a:p>
            <a:pPr algn="ctr"/>
            <a:r>
              <a:rPr lang="en-US" sz="2400" b="1" dirty="0" smtClean="0">
                <a:latin typeface="+mn-lt"/>
                <a:ea typeface="Times New Roman"/>
                <a:cs typeface="Times New Roman"/>
              </a:rPr>
              <a:t>Change in Percent Land Compared to FWOA</a:t>
            </a:r>
            <a:endParaRPr lang="en-US" sz="2400" b="1" dirty="0">
              <a:latin typeface="+mn-lt"/>
              <a:ea typeface="Calibri"/>
              <a:cs typeface="Times New Roman"/>
            </a:endParaRPr>
          </a:p>
        </p:txBody>
      </p:sp>
      <p:sp>
        <p:nvSpPr>
          <p:cNvPr id="6" name="TextBox 5"/>
          <p:cNvSpPr txBox="1"/>
          <p:nvPr/>
        </p:nvSpPr>
        <p:spPr>
          <a:xfrm>
            <a:off x="5986205" y="2980584"/>
            <a:ext cx="3287179" cy="461665"/>
          </a:xfrm>
          <a:prstGeom prst="rect">
            <a:avLst/>
          </a:prstGeom>
          <a:noFill/>
        </p:spPr>
        <p:txBody>
          <a:bodyPr wrap="square" rtlCol="0">
            <a:spAutoFit/>
          </a:bodyPr>
          <a:lstStyle/>
          <a:p>
            <a:pPr algn="ctr"/>
            <a:r>
              <a:rPr lang="en-US" sz="2400" dirty="0" smtClean="0">
                <a:latin typeface="+mn-lt"/>
              </a:rPr>
              <a:t>Scenario B</a:t>
            </a:r>
            <a:endParaRPr lang="en-US" sz="2400" dirty="0">
              <a:latin typeface="+mn-lt"/>
            </a:endParaRPr>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2400" y="131500"/>
            <a:ext cx="5842011" cy="5202500"/>
          </a:xfrm>
          <a:prstGeom prst="rect">
            <a:avLst/>
          </a:prstGeom>
        </p:spPr>
      </p:pic>
    </p:spTree>
    <p:extLst>
      <p:ext uri="{BB962C8B-B14F-4D97-AF65-F5344CB8AC3E}">
        <p14:creationId xmlns:p14="http://schemas.microsoft.com/office/powerpoint/2010/main" val="2931522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1143000"/>
          </a:xfrm>
        </p:spPr>
        <p:txBody>
          <a:bodyPr/>
          <a:lstStyle/>
          <a:p>
            <a:r>
              <a:rPr lang="en-US" dirty="0"/>
              <a:t>Grounded in Science</a:t>
            </a:r>
          </a:p>
        </p:txBody>
      </p:sp>
      <p:sp>
        <p:nvSpPr>
          <p:cNvPr id="4" name="Slide Number Placeholder 3"/>
          <p:cNvSpPr>
            <a:spLocks noGrp="1"/>
          </p:cNvSpPr>
          <p:nvPr>
            <p:ph type="sldNum" sz="quarter" idx="12"/>
          </p:nvPr>
        </p:nvSpPr>
        <p:spPr/>
        <p:txBody>
          <a:bodyPr/>
          <a:lstStyle/>
          <a:p>
            <a:fld id="{0580405D-A643-224E-BD86-D482C39E2277}" type="slidenum">
              <a:rPr lang="en-US" smtClean="0"/>
              <a:pPr/>
              <a:t>72</a:t>
            </a:fld>
            <a:endParaRPr lang="en-US" dirty="0"/>
          </a:p>
        </p:txBody>
      </p:sp>
      <p:sp>
        <p:nvSpPr>
          <p:cNvPr id="5" name="Footer Placeholder 4"/>
          <p:cNvSpPr>
            <a:spLocks noGrp="1"/>
          </p:cNvSpPr>
          <p:nvPr>
            <p:ph type="ftr" sz="quarter" idx="11"/>
          </p:nvPr>
        </p:nvSpPr>
        <p:spPr/>
        <p:txBody>
          <a:bodyPr/>
          <a:lstStyle/>
          <a:p>
            <a:r>
              <a:rPr lang="en-US" smtClean="0"/>
              <a:t>2017 Coastal Master Plan </a:t>
            </a:r>
            <a:endParaRPr lang="en-US" dirty="0"/>
          </a:p>
        </p:txBody>
      </p:sp>
      <p:grpSp>
        <p:nvGrpSpPr>
          <p:cNvPr id="6" name="Group 5"/>
          <p:cNvGrpSpPr/>
          <p:nvPr/>
        </p:nvGrpSpPr>
        <p:grpSpPr>
          <a:xfrm>
            <a:off x="91745" y="685800"/>
            <a:ext cx="9052255" cy="5401482"/>
            <a:chOff x="301873" y="1075518"/>
            <a:chExt cx="8534400" cy="5401482"/>
          </a:xfrm>
        </p:grpSpPr>
        <p:sp>
          <p:nvSpPr>
            <p:cNvPr id="7" name="Rectangle 6"/>
            <p:cNvSpPr/>
            <p:nvPr/>
          </p:nvSpPr>
          <p:spPr>
            <a:xfrm>
              <a:off x="344917" y="5819376"/>
              <a:ext cx="2025683" cy="338554"/>
            </a:xfrm>
            <a:prstGeom prst="rect">
              <a:avLst/>
            </a:prstGeom>
          </p:spPr>
          <p:txBody>
            <a:bodyPr wrap="square">
              <a:spAutoFit/>
            </a:bodyPr>
            <a:lstStyle/>
            <a:p>
              <a:pPr marL="0" lvl="2" algn="ctr">
                <a:lnSpc>
                  <a:spcPct val="100000"/>
                </a:lnSpc>
                <a:spcBef>
                  <a:spcPts val="600"/>
                </a:spcBef>
              </a:pPr>
              <a:r>
                <a:rPr lang="en-US" sz="1600" dirty="0" smtClean="0">
                  <a:cs typeface="Arial" pitchFamily="34" charset="0"/>
                </a:rPr>
                <a:t>Land Area</a:t>
              </a:r>
            </a:p>
          </p:txBody>
        </p:sp>
        <p:sp>
          <p:nvSpPr>
            <p:cNvPr id="8" name="Rectangle 7"/>
            <p:cNvSpPr/>
            <p:nvPr/>
          </p:nvSpPr>
          <p:spPr bwMode="auto">
            <a:xfrm>
              <a:off x="310340" y="3990577"/>
              <a:ext cx="2007628" cy="2167354"/>
            </a:xfrm>
            <a:prstGeom prst="rect">
              <a:avLst/>
            </a:prstGeom>
            <a:noFill/>
            <a:ln w="44450" cap="flat" cmpd="sng" algn="ctr">
              <a:solidFill>
                <a:srgbClr val="7B93A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600" b="0" i="0" u="none" strike="noStrike" cap="none" normalizeH="0" baseline="0" dirty="0" smtClean="0">
                <a:ln>
                  <a:noFill/>
                </a:ln>
                <a:solidFill>
                  <a:schemeClr val="tx1"/>
                </a:solidFill>
                <a:effectLst/>
              </a:endParaRPr>
            </a:p>
          </p:txBody>
        </p:sp>
        <p:sp>
          <p:nvSpPr>
            <p:cNvPr id="9" name="Rectangle 8"/>
            <p:cNvSpPr/>
            <p:nvPr/>
          </p:nvSpPr>
          <p:spPr>
            <a:xfrm>
              <a:off x="359058" y="1445148"/>
              <a:ext cx="2026394" cy="338554"/>
            </a:xfrm>
            <a:prstGeom prst="rect">
              <a:avLst/>
            </a:prstGeom>
          </p:spPr>
          <p:txBody>
            <a:bodyPr wrap="square">
              <a:spAutoFit/>
            </a:bodyPr>
            <a:lstStyle/>
            <a:p>
              <a:pPr marL="0" lvl="2" algn="ctr">
                <a:lnSpc>
                  <a:spcPct val="100000"/>
                </a:lnSpc>
                <a:spcBef>
                  <a:spcPts val="600"/>
                </a:spcBef>
              </a:pPr>
              <a:r>
                <a:rPr lang="en-US" sz="1600" b="1" dirty="0" smtClean="0">
                  <a:cs typeface="Arial" pitchFamily="34" charset="0"/>
                </a:rPr>
                <a:t>Risk Reduction</a:t>
              </a:r>
            </a:p>
          </p:txBody>
        </p:sp>
        <p:sp>
          <p:nvSpPr>
            <p:cNvPr id="10" name="Rectangle 9"/>
            <p:cNvSpPr/>
            <p:nvPr/>
          </p:nvSpPr>
          <p:spPr bwMode="auto">
            <a:xfrm>
              <a:off x="301873" y="1371600"/>
              <a:ext cx="2016095" cy="2302833"/>
            </a:xfrm>
            <a:prstGeom prst="rect">
              <a:avLst/>
            </a:prstGeom>
            <a:noFill/>
            <a:ln w="44450" cap="flat" cmpd="sng" algn="ctr">
              <a:solidFill>
                <a:srgbClr val="7B93A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sz="1600" dirty="0"/>
            </a:p>
          </p:txBody>
        </p:sp>
        <p:sp>
          <p:nvSpPr>
            <p:cNvPr id="11" name="Rectangle 10"/>
            <p:cNvSpPr/>
            <p:nvPr/>
          </p:nvSpPr>
          <p:spPr>
            <a:xfrm>
              <a:off x="359058" y="3079102"/>
              <a:ext cx="2068727" cy="654737"/>
            </a:xfrm>
            <a:prstGeom prst="rect">
              <a:avLst/>
            </a:prstGeom>
          </p:spPr>
          <p:txBody>
            <a:bodyPr wrap="square">
              <a:spAutoFit/>
            </a:bodyPr>
            <a:lstStyle/>
            <a:p>
              <a:pPr marL="0" lvl="2" algn="ctr">
                <a:lnSpc>
                  <a:spcPct val="100000"/>
                </a:lnSpc>
              </a:pPr>
              <a:r>
                <a:rPr lang="en-US" sz="1600" dirty="0" smtClean="0">
                  <a:cs typeface="Arial" pitchFamily="34" charset="0"/>
                </a:rPr>
                <a:t>Expected Annual Damages</a:t>
              </a:r>
            </a:p>
          </p:txBody>
        </p:sp>
        <p:sp>
          <p:nvSpPr>
            <p:cNvPr id="12" name="Rectangle 11"/>
            <p:cNvSpPr/>
            <p:nvPr/>
          </p:nvSpPr>
          <p:spPr>
            <a:xfrm>
              <a:off x="2435474" y="1075519"/>
              <a:ext cx="6400799" cy="338554"/>
            </a:xfrm>
            <a:prstGeom prst="rect">
              <a:avLst/>
            </a:prstGeom>
          </p:spPr>
          <p:txBody>
            <a:bodyPr wrap="square">
              <a:spAutoFit/>
            </a:bodyPr>
            <a:lstStyle/>
            <a:p>
              <a:pPr marL="0" lvl="2" algn="ctr">
                <a:lnSpc>
                  <a:spcPct val="100000"/>
                </a:lnSpc>
                <a:spcBef>
                  <a:spcPts val="600"/>
                </a:spcBef>
              </a:pPr>
              <a:r>
                <a:rPr lang="en-US" sz="1600" b="1" dirty="0" smtClean="0">
                  <a:cs typeface="Arial" pitchFamily="34" charset="0"/>
                </a:rPr>
                <a:t>Decision Criteria and Ecosystem Services</a:t>
              </a:r>
            </a:p>
          </p:txBody>
        </p:sp>
        <p:sp>
          <p:nvSpPr>
            <p:cNvPr id="13" name="Rectangle 12"/>
            <p:cNvSpPr/>
            <p:nvPr/>
          </p:nvSpPr>
          <p:spPr bwMode="auto">
            <a:xfrm>
              <a:off x="2405684" y="1075518"/>
              <a:ext cx="6400799" cy="5334805"/>
            </a:xfrm>
            <a:prstGeom prst="rect">
              <a:avLst/>
            </a:prstGeom>
            <a:noFill/>
            <a:ln w="44450" cap="flat" cmpd="sng" algn="ctr">
              <a:solidFill>
                <a:srgbClr val="7B93A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sz="1600" dirty="0"/>
            </a:p>
          </p:txBody>
        </p:sp>
        <p:sp>
          <p:nvSpPr>
            <p:cNvPr id="14" name="Rectangle 13"/>
            <p:cNvSpPr/>
            <p:nvPr/>
          </p:nvSpPr>
          <p:spPr>
            <a:xfrm>
              <a:off x="2895384" y="1380318"/>
              <a:ext cx="2710699" cy="4734629"/>
            </a:xfrm>
            <a:prstGeom prst="rect">
              <a:avLst/>
            </a:prstGeom>
          </p:spPr>
          <p:txBody>
            <a:bodyPr wrap="square">
              <a:spAutoFit/>
            </a:bodyPr>
            <a:lstStyle/>
            <a:p>
              <a:pPr>
                <a:spcBef>
                  <a:spcPts val="1600"/>
                </a:spcBef>
                <a:buClr>
                  <a:srgbClr val="000000"/>
                </a:buClr>
              </a:pPr>
              <a:r>
                <a:rPr lang="en-US" sz="1500" dirty="0" smtClean="0"/>
                <a:t>Distribution </a:t>
              </a:r>
              <a:r>
                <a:rPr lang="en-US" sz="1500" dirty="0"/>
                <a:t>of flood risk across socioeconomic </a:t>
              </a:r>
              <a:r>
                <a:rPr lang="en-US" sz="1500" dirty="0" smtClean="0"/>
                <a:t>groups</a:t>
              </a:r>
            </a:p>
            <a:p>
              <a:pPr>
                <a:spcBef>
                  <a:spcPts val="1600"/>
                </a:spcBef>
                <a:buClr>
                  <a:srgbClr val="000000"/>
                </a:buClr>
              </a:pPr>
              <a:r>
                <a:rPr lang="en-US" sz="1500" dirty="0"/>
                <a:t>Flood protection of historic </a:t>
              </a:r>
              <a:r>
                <a:rPr lang="en-US" sz="1500" dirty="0" smtClean="0"/>
                <a:t>properties</a:t>
              </a:r>
            </a:p>
            <a:p>
              <a:pPr>
                <a:spcBef>
                  <a:spcPts val="1600"/>
                </a:spcBef>
                <a:buClr>
                  <a:srgbClr val="000000"/>
                </a:buClr>
              </a:pPr>
              <a:r>
                <a:rPr lang="en-US" sz="1500" dirty="0"/>
                <a:t>Flood protection of strategic assets</a:t>
              </a:r>
            </a:p>
            <a:p>
              <a:pPr>
                <a:spcBef>
                  <a:spcPts val="1600"/>
                </a:spcBef>
                <a:buClr>
                  <a:srgbClr val="000000"/>
                </a:buClr>
              </a:pPr>
              <a:r>
                <a:rPr lang="en-US" sz="1500" dirty="0" smtClean="0"/>
                <a:t>Operation and maintenance </a:t>
              </a:r>
              <a:r>
                <a:rPr lang="en-US" sz="1500" dirty="0"/>
                <a:t>costs </a:t>
              </a:r>
              <a:endParaRPr lang="en-US" sz="1500" b="1" dirty="0" smtClean="0"/>
            </a:p>
            <a:p>
              <a:pPr>
                <a:spcBef>
                  <a:spcPts val="1600"/>
                </a:spcBef>
                <a:buClr>
                  <a:srgbClr val="000000"/>
                </a:buClr>
              </a:pPr>
              <a:r>
                <a:rPr lang="en-US" sz="1500" dirty="0" smtClean="0"/>
                <a:t>Sustainability</a:t>
              </a:r>
            </a:p>
            <a:p>
              <a:pPr>
                <a:spcBef>
                  <a:spcPts val="1600"/>
                </a:spcBef>
                <a:buClr>
                  <a:srgbClr val="000000"/>
                </a:buClr>
              </a:pPr>
              <a:r>
                <a:rPr lang="en-US" sz="1500" dirty="0"/>
                <a:t>Support for </a:t>
              </a:r>
              <a:r>
                <a:rPr lang="en-US" sz="1500" dirty="0" smtClean="0"/>
                <a:t>navigation</a:t>
              </a:r>
            </a:p>
            <a:p>
              <a:pPr>
                <a:spcBef>
                  <a:spcPts val="1600"/>
                </a:spcBef>
                <a:buClr>
                  <a:srgbClr val="000000"/>
                </a:buClr>
              </a:pPr>
              <a:r>
                <a:rPr lang="en-US" sz="1500" dirty="0" smtClean="0"/>
                <a:t>Use </a:t>
              </a:r>
              <a:r>
                <a:rPr lang="en-US" sz="1500" dirty="0"/>
                <a:t>of natural processes</a:t>
              </a:r>
            </a:p>
            <a:p>
              <a:pPr>
                <a:spcBef>
                  <a:spcPts val="1600"/>
                </a:spcBef>
                <a:buClr>
                  <a:srgbClr val="000000"/>
                </a:buClr>
              </a:pPr>
              <a:r>
                <a:rPr lang="en-US" sz="1500" dirty="0" smtClean="0"/>
                <a:t>Support </a:t>
              </a:r>
              <a:r>
                <a:rPr lang="en-US" sz="1500" dirty="0"/>
                <a:t>for cultural heritage</a:t>
              </a:r>
            </a:p>
            <a:p>
              <a:pPr>
                <a:spcBef>
                  <a:spcPts val="1600"/>
                </a:spcBef>
                <a:buClr>
                  <a:srgbClr val="000000"/>
                </a:buClr>
              </a:pPr>
              <a:r>
                <a:rPr lang="en-US" sz="1500" dirty="0" smtClean="0"/>
                <a:t>Support for oil &amp; gas</a:t>
              </a:r>
              <a:endParaRPr lang="en-US" sz="1500" dirty="0"/>
            </a:p>
          </p:txBody>
        </p:sp>
        <p:pic>
          <p:nvPicPr>
            <p:cNvPr id="15" name="Picture 14"/>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867400" y="2631143"/>
              <a:ext cx="395953" cy="395953"/>
            </a:xfrm>
            <a:prstGeom prst="rect">
              <a:avLst/>
            </a:prstGeom>
          </p:spPr>
        </p:pic>
        <p:pic>
          <p:nvPicPr>
            <p:cNvPr id="16" name="Picture 15"/>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867400" y="4355503"/>
              <a:ext cx="395953" cy="395953"/>
            </a:xfrm>
            <a:prstGeom prst="rect">
              <a:avLst/>
            </a:prstGeom>
          </p:spPr>
        </p:pic>
        <p:pic>
          <p:nvPicPr>
            <p:cNvPr id="17" name="Picture 16"/>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854176" y="2200053"/>
              <a:ext cx="395953" cy="395953"/>
            </a:xfrm>
            <a:prstGeom prst="rect">
              <a:avLst/>
            </a:prstGeom>
          </p:spPr>
        </p:pic>
        <p:pic>
          <p:nvPicPr>
            <p:cNvPr id="18" name="Picture 17"/>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5867400" y="3924413"/>
              <a:ext cx="395953" cy="395953"/>
            </a:xfrm>
            <a:prstGeom prst="rect">
              <a:avLst/>
            </a:prstGeom>
          </p:spPr>
        </p:pic>
        <p:pic>
          <p:nvPicPr>
            <p:cNvPr id="19" name="Picture 18"/>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5867400" y="4786593"/>
              <a:ext cx="395953" cy="395953"/>
            </a:xfrm>
            <a:prstGeom prst="rect">
              <a:avLst/>
            </a:prstGeom>
          </p:spPr>
        </p:pic>
        <p:pic>
          <p:nvPicPr>
            <p:cNvPr id="20" name="Picture 19"/>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5867005" y="1337873"/>
              <a:ext cx="395953" cy="395953"/>
            </a:xfrm>
            <a:prstGeom prst="rect">
              <a:avLst/>
            </a:prstGeom>
          </p:spPr>
        </p:pic>
        <p:pic>
          <p:nvPicPr>
            <p:cNvPr id="21" name="Picture 20"/>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5867400" y="3493323"/>
              <a:ext cx="395953" cy="395953"/>
            </a:xfrm>
            <a:prstGeom prst="rect">
              <a:avLst/>
            </a:prstGeom>
          </p:spPr>
        </p:pic>
        <p:pic>
          <p:nvPicPr>
            <p:cNvPr id="22" name="Picture 21"/>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5854176" y="1768963"/>
              <a:ext cx="395953" cy="395953"/>
            </a:xfrm>
            <a:prstGeom prst="rect">
              <a:avLst/>
            </a:prstGeom>
          </p:spPr>
        </p:pic>
        <p:pic>
          <p:nvPicPr>
            <p:cNvPr id="23" name="Picture 22"/>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5867400" y="3062233"/>
              <a:ext cx="395953" cy="395953"/>
            </a:xfrm>
            <a:prstGeom prst="rect">
              <a:avLst/>
            </a:prstGeom>
          </p:spPr>
        </p:pic>
        <p:sp>
          <p:nvSpPr>
            <p:cNvPr id="24" name="Rectangle 23"/>
            <p:cNvSpPr/>
            <p:nvPr/>
          </p:nvSpPr>
          <p:spPr>
            <a:xfrm>
              <a:off x="6262958" y="1357650"/>
              <a:ext cx="2563018" cy="5119350"/>
            </a:xfrm>
            <a:prstGeom prst="rect">
              <a:avLst/>
            </a:prstGeom>
          </p:spPr>
          <p:txBody>
            <a:bodyPr wrap="square">
              <a:spAutoFit/>
            </a:bodyPr>
            <a:lstStyle/>
            <a:p>
              <a:pPr>
                <a:spcBef>
                  <a:spcPts val="1600"/>
                </a:spcBef>
                <a:buClr>
                  <a:srgbClr val="000000"/>
                </a:buClr>
              </a:pPr>
              <a:r>
                <a:rPr lang="en-US" sz="1500" dirty="0"/>
                <a:t>Oyster</a:t>
              </a:r>
            </a:p>
            <a:p>
              <a:pPr>
                <a:spcBef>
                  <a:spcPts val="1600"/>
                </a:spcBef>
                <a:buClr>
                  <a:srgbClr val="000000"/>
                </a:buClr>
              </a:pPr>
              <a:r>
                <a:rPr lang="en-US" sz="1500" dirty="0"/>
                <a:t>Shrimp</a:t>
              </a:r>
            </a:p>
            <a:p>
              <a:pPr>
                <a:spcBef>
                  <a:spcPts val="1600"/>
                </a:spcBef>
                <a:buClr>
                  <a:srgbClr val="000000"/>
                </a:buClr>
              </a:pPr>
              <a:r>
                <a:rPr lang="en-US" sz="1500" dirty="0" smtClean="0"/>
                <a:t>Freshwater </a:t>
              </a:r>
              <a:r>
                <a:rPr lang="en-US" sz="1500" dirty="0"/>
                <a:t>Availability</a:t>
              </a:r>
            </a:p>
            <a:p>
              <a:pPr>
                <a:spcBef>
                  <a:spcPts val="1600"/>
                </a:spcBef>
                <a:buClr>
                  <a:srgbClr val="000000"/>
                </a:buClr>
              </a:pPr>
              <a:r>
                <a:rPr lang="en-US" sz="1500" dirty="0"/>
                <a:t>Alligator</a:t>
              </a:r>
            </a:p>
            <a:p>
              <a:pPr>
                <a:spcBef>
                  <a:spcPts val="1600"/>
                </a:spcBef>
                <a:buClr>
                  <a:srgbClr val="000000"/>
                </a:buClr>
              </a:pPr>
              <a:r>
                <a:rPr lang="en-US" sz="1500" dirty="0"/>
                <a:t>Waterfowl</a:t>
              </a:r>
            </a:p>
            <a:p>
              <a:pPr>
                <a:spcBef>
                  <a:spcPts val="1600"/>
                </a:spcBef>
                <a:buClr>
                  <a:srgbClr val="000000"/>
                </a:buClr>
              </a:pPr>
              <a:r>
                <a:rPr lang="en-US" sz="1500" dirty="0"/>
                <a:t>Saltwater Fisheries</a:t>
              </a:r>
            </a:p>
            <a:p>
              <a:pPr>
                <a:spcBef>
                  <a:spcPts val="1600"/>
                </a:spcBef>
                <a:buClr>
                  <a:srgbClr val="000000"/>
                </a:buClr>
              </a:pPr>
              <a:r>
                <a:rPr lang="en-US" sz="1500" dirty="0"/>
                <a:t>Freshwater Fisheries</a:t>
              </a:r>
            </a:p>
            <a:p>
              <a:pPr>
                <a:spcBef>
                  <a:spcPts val="1600"/>
                </a:spcBef>
                <a:buClr>
                  <a:srgbClr val="000000"/>
                </a:buClr>
              </a:pPr>
              <a:r>
                <a:rPr lang="en-US" sz="1500" dirty="0"/>
                <a:t>Carbon Sequestration</a:t>
              </a:r>
            </a:p>
            <a:p>
              <a:pPr>
                <a:spcBef>
                  <a:spcPts val="1600"/>
                </a:spcBef>
                <a:buClr>
                  <a:srgbClr val="000000"/>
                </a:buClr>
              </a:pPr>
              <a:r>
                <a:rPr lang="en-US" sz="1500" dirty="0"/>
                <a:t>Nitrogen Removal</a:t>
              </a:r>
            </a:p>
            <a:p>
              <a:pPr>
                <a:spcBef>
                  <a:spcPts val="1600"/>
                </a:spcBef>
                <a:buClr>
                  <a:srgbClr val="000000"/>
                </a:buClr>
              </a:pPr>
              <a:r>
                <a:rPr lang="en-US" sz="1500" dirty="0" smtClean="0"/>
                <a:t>Agriculture/Aquaculture</a:t>
              </a:r>
            </a:p>
            <a:p>
              <a:pPr>
                <a:spcBef>
                  <a:spcPts val="1600"/>
                </a:spcBef>
                <a:buClr>
                  <a:srgbClr val="000000"/>
                </a:buClr>
              </a:pPr>
              <a:r>
                <a:rPr lang="en-US" sz="1500" dirty="0" smtClean="0"/>
                <a:t>Other Coastal Wildlife</a:t>
              </a:r>
            </a:p>
            <a:p>
              <a:pPr>
                <a:spcBef>
                  <a:spcPts val="1600"/>
                </a:spcBef>
                <a:buClr>
                  <a:srgbClr val="000000"/>
                </a:buClr>
              </a:pPr>
              <a:r>
                <a:rPr lang="en-US" sz="1500" dirty="0" smtClean="0"/>
                <a:t>Nature-Based Tourism</a:t>
              </a:r>
              <a:endParaRPr lang="en-US" sz="1500" dirty="0"/>
            </a:p>
          </p:txBody>
        </p:sp>
        <p:pic>
          <p:nvPicPr>
            <p:cNvPr id="25" name="Picture 24"/>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5880333" y="5217680"/>
              <a:ext cx="393132" cy="393132"/>
            </a:xfrm>
            <a:prstGeom prst="rect">
              <a:avLst/>
            </a:prstGeom>
          </p:spPr>
        </p:pic>
        <p:pic>
          <p:nvPicPr>
            <p:cNvPr id="26" name="Picture 25"/>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2502277" y="4596725"/>
              <a:ext cx="456299" cy="398748"/>
            </a:xfrm>
            <a:prstGeom prst="rect">
              <a:avLst/>
            </a:prstGeom>
          </p:spPr>
        </p:pic>
        <p:pic>
          <p:nvPicPr>
            <p:cNvPr id="27" name="Picture 26"/>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2506801" y="5057879"/>
              <a:ext cx="451775" cy="394794"/>
            </a:xfrm>
            <a:prstGeom prst="rect">
              <a:avLst/>
            </a:prstGeom>
          </p:spPr>
        </p:pic>
        <p:pic>
          <p:nvPicPr>
            <p:cNvPr id="28" name="Picture 27"/>
            <p:cNvPicPr>
              <a:picLocks noChangeAspect="1"/>
            </p:cNvPicPr>
            <p:nvPr/>
          </p:nvPicPr>
          <p:blipFill>
            <a:blip r:embed="rId14" cstate="screen">
              <a:extLst>
                <a:ext uri="{28A0092B-C50C-407E-A947-70E740481C1C}">
                  <a14:useLocalDpi xmlns:a14="http://schemas.microsoft.com/office/drawing/2010/main"/>
                </a:ext>
              </a:extLst>
            </a:blip>
            <a:stretch>
              <a:fillRect/>
            </a:stretch>
          </p:blipFill>
          <p:spPr>
            <a:xfrm>
              <a:off x="2501376" y="5963160"/>
              <a:ext cx="462210" cy="403913"/>
            </a:xfrm>
            <a:prstGeom prst="rect">
              <a:avLst/>
            </a:prstGeom>
          </p:spPr>
        </p:pic>
        <p:pic>
          <p:nvPicPr>
            <p:cNvPr id="29" name="Picture 28"/>
            <p:cNvPicPr>
              <a:picLocks noChangeAspect="1"/>
            </p:cNvPicPr>
            <p:nvPr/>
          </p:nvPicPr>
          <p:blipFill>
            <a:blip r:embed="rId15" cstate="screen">
              <a:extLst>
                <a:ext uri="{28A0092B-C50C-407E-A947-70E740481C1C}">
                  <a14:useLocalDpi xmlns:a14="http://schemas.microsoft.com/office/drawing/2010/main"/>
                </a:ext>
              </a:extLst>
            </a:blip>
            <a:stretch>
              <a:fillRect/>
            </a:stretch>
          </p:blipFill>
          <p:spPr>
            <a:xfrm>
              <a:off x="2504731" y="2328473"/>
              <a:ext cx="445945" cy="389699"/>
            </a:xfrm>
            <a:prstGeom prst="rect">
              <a:avLst/>
            </a:prstGeom>
          </p:spPr>
        </p:pic>
        <p:pic>
          <p:nvPicPr>
            <p:cNvPr id="30" name="Picture 29"/>
            <p:cNvPicPr>
              <a:picLocks noChangeAspect="1"/>
            </p:cNvPicPr>
            <p:nvPr/>
          </p:nvPicPr>
          <p:blipFill>
            <a:blip r:embed="rId16" cstate="screen">
              <a:extLst>
                <a:ext uri="{28A0092B-C50C-407E-A947-70E740481C1C}">
                  <a14:useLocalDpi xmlns:a14="http://schemas.microsoft.com/office/drawing/2010/main"/>
                </a:ext>
              </a:extLst>
            </a:blip>
            <a:stretch>
              <a:fillRect/>
            </a:stretch>
          </p:blipFill>
          <p:spPr>
            <a:xfrm>
              <a:off x="2504880" y="2938073"/>
              <a:ext cx="445647" cy="389439"/>
            </a:xfrm>
            <a:prstGeom prst="rect">
              <a:avLst/>
            </a:prstGeom>
          </p:spPr>
        </p:pic>
        <p:pic>
          <p:nvPicPr>
            <p:cNvPr id="31" name="Picture 30"/>
            <p:cNvPicPr>
              <a:picLocks noChangeAspect="1"/>
            </p:cNvPicPr>
            <p:nvPr/>
          </p:nvPicPr>
          <p:blipFill>
            <a:blip r:embed="rId17" cstate="print"/>
            <a:stretch>
              <a:fillRect/>
            </a:stretch>
          </p:blipFill>
          <p:spPr>
            <a:xfrm>
              <a:off x="2501376" y="5507537"/>
              <a:ext cx="431775" cy="402336"/>
            </a:xfrm>
            <a:prstGeom prst="rect">
              <a:avLst/>
            </a:prstGeom>
          </p:spPr>
        </p:pic>
        <p:pic>
          <p:nvPicPr>
            <p:cNvPr id="32" name="Picture 3"/>
            <p:cNvPicPr>
              <a:picLocks noChangeAspect="1" noChangeArrowheads="1"/>
            </p:cNvPicPr>
            <p:nvPr/>
          </p:nvPicPr>
          <p:blipFill>
            <a:blip r:embed="rId18" cstate="print">
              <a:extLst>
                <a:ext uri="{28A0092B-C50C-407E-A947-70E740481C1C}">
                  <a14:useLocalDpi xmlns:a14="http://schemas.microsoft.com/office/drawing/2010/main" val="0"/>
                </a:ext>
              </a:extLst>
            </a:blip>
            <a:srcRect/>
            <a:stretch>
              <a:fillRect/>
            </a:stretch>
          </p:blipFill>
          <p:spPr bwMode="auto">
            <a:xfrm>
              <a:off x="665008" y="1761909"/>
              <a:ext cx="1389093" cy="13933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3" name="Picture 4"/>
            <p:cNvPicPr>
              <a:picLocks noChangeAspect="1" noChangeArrowheads="1"/>
            </p:cNvPicPr>
            <p:nvPr/>
          </p:nvPicPr>
          <p:blipFill>
            <a:blip r:embed="rId19" cstate="print">
              <a:extLst>
                <a:ext uri="{28A0092B-C50C-407E-A947-70E740481C1C}">
                  <a14:useLocalDpi xmlns:a14="http://schemas.microsoft.com/office/drawing/2010/main" val="0"/>
                </a:ext>
              </a:extLst>
            </a:blip>
            <a:srcRect/>
            <a:stretch>
              <a:fillRect/>
            </a:stretch>
          </p:blipFill>
          <p:spPr bwMode="auto">
            <a:xfrm>
              <a:off x="629944" y="4371576"/>
              <a:ext cx="1455628" cy="14428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4" name="Rectangle 33"/>
            <p:cNvSpPr/>
            <p:nvPr/>
          </p:nvSpPr>
          <p:spPr>
            <a:xfrm>
              <a:off x="318807" y="4066776"/>
              <a:ext cx="2051793" cy="338554"/>
            </a:xfrm>
            <a:prstGeom prst="rect">
              <a:avLst/>
            </a:prstGeom>
          </p:spPr>
          <p:txBody>
            <a:bodyPr wrap="square">
              <a:spAutoFit/>
            </a:bodyPr>
            <a:lstStyle/>
            <a:p>
              <a:pPr marL="0" lvl="2" algn="ctr">
                <a:lnSpc>
                  <a:spcPct val="100000"/>
                </a:lnSpc>
                <a:spcBef>
                  <a:spcPts val="600"/>
                </a:spcBef>
              </a:pPr>
              <a:r>
                <a:rPr lang="en-US" sz="1600" b="1" dirty="0" smtClean="0">
                  <a:cs typeface="Arial" pitchFamily="34" charset="0"/>
                </a:rPr>
                <a:t>Restoration</a:t>
              </a:r>
            </a:p>
          </p:txBody>
        </p:sp>
        <p:pic>
          <p:nvPicPr>
            <p:cNvPr id="35" name="Picture 5"/>
            <p:cNvPicPr>
              <a:picLocks noChangeAspect="1" noChangeArrowheads="1"/>
            </p:cNvPicPr>
            <p:nvPr/>
          </p:nvPicPr>
          <p:blipFill>
            <a:blip r:embed="rId20" cstate="print">
              <a:extLst>
                <a:ext uri="{28A0092B-C50C-407E-A947-70E740481C1C}">
                  <a14:useLocalDpi xmlns:a14="http://schemas.microsoft.com/office/drawing/2010/main" val="0"/>
                </a:ext>
              </a:extLst>
            </a:blip>
            <a:srcRect/>
            <a:stretch>
              <a:fillRect/>
            </a:stretch>
          </p:blipFill>
          <p:spPr bwMode="auto">
            <a:xfrm>
              <a:off x="2533107" y="1642673"/>
              <a:ext cx="398748" cy="3987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6" name="Picture 6"/>
            <p:cNvPicPr>
              <a:picLocks noChangeAspect="1" noChangeArrowheads="1"/>
            </p:cNvPicPr>
            <p:nvPr/>
          </p:nvPicPr>
          <p:blipFill>
            <a:blip r:embed="rId21" cstate="print">
              <a:extLst>
                <a:ext uri="{28A0092B-C50C-407E-A947-70E740481C1C}">
                  <a14:useLocalDpi xmlns:a14="http://schemas.microsoft.com/office/drawing/2010/main" val="0"/>
                </a:ext>
              </a:extLst>
            </a:blip>
            <a:srcRect/>
            <a:stretch>
              <a:fillRect/>
            </a:stretch>
          </p:blipFill>
          <p:spPr bwMode="auto">
            <a:xfrm>
              <a:off x="2541574" y="4141964"/>
              <a:ext cx="377642" cy="3963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7" name="Picture 7"/>
            <p:cNvPicPr>
              <a:picLocks noChangeAspect="1" noChangeArrowheads="1"/>
            </p:cNvPicPr>
            <p:nvPr/>
          </p:nvPicPr>
          <p:blipFill>
            <a:blip r:embed="rId22" cstate="print">
              <a:extLst>
                <a:ext uri="{28A0092B-C50C-407E-A947-70E740481C1C}">
                  <a14:useLocalDpi xmlns:a14="http://schemas.microsoft.com/office/drawing/2010/main" val="0"/>
                </a:ext>
              </a:extLst>
            </a:blip>
            <a:srcRect/>
            <a:stretch>
              <a:fillRect/>
            </a:stretch>
          </p:blipFill>
          <p:spPr bwMode="auto">
            <a:xfrm>
              <a:off x="2524640" y="3604021"/>
              <a:ext cx="405117" cy="4008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8" name="Picture 37"/>
            <p:cNvPicPr>
              <a:picLocks noChangeAspect="1"/>
            </p:cNvPicPr>
            <p:nvPr/>
          </p:nvPicPr>
          <p:blipFill>
            <a:blip r:embed="rId23" cstate="print">
              <a:extLst>
                <a:ext uri="{28A0092B-C50C-407E-A947-70E740481C1C}">
                  <a14:useLocalDpi xmlns:a14="http://schemas.microsoft.com/office/drawing/2010/main" val="0"/>
                </a:ext>
              </a:extLst>
            </a:blip>
            <a:stretch>
              <a:fillRect/>
            </a:stretch>
          </p:blipFill>
          <p:spPr>
            <a:xfrm>
              <a:off x="5873814" y="5610812"/>
              <a:ext cx="406170" cy="406170"/>
            </a:xfrm>
            <a:prstGeom prst="rect">
              <a:avLst/>
            </a:prstGeom>
          </p:spPr>
        </p:pic>
        <p:pic>
          <p:nvPicPr>
            <p:cNvPr id="39" name="Picture 38"/>
            <p:cNvPicPr>
              <a:picLocks noChangeAspect="1"/>
            </p:cNvPicPr>
            <p:nvPr/>
          </p:nvPicPr>
          <p:blipFill>
            <a:blip r:embed="rId24" cstate="print">
              <a:extLst>
                <a:ext uri="{28A0092B-C50C-407E-A947-70E740481C1C}">
                  <a14:useLocalDpi xmlns:a14="http://schemas.microsoft.com/office/drawing/2010/main" val="0"/>
                </a:ext>
              </a:extLst>
            </a:blip>
            <a:stretch>
              <a:fillRect/>
            </a:stretch>
          </p:blipFill>
          <p:spPr>
            <a:xfrm>
              <a:off x="5880229" y="6016982"/>
              <a:ext cx="393341" cy="393341"/>
            </a:xfrm>
            <a:prstGeom prst="rect">
              <a:avLst/>
            </a:prstGeom>
          </p:spPr>
        </p:pic>
      </p:grpSp>
    </p:spTree>
    <p:extLst>
      <p:ext uri="{BB962C8B-B14F-4D97-AF65-F5344CB8AC3E}">
        <p14:creationId xmlns:p14="http://schemas.microsoft.com/office/powerpoint/2010/main" val="22760992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Planning Tool Assembles Different Project Combinations to Meet Louisiana’s </a:t>
            </a:r>
            <a:r>
              <a:rPr lang="en-US" dirty="0" smtClean="0"/>
              <a:t>Objectives</a:t>
            </a:r>
            <a:endParaRPr lang="en-US" dirty="0"/>
          </a:p>
        </p:txBody>
      </p:sp>
      <p:sp>
        <p:nvSpPr>
          <p:cNvPr id="3" name="Content Placeholder 2"/>
          <p:cNvSpPr>
            <a:spLocks noGrp="1"/>
          </p:cNvSpPr>
          <p:nvPr>
            <p:ph idx="1"/>
          </p:nvPr>
        </p:nvSpPr>
        <p:spPr>
          <a:xfrm>
            <a:off x="457200" y="1874837"/>
            <a:ext cx="5791200" cy="4525963"/>
          </a:xfrm>
        </p:spPr>
        <p:txBody>
          <a:bodyPr/>
          <a:lstStyle/>
          <a:p>
            <a:r>
              <a:rPr lang="en-US" dirty="0"/>
              <a:t>Uses constrained mixed integer program to select combinations of projects that maximize land building and risk reduction</a:t>
            </a:r>
          </a:p>
          <a:p>
            <a:endParaRPr lang="en-US" dirty="0"/>
          </a:p>
        </p:txBody>
      </p:sp>
      <p:sp>
        <p:nvSpPr>
          <p:cNvPr id="4" name="Slide Number Placeholder 3"/>
          <p:cNvSpPr>
            <a:spLocks noGrp="1"/>
          </p:cNvSpPr>
          <p:nvPr>
            <p:ph type="sldNum" sz="quarter" idx="12"/>
          </p:nvPr>
        </p:nvSpPr>
        <p:spPr/>
        <p:txBody>
          <a:bodyPr/>
          <a:lstStyle/>
          <a:p>
            <a:fld id="{0580405D-A643-224E-BD86-D482C39E2277}" type="slidenum">
              <a:rPr lang="en-US" smtClean="0"/>
              <a:pPr/>
              <a:t>73</a:t>
            </a:fld>
            <a:endParaRPr lang="en-US" dirty="0"/>
          </a:p>
        </p:txBody>
      </p:sp>
      <p:sp>
        <p:nvSpPr>
          <p:cNvPr id="5" name="Footer Placeholder 4"/>
          <p:cNvSpPr>
            <a:spLocks noGrp="1"/>
          </p:cNvSpPr>
          <p:nvPr>
            <p:ph type="ftr" sz="quarter" idx="11"/>
          </p:nvPr>
        </p:nvSpPr>
        <p:spPr/>
        <p:txBody>
          <a:bodyPr/>
          <a:lstStyle/>
          <a:p>
            <a:r>
              <a:rPr lang="en-US" smtClean="0"/>
              <a:t>2017 Coastal Master Plan </a:t>
            </a:r>
            <a:endParaRPr lang="en-US" dirty="0"/>
          </a:p>
        </p:txBody>
      </p:sp>
      <p:grpSp>
        <p:nvGrpSpPr>
          <p:cNvPr id="6" name="Group 5"/>
          <p:cNvGrpSpPr/>
          <p:nvPr/>
        </p:nvGrpSpPr>
        <p:grpSpPr>
          <a:xfrm>
            <a:off x="6408956" y="1643401"/>
            <a:ext cx="2240942" cy="2113608"/>
            <a:chOff x="6742767" y="1459130"/>
            <a:chExt cx="2240942" cy="2113608"/>
          </a:xfrm>
        </p:grpSpPr>
        <p:pic>
          <p:nvPicPr>
            <p:cNvPr id="7" name="Picture 6" descr="Riskreduction5.png"/>
            <p:cNvPicPr>
              <a:picLocks noChangeAspect="1"/>
            </p:cNvPicPr>
            <p:nvPr/>
          </p:nvPicPr>
          <p:blipFill>
            <a:blip r:embed="rId3" cstate="screen">
              <a:extLst>
                <a:ext uri="{BEBA8EAE-BF5A-486C-A8C5-ECC9F3942E4B}">
                  <a14:imgProps xmlns:a14="http://schemas.microsoft.com/office/drawing/2010/main">
                    <a14:imgLayer r:embed="rId4">
                      <a14:imgEffect>
                        <a14:brightnessContrast contrast="-40000"/>
                      </a14:imgEffect>
                    </a14:imgLayer>
                  </a14:imgProps>
                </a:ext>
                <a:ext uri="{28A0092B-C50C-407E-A947-70E740481C1C}">
                  <a14:useLocalDpi xmlns:a14="http://schemas.microsoft.com/office/drawing/2010/main"/>
                </a:ext>
              </a:extLst>
            </a:blip>
            <a:stretch>
              <a:fillRect/>
            </a:stretch>
          </p:blipFill>
          <p:spPr>
            <a:xfrm>
              <a:off x="6742767" y="1459130"/>
              <a:ext cx="2240942" cy="2113608"/>
            </a:xfrm>
            <a:prstGeom prst="rect">
              <a:avLst/>
            </a:prstGeom>
          </p:spPr>
        </p:pic>
        <p:sp>
          <p:nvSpPr>
            <p:cNvPr id="8" name="TextBox 7"/>
            <p:cNvSpPr txBox="1"/>
            <p:nvPr/>
          </p:nvSpPr>
          <p:spPr>
            <a:xfrm>
              <a:off x="7006166" y="2899834"/>
              <a:ext cx="1737037" cy="369332"/>
            </a:xfrm>
            <a:prstGeom prst="rect">
              <a:avLst/>
            </a:prstGeom>
            <a:noFill/>
          </p:spPr>
          <p:txBody>
            <a:bodyPr wrap="none" rtlCol="0">
              <a:spAutoFit/>
            </a:bodyPr>
            <a:lstStyle/>
            <a:p>
              <a:pPr defTabSz="914400"/>
              <a:r>
                <a:rPr lang="en-US" dirty="0" smtClean="0">
                  <a:solidFill>
                    <a:srgbClr val="FFFFFF"/>
                  </a:solidFill>
                  <a:latin typeface="Georgia" panose="02040502050405020303" pitchFamily="18" charset="0"/>
                </a:rPr>
                <a:t>Risk Reduction</a:t>
              </a:r>
              <a:endParaRPr lang="en-US" dirty="0">
                <a:solidFill>
                  <a:srgbClr val="FFFFFF"/>
                </a:solidFill>
                <a:latin typeface="Georgia" panose="02040502050405020303" pitchFamily="18" charset="0"/>
              </a:endParaRPr>
            </a:p>
          </p:txBody>
        </p:sp>
      </p:grpSp>
      <p:grpSp>
        <p:nvGrpSpPr>
          <p:cNvPr id="9" name="Group 8"/>
          <p:cNvGrpSpPr/>
          <p:nvPr/>
        </p:nvGrpSpPr>
        <p:grpSpPr>
          <a:xfrm>
            <a:off x="6400800" y="4038600"/>
            <a:ext cx="2259681" cy="2140549"/>
            <a:chOff x="6734611" y="4075980"/>
            <a:chExt cx="2259681" cy="2140549"/>
          </a:xfrm>
        </p:grpSpPr>
        <p:pic>
          <p:nvPicPr>
            <p:cNvPr id="10" name="Picture 9" descr="Landbuilding5.png"/>
            <p:cNvPicPr>
              <a:picLocks noChangeAspect="1"/>
            </p:cNvPicPr>
            <p:nvPr/>
          </p:nvPicPr>
          <p:blipFill>
            <a:blip r:embed="rId5" cstate="screen">
              <a:extLst>
                <a:ext uri="{BEBA8EAE-BF5A-486C-A8C5-ECC9F3942E4B}">
                  <a14:imgProps xmlns:a14="http://schemas.microsoft.com/office/drawing/2010/main">
                    <a14:imgLayer r:embed="rId6">
                      <a14:imgEffect>
                        <a14:brightnessContrast contrast="-40000"/>
                      </a14:imgEffect>
                    </a14:imgLayer>
                  </a14:imgProps>
                </a:ext>
                <a:ext uri="{28A0092B-C50C-407E-A947-70E740481C1C}">
                  <a14:useLocalDpi xmlns:a14="http://schemas.microsoft.com/office/drawing/2010/main"/>
                </a:ext>
              </a:extLst>
            </a:blip>
            <a:stretch>
              <a:fillRect/>
            </a:stretch>
          </p:blipFill>
          <p:spPr>
            <a:xfrm>
              <a:off x="6734611" y="4075980"/>
              <a:ext cx="2259681" cy="2140549"/>
            </a:xfrm>
            <a:prstGeom prst="rect">
              <a:avLst/>
            </a:prstGeom>
          </p:spPr>
        </p:pic>
        <p:sp>
          <p:nvSpPr>
            <p:cNvPr id="11" name="TextBox 10"/>
            <p:cNvSpPr txBox="1"/>
            <p:nvPr/>
          </p:nvSpPr>
          <p:spPr>
            <a:xfrm>
              <a:off x="7249583" y="5386917"/>
              <a:ext cx="1237163" cy="369332"/>
            </a:xfrm>
            <a:prstGeom prst="rect">
              <a:avLst/>
            </a:prstGeom>
            <a:noFill/>
          </p:spPr>
          <p:txBody>
            <a:bodyPr wrap="none" rtlCol="0">
              <a:spAutoFit/>
            </a:bodyPr>
            <a:lstStyle/>
            <a:p>
              <a:pPr defTabSz="914400"/>
              <a:r>
                <a:rPr lang="en-US" dirty="0" smtClean="0">
                  <a:solidFill>
                    <a:prstClr val="white"/>
                  </a:solidFill>
                  <a:latin typeface="Georgia" panose="02040502050405020303" pitchFamily="18" charset="0"/>
                </a:rPr>
                <a:t>Land Area</a:t>
              </a:r>
              <a:endParaRPr lang="en-US" dirty="0">
                <a:solidFill>
                  <a:prstClr val="white"/>
                </a:solidFill>
                <a:latin typeface="Georgia" panose="02040502050405020303" pitchFamily="18" charset="0"/>
              </a:endParaRPr>
            </a:p>
          </p:txBody>
        </p:sp>
      </p:grpSp>
      <p:sp>
        <p:nvSpPr>
          <p:cNvPr id="12" name="Rectangle 11"/>
          <p:cNvSpPr/>
          <p:nvPr/>
        </p:nvSpPr>
        <p:spPr>
          <a:xfrm>
            <a:off x="669760" y="3833336"/>
            <a:ext cx="5708003" cy="369332"/>
          </a:xfrm>
          <a:prstGeom prst="rect">
            <a:avLst/>
          </a:prstGeom>
        </p:spPr>
        <p:txBody>
          <a:bodyPr wrap="square">
            <a:spAutoFit/>
          </a:bodyPr>
          <a:lstStyle/>
          <a:p>
            <a:pPr defTabSz="914400">
              <a:spcBef>
                <a:spcPts val="600"/>
              </a:spcBef>
              <a:spcAft>
                <a:spcPts val="600"/>
              </a:spcAft>
              <a:buClr>
                <a:srgbClr val="0096D7"/>
              </a:buClr>
            </a:pPr>
            <a:r>
              <a:rPr lang="en-US" u="sng" dirty="0" smtClean="0">
                <a:solidFill>
                  <a:srgbClr val="3D3D3D"/>
                </a:solidFill>
                <a:latin typeface="Georgia" panose="02040502050405020303" pitchFamily="18" charset="0"/>
                <a:cs typeface="Arial" pitchFamily="34" charset="0"/>
              </a:rPr>
              <a:t>Objective Function</a:t>
            </a:r>
            <a:r>
              <a:rPr lang="en-US" dirty="0" smtClean="0">
                <a:solidFill>
                  <a:srgbClr val="3D3D3D"/>
                </a:solidFill>
                <a:latin typeface="Georgia" panose="02040502050405020303" pitchFamily="18" charset="0"/>
                <a:cs typeface="Arial" pitchFamily="34" charset="0"/>
              </a:rPr>
              <a:t>:</a:t>
            </a:r>
            <a:endParaRPr lang="en-US" sz="1400" dirty="0" smtClean="0">
              <a:solidFill>
                <a:srgbClr val="3D3D3D"/>
              </a:solidFill>
              <a:latin typeface="Georgia" panose="02040502050405020303" pitchFamily="18" charset="0"/>
              <a:cs typeface="Arial" pitchFamily="34" charset="0"/>
            </a:endParaRPr>
          </a:p>
        </p:txBody>
      </p:sp>
      <p:grpSp>
        <p:nvGrpSpPr>
          <p:cNvPr id="13" name="Group 12"/>
          <p:cNvGrpSpPr/>
          <p:nvPr/>
        </p:nvGrpSpPr>
        <p:grpSpPr>
          <a:xfrm>
            <a:off x="698500" y="4209903"/>
            <a:ext cx="5549900" cy="1809897"/>
            <a:chOff x="296913" y="4073321"/>
            <a:chExt cx="5549900" cy="1809897"/>
          </a:xfrm>
        </p:grpSpPr>
        <p:pic>
          <p:nvPicPr>
            <p:cNvPr id="14" name="Picture 13" descr="Screen shot 2012-06-19 at 10.06.51 AM.png"/>
            <p:cNvPicPr>
              <a:picLocks noChangeAspect="1"/>
            </p:cNvPicPr>
            <p:nvPr/>
          </p:nvPicPr>
          <p:blipFill rotWithShape="1">
            <a:blip r:embed="rId7">
              <a:extLst>
                <a:ext uri="{28A0092B-C50C-407E-A947-70E740481C1C}">
                  <a14:useLocalDpi xmlns:a14="http://schemas.microsoft.com/office/drawing/2010/main" val="0"/>
                </a:ext>
              </a:extLst>
            </a:blip>
            <a:srcRect r="23756" b="82183"/>
            <a:stretch/>
          </p:blipFill>
          <p:spPr>
            <a:xfrm>
              <a:off x="296913" y="4073321"/>
              <a:ext cx="4870510" cy="371088"/>
            </a:xfrm>
            <a:prstGeom prst="rect">
              <a:avLst/>
            </a:prstGeom>
          </p:spPr>
        </p:pic>
        <p:pic>
          <p:nvPicPr>
            <p:cNvPr id="15" name="Picture 14" descr="Screen shot 2012-06-19 at 10.06.51 AM.png"/>
            <p:cNvPicPr>
              <a:picLocks noChangeAspect="1"/>
            </p:cNvPicPr>
            <p:nvPr/>
          </p:nvPicPr>
          <p:blipFill rotWithShape="1">
            <a:blip r:embed="rId7">
              <a:extLst>
                <a:ext uri="{28A0092B-C50C-407E-A947-70E740481C1C}">
                  <a14:useLocalDpi xmlns:a14="http://schemas.microsoft.com/office/drawing/2010/main" val="0"/>
                </a:ext>
              </a:extLst>
            </a:blip>
            <a:srcRect l="21594" t="30919"/>
            <a:stretch/>
          </p:blipFill>
          <p:spPr>
            <a:xfrm>
              <a:off x="838200" y="4444409"/>
              <a:ext cx="5008613" cy="1438809"/>
            </a:xfrm>
            <a:prstGeom prst="rect">
              <a:avLst/>
            </a:prstGeom>
          </p:spPr>
        </p:pic>
      </p:grpSp>
    </p:spTree>
    <p:extLst>
      <p:ext uri="{BB962C8B-B14F-4D97-AF65-F5344CB8AC3E}">
        <p14:creationId xmlns:p14="http://schemas.microsoft.com/office/powerpoint/2010/main" val="13818202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200" dirty="0"/>
              <a:t>Planning Tool Assembles Different Project Combinations to Meet Louisiana’s </a:t>
            </a:r>
            <a:r>
              <a:rPr lang="en-US" sz="3200" dirty="0" smtClean="0"/>
              <a:t>Objectives</a:t>
            </a:r>
            <a:endParaRPr lang="en-US" sz="3200" dirty="0"/>
          </a:p>
        </p:txBody>
      </p:sp>
      <p:sp>
        <p:nvSpPr>
          <p:cNvPr id="3" name="Content Placeholder 2"/>
          <p:cNvSpPr>
            <a:spLocks noGrp="1"/>
          </p:cNvSpPr>
          <p:nvPr>
            <p:ph idx="1"/>
          </p:nvPr>
        </p:nvSpPr>
        <p:spPr>
          <a:xfrm>
            <a:off x="457200" y="2027237"/>
            <a:ext cx="8229600" cy="4525963"/>
          </a:xfrm>
        </p:spPr>
        <p:txBody>
          <a:bodyPr/>
          <a:lstStyle/>
          <a:p>
            <a:r>
              <a:rPr lang="en-US" dirty="0"/>
              <a:t>Choices are constrained by funding, available sediment, and river flow</a:t>
            </a:r>
          </a:p>
          <a:p>
            <a:endParaRPr lang="en-US" dirty="0"/>
          </a:p>
        </p:txBody>
      </p:sp>
      <p:sp>
        <p:nvSpPr>
          <p:cNvPr id="4" name="Slide Number Placeholder 3"/>
          <p:cNvSpPr>
            <a:spLocks noGrp="1"/>
          </p:cNvSpPr>
          <p:nvPr>
            <p:ph type="sldNum" sz="quarter" idx="12"/>
          </p:nvPr>
        </p:nvSpPr>
        <p:spPr/>
        <p:txBody>
          <a:bodyPr/>
          <a:lstStyle/>
          <a:p>
            <a:fld id="{0580405D-A643-224E-BD86-D482C39E2277}" type="slidenum">
              <a:rPr lang="en-US" smtClean="0"/>
              <a:pPr/>
              <a:t>74</a:t>
            </a:fld>
            <a:endParaRPr lang="en-US" dirty="0"/>
          </a:p>
        </p:txBody>
      </p:sp>
      <p:sp>
        <p:nvSpPr>
          <p:cNvPr id="5" name="Footer Placeholder 4"/>
          <p:cNvSpPr>
            <a:spLocks noGrp="1"/>
          </p:cNvSpPr>
          <p:nvPr>
            <p:ph type="ftr" sz="quarter" idx="11"/>
          </p:nvPr>
        </p:nvSpPr>
        <p:spPr/>
        <p:txBody>
          <a:bodyPr/>
          <a:lstStyle/>
          <a:p>
            <a:r>
              <a:rPr lang="en-US" smtClean="0"/>
              <a:t>2017 Coastal Master Plan </a:t>
            </a:r>
            <a:endParaRPr lang="en-US" dirty="0"/>
          </a:p>
        </p:txBody>
      </p:sp>
      <p:grpSp>
        <p:nvGrpSpPr>
          <p:cNvPr id="6" name="Group 5"/>
          <p:cNvGrpSpPr/>
          <p:nvPr/>
        </p:nvGrpSpPr>
        <p:grpSpPr>
          <a:xfrm>
            <a:off x="152400" y="2667000"/>
            <a:ext cx="8879027" cy="3508414"/>
            <a:chOff x="77945" y="2895600"/>
            <a:chExt cx="8879027" cy="3508414"/>
          </a:xfrm>
        </p:grpSpPr>
        <p:pic>
          <p:nvPicPr>
            <p:cNvPr id="7" name="Picture 6" descr="Screen shot 2012-06-19 at 10.13.02 AM.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945" y="3338309"/>
              <a:ext cx="7404100" cy="2603500"/>
            </a:xfrm>
            <a:prstGeom prst="rect">
              <a:avLst/>
            </a:prstGeom>
          </p:spPr>
        </p:pic>
        <p:pic>
          <p:nvPicPr>
            <p:cNvPr id="8" name="Picture 7" descr="Screen shot 2012-06-19 at 2.37.07 PM.png"/>
            <p:cNvPicPr>
              <a:picLocks noChangeAspect="1"/>
            </p:cNvPicPr>
            <p:nvPr/>
          </p:nvPicPr>
          <p:blipFill>
            <a:blip r:embed="rId4">
              <a:clrChange>
                <a:clrFrom>
                  <a:srgbClr val="FEFEFE"/>
                </a:clrFrom>
                <a:clrTo>
                  <a:srgbClr val="FEFEFE">
                    <a:alpha val="0"/>
                  </a:srgbClr>
                </a:clrTo>
              </a:clrChange>
              <a:extLst>
                <a:ext uri="{28A0092B-C50C-407E-A947-70E740481C1C}">
                  <a14:useLocalDpi xmlns:a14="http://schemas.microsoft.com/office/drawing/2010/main" val="0"/>
                </a:ext>
              </a:extLst>
            </a:blip>
            <a:stretch>
              <a:fillRect/>
            </a:stretch>
          </p:blipFill>
          <p:spPr>
            <a:xfrm>
              <a:off x="7691129" y="2895600"/>
              <a:ext cx="1265843" cy="1265843"/>
            </a:xfrm>
            <a:prstGeom prst="rect">
              <a:avLst/>
            </a:prstGeom>
          </p:spPr>
        </p:pic>
        <p:pic>
          <p:nvPicPr>
            <p:cNvPr id="9" name="Picture 8" descr="Screen shot 2012-06-19 at 2.37.01 PM.png"/>
            <p:cNvPicPr>
              <a:picLocks noChangeAspect="1"/>
            </p:cNvPicPr>
            <p:nvPr/>
          </p:nvPicPr>
          <p:blipFill>
            <a:blip r:embed="rId5">
              <a:clrChange>
                <a:clrFrom>
                  <a:srgbClr val="FEFEFE"/>
                </a:clrFrom>
                <a:clrTo>
                  <a:srgbClr val="FEFEFE">
                    <a:alpha val="0"/>
                  </a:srgbClr>
                </a:clrTo>
              </a:clrChange>
              <a:extLst>
                <a:ext uri="{28A0092B-C50C-407E-A947-70E740481C1C}">
                  <a14:useLocalDpi xmlns:a14="http://schemas.microsoft.com/office/drawing/2010/main" val="0"/>
                </a:ext>
              </a:extLst>
            </a:blip>
            <a:stretch>
              <a:fillRect/>
            </a:stretch>
          </p:blipFill>
          <p:spPr>
            <a:xfrm>
              <a:off x="7742458" y="4115903"/>
              <a:ext cx="1163714" cy="1152736"/>
            </a:xfrm>
            <a:prstGeom prst="rect">
              <a:avLst/>
            </a:prstGeom>
          </p:spPr>
        </p:pic>
        <p:pic>
          <p:nvPicPr>
            <p:cNvPr id="10" name="Picture 9" descr="Screen shot 2012-06-19 at 2.36.52 PM.png"/>
            <p:cNvPicPr>
              <a:picLocks noChangeAspect="1"/>
            </p:cNvPicPr>
            <p:nvPr/>
          </p:nvPicPr>
          <p:blipFill>
            <a:blip r:embed="rId6">
              <a:clrChange>
                <a:clrFrom>
                  <a:srgbClr val="FEFEFE"/>
                </a:clrFrom>
                <a:clrTo>
                  <a:srgbClr val="FEFEFE">
                    <a:alpha val="0"/>
                  </a:srgbClr>
                </a:clrTo>
              </a:clrChange>
              <a:extLst>
                <a:ext uri="{28A0092B-C50C-407E-A947-70E740481C1C}">
                  <a14:useLocalDpi xmlns:a14="http://schemas.microsoft.com/office/drawing/2010/main" val="0"/>
                </a:ext>
              </a:extLst>
            </a:blip>
            <a:stretch>
              <a:fillRect/>
            </a:stretch>
          </p:blipFill>
          <p:spPr>
            <a:xfrm>
              <a:off x="7720607" y="5256834"/>
              <a:ext cx="1215329" cy="1147180"/>
            </a:xfrm>
            <a:prstGeom prst="rect">
              <a:avLst/>
            </a:prstGeom>
          </p:spPr>
        </p:pic>
      </p:grpSp>
    </p:spTree>
    <p:extLst>
      <p:ext uri="{BB962C8B-B14F-4D97-AF65-F5344CB8AC3E}">
        <p14:creationId xmlns:p14="http://schemas.microsoft.com/office/powerpoint/2010/main" val="31874864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28600"/>
            <a:ext cx="8458200" cy="1143000"/>
          </a:xfrm>
        </p:spPr>
        <p:txBody>
          <a:bodyPr>
            <a:normAutofit fontScale="90000"/>
          </a:bodyPr>
          <a:lstStyle/>
          <a:p>
            <a:r>
              <a:rPr lang="en-US" sz="4000" dirty="0" smtClean="0"/>
              <a:t>Louisiana’s 2012 Coastal Master Plan</a:t>
            </a:r>
            <a:r>
              <a:rPr lang="en-US" dirty="0" smtClean="0"/>
              <a:t/>
            </a:r>
            <a:br>
              <a:rPr lang="en-US" dirty="0" smtClean="0"/>
            </a:br>
            <a:r>
              <a:rPr lang="en-US" sz="3100" b="0" i="1" dirty="0" smtClean="0">
                <a:solidFill>
                  <a:srgbClr val="0096D7"/>
                </a:solidFill>
              </a:rPr>
              <a:t>Max Land/Max Risk Alternative</a:t>
            </a:r>
            <a:endParaRPr lang="en-US" sz="3100" b="0" i="1" dirty="0">
              <a:solidFill>
                <a:srgbClr val="0096D7"/>
              </a:solidFill>
            </a:endParaRPr>
          </a:p>
        </p:txBody>
      </p:sp>
      <p:sp>
        <p:nvSpPr>
          <p:cNvPr id="3" name="Slide Number Placeholder 2"/>
          <p:cNvSpPr>
            <a:spLocks noGrp="1"/>
          </p:cNvSpPr>
          <p:nvPr>
            <p:ph type="sldNum" sz="quarter" idx="12"/>
          </p:nvPr>
        </p:nvSpPr>
        <p:spPr/>
        <p:txBody>
          <a:bodyPr/>
          <a:lstStyle/>
          <a:p>
            <a:fld id="{0580405D-A643-224E-BD86-D482C39E2277}" type="slidenum">
              <a:rPr lang="en-US" smtClean="0"/>
              <a:pPr/>
              <a:t>75</a:t>
            </a:fld>
            <a:endParaRPr lang="en-US" dirty="0"/>
          </a:p>
        </p:txBody>
      </p:sp>
      <p:sp>
        <p:nvSpPr>
          <p:cNvPr id="2" name="Footer Placeholder 1"/>
          <p:cNvSpPr>
            <a:spLocks noGrp="1"/>
          </p:cNvSpPr>
          <p:nvPr>
            <p:ph type="ftr" sz="quarter" idx="11"/>
          </p:nvPr>
        </p:nvSpPr>
        <p:spPr/>
        <p:txBody>
          <a:bodyPr/>
          <a:lstStyle/>
          <a:p>
            <a:r>
              <a:rPr lang="en-US" smtClean="0"/>
              <a:t>2017 Coastal Master Plan </a:t>
            </a:r>
            <a:endParaRPr lang="en-US" dirty="0"/>
          </a:p>
        </p:txBody>
      </p:sp>
      <p:pic>
        <p:nvPicPr>
          <p:cNvPr id="4" name="Picture 2" descr="C:\Users\KarimB\Desktop\FDT January 2015\2012 Max Land Max Risk Alternative 1.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t="14637" b="1581"/>
          <a:stretch/>
        </p:blipFill>
        <p:spPr bwMode="auto">
          <a:xfrm>
            <a:off x="0" y="1295400"/>
            <a:ext cx="9144000" cy="49559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551537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US" smtClean="0"/>
              <a:t>2017 Coastal Master Plan </a:t>
            </a:r>
            <a:endParaRPr lang="en-US" dirty="0"/>
          </a:p>
        </p:txBody>
      </p:sp>
      <p:sp>
        <p:nvSpPr>
          <p:cNvPr id="3" name="Slide Number Placeholder 2"/>
          <p:cNvSpPr>
            <a:spLocks noGrp="1"/>
          </p:cNvSpPr>
          <p:nvPr>
            <p:ph type="sldNum" sz="quarter" idx="12"/>
          </p:nvPr>
        </p:nvSpPr>
        <p:spPr/>
        <p:txBody>
          <a:bodyPr/>
          <a:lstStyle/>
          <a:p>
            <a:fld id="{0580405D-A643-224E-BD86-D482C39E2277}" type="slidenum">
              <a:rPr lang="en-US" smtClean="0"/>
              <a:pPr/>
              <a:t>76</a:t>
            </a:fld>
            <a:endParaRPr lang="en-US" dirty="0"/>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1577408"/>
            <a:ext cx="9143999" cy="45519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6" name="Straight Arrow Connector 5"/>
          <p:cNvCxnSpPr/>
          <p:nvPr/>
        </p:nvCxnSpPr>
        <p:spPr>
          <a:xfrm flipH="1">
            <a:off x="6781800" y="1905000"/>
            <a:ext cx="762000" cy="838200"/>
          </a:xfrm>
          <a:prstGeom prst="straightConnector1">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403216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8229600" cy="1143000"/>
          </a:xfrm>
        </p:spPr>
        <p:txBody>
          <a:bodyPr>
            <a:noAutofit/>
          </a:bodyPr>
          <a:lstStyle/>
          <a:p>
            <a:r>
              <a:rPr lang="en-US" sz="3200" dirty="0"/>
              <a:t>Planning Tool Assembles Different Project Combinations to Meet Louisiana’s </a:t>
            </a:r>
            <a:r>
              <a:rPr lang="en-US" sz="3200" dirty="0" smtClean="0"/>
              <a:t>Objectives</a:t>
            </a:r>
            <a:endParaRPr lang="en-US" sz="3200" dirty="0"/>
          </a:p>
        </p:txBody>
      </p:sp>
      <p:sp>
        <p:nvSpPr>
          <p:cNvPr id="3" name="Content Placeholder 2"/>
          <p:cNvSpPr>
            <a:spLocks noGrp="1"/>
          </p:cNvSpPr>
          <p:nvPr>
            <p:ph idx="1"/>
          </p:nvPr>
        </p:nvSpPr>
        <p:spPr>
          <a:xfrm>
            <a:off x="457200" y="1981200"/>
            <a:ext cx="8229600" cy="4525963"/>
          </a:xfrm>
        </p:spPr>
        <p:txBody>
          <a:bodyPr/>
          <a:lstStyle/>
          <a:p>
            <a:r>
              <a:rPr lang="en-US" dirty="0"/>
              <a:t>Combinations balance ecosystem health, navigation, and other coastal interests </a:t>
            </a:r>
          </a:p>
          <a:p>
            <a:endParaRPr lang="en-US" dirty="0"/>
          </a:p>
        </p:txBody>
      </p:sp>
      <p:sp>
        <p:nvSpPr>
          <p:cNvPr id="4" name="Slide Number Placeholder 3"/>
          <p:cNvSpPr>
            <a:spLocks noGrp="1"/>
          </p:cNvSpPr>
          <p:nvPr>
            <p:ph type="sldNum" sz="quarter" idx="12"/>
          </p:nvPr>
        </p:nvSpPr>
        <p:spPr/>
        <p:txBody>
          <a:bodyPr/>
          <a:lstStyle/>
          <a:p>
            <a:fld id="{0580405D-A643-224E-BD86-D482C39E2277}" type="slidenum">
              <a:rPr lang="en-US" smtClean="0"/>
              <a:pPr/>
              <a:t>77</a:t>
            </a:fld>
            <a:endParaRPr lang="en-US" dirty="0"/>
          </a:p>
        </p:txBody>
      </p:sp>
      <p:sp>
        <p:nvSpPr>
          <p:cNvPr id="5" name="Footer Placeholder 4"/>
          <p:cNvSpPr>
            <a:spLocks noGrp="1"/>
          </p:cNvSpPr>
          <p:nvPr>
            <p:ph type="ftr" sz="quarter" idx="11"/>
          </p:nvPr>
        </p:nvSpPr>
        <p:spPr/>
        <p:txBody>
          <a:bodyPr/>
          <a:lstStyle/>
          <a:p>
            <a:r>
              <a:rPr lang="en-US" smtClean="0"/>
              <a:t>2017 Coastal Master Plan </a:t>
            </a:r>
            <a:endParaRPr lang="en-US" dirty="0"/>
          </a:p>
        </p:txBody>
      </p:sp>
      <p:grpSp>
        <p:nvGrpSpPr>
          <p:cNvPr id="6" name="Group 5"/>
          <p:cNvGrpSpPr/>
          <p:nvPr/>
        </p:nvGrpSpPr>
        <p:grpSpPr>
          <a:xfrm>
            <a:off x="412548" y="4648200"/>
            <a:ext cx="8318904" cy="1458748"/>
            <a:chOff x="228600" y="5094452"/>
            <a:chExt cx="8318904" cy="1458748"/>
          </a:xfrm>
        </p:grpSpPr>
        <p:grpSp>
          <p:nvGrpSpPr>
            <p:cNvPr id="7" name="Group 6"/>
            <p:cNvGrpSpPr/>
            <p:nvPr/>
          </p:nvGrpSpPr>
          <p:grpSpPr>
            <a:xfrm>
              <a:off x="228600" y="5094452"/>
              <a:ext cx="2151120" cy="1458748"/>
              <a:chOff x="228600" y="5094452"/>
              <a:chExt cx="2151120" cy="1458748"/>
            </a:xfrm>
          </p:grpSpPr>
          <p:pic>
            <p:nvPicPr>
              <p:cNvPr id="9" name="Picture 8" descr="Screen shot 2012-03-19 at 8.22.49 PM.png"/>
              <p:cNvPicPr>
                <a:picLocks noChangeAspect="1"/>
              </p:cNvPicPr>
              <p:nvPr/>
            </p:nvPicPr>
            <p:blipFill>
              <a:blip r:embed="rId2">
                <a:extLst>
                  <a:ext uri="{BEBA8EAE-BF5A-486C-A8C5-ECC9F3942E4B}">
                    <a14:imgProps xmlns:a14="http://schemas.microsoft.com/office/drawing/2010/main">
                      <a14:imgLayer r:embed="rId3">
                        <a14:imgEffect>
                          <a14:backgroundRemoval t="2685" b="97987" l="2069" r="96552">
                            <a14:foregroundMark x1="62759" y1="79866" x2="32414" y2="79866"/>
                            <a14:foregroundMark x1="15862" y1="42953" x2="25517" y2="53020"/>
                            <a14:foregroundMark x1="55172" y1="15436" x2="71724" y2="25503"/>
                            <a14:foregroundMark x1="80690" y1="36242" x2="80690" y2="55705"/>
                            <a14:foregroundMark x1="46897" y1="49664" x2="33793" y2="49664"/>
                            <a14:foregroundMark x1="17931" y1="28188" x2="15172" y2="43624"/>
                          </a14:backgroundRemoval>
                        </a14:imgEffect>
                      </a14:imgLayer>
                    </a14:imgProps>
                  </a:ext>
                  <a:ext uri="{28A0092B-C50C-407E-A947-70E740481C1C}">
                    <a14:useLocalDpi xmlns:a14="http://schemas.microsoft.com/office/drawing/2010/main" val="0"/>
                  </a:ext>
                </a:extLst>
              </a:blip>
              <a:stretch>
                <a:fillRect/>
              </a:stretch>
            </p:blipFill>
            <p:spPr>
              <a:xfrm>
                <a:off x="228600" y="5135830"/>
                <a:ext cx="1087119" cy="1117109"/>
              </a:xfrm>
              <a:prstGeom prst="rect">
                <a:avLst/>
              </a:prstGeom>
            </p:spPr>
          </p:pic>
          <p:pic>
            <p:nvPicPr>
              <p:cNvPr id="10" name="Picture 9" descr="Screen shot 2012-03-19 at 8.26.02 PM.png"/>
              <p:cNvPicPr>
                <a:picLocks noChangeAspect="1"/>
              </p:cNvPicPr>
              <p:nvPr/>
            </p:nvPicPr>
            <p:blipFill>
              <a:blip r:embed="rId4">
                <a:extLst>
                  <a:ext uri="{BEBA8EAE-BF5A-486C-A8C5-ECC9F3942E4B}">
                    <a14:imgProps xmlns:a14="http://schemas.microsoft.com/office/drawing/2010/main">
                      <a14:imgLayer r:embed="rId5">
                        <a14:imgEffect>
                          <a14:backgroundRemoval t="2759" b="97241" l="6250" r="95833"/>
                        </a14:imgEffect>
                      </a14:imgLayer>
                    </a14:imgProps>
                  </a:ext>
                  <a:ext uri="{28A0092B-C50C-407E-A947-70E740481C1C}">
                    <a14:useLocalDpi xmlns:a14="http://schemas.microsoft.com/office/drawing/2010/main" val="0"/>
                  </a:ext>
                </a:extLst>
              </a:blip>
              <a:stretch>
                <a:fillRect/>
              </a:stretch>
            </p:blipFill>
            <p:spPr>
              <a:xfrm>
                <a:off x="1272280" y="5094452"/>
                <a:ext cx="1107440" cy="1115131"/>
              </a:xfrm>
              <a:prstGeom prst="rect">
                <a:avLst/>
              </a:prstGeom>
            </p:spPr>
          </p:pic>
          <p:sp>
            <p:nvSpPr>
              <p:cNvPr id="11" name="TextBox 10"/>
              <p:cNvSpPr txBox="1"/>
              <p:nvPr/>
            </p:nvSpPr>
            <p:spPr>
              <a:xfrm>
                <a:off x="297684" y="6183868"/>
                <a:ext cx="1877926" cy="369332"/>
              </a:xfrm>
              <a:prstGeom prst="rect">
                <a:avLst/>
              </a:prstGeom>
              <a:solidFill>
                <a:srgbClr val="FFFFFF"/>
              </a:solidFill>
            </p:spPr>
            <p:txBody>
              <a:bodyPr wrap="none" rtlCol="0">
                <a:spAutoFit/>
              </a:bodyPr>
              <a:lstStyle/>
              <a:p>
                <a:pPr algn="ctr" defTabSz="914400"/>
                <a:r>
                  <a:rPr lang="en-US" dirty="0" smtClean="0">
                    <a:solidFill>
                      <a:srgbClr val="3D3D3D"/>
                    </a:solidFill>
                  </a:rPr>
                  <a:t>Decision Criteria</a:t>
                </a:r>
                <a:endParaRPr lang="en-US" dirty="0">
                  <a:solidFill>
                    <a:srgbClr val="3D3D3D"/>
                  </a:solidFill>
                </a:endParaRPr>
              </a:p>
            </p:txBody>
          </p:sp>
        </p:grpSp>
        <p:pic>
          <p:nvPicPr>
            <p:cNvPr id="8" name="Picture 7" descr="Screen shot 2012-06-19 at 10.18.01 AM.pn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426104" y="5573568"/>
              <a:ext cx="6121400" cy="457200"/>
            </a:xfrm>
            <a:prstGeom prst="rect">
              <a:avLst/>
            </a:prstGeom>
          </p:spPr>
        </p:pic>
      </p:grpSp>
      <p:grpSp>
        <p:nvGrpSpPr>
          <p:cNvPr id="12" name="Group 11"/>
          <p:cNvGrpSpPr/>
          <p:nvPr/>
        </p:nvGrpSpPr>
        <p:grpSpPr>
          <a:xfrm>
            <a:off x="533400" y="3033162"/>
            <a:ext cx="6553684" cy="1349055"/>
            <a:chOff x="463814" y="2949515"/>
            <a:chExt cx="6553684" cy="1349055"/>
          </a:xfrm>
        </p:grpSpPr>
        <p:pic>
          <p:nvPicPr>
            <p:cNvPr id="13" name="Picture 12" descr="Screen shot 2012-06-19 at 10.17.56 AM.png"/>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470898" y="3232427"/>
              <a:ext cx="4546600" cy="533400"/>
            </a:xfrm>
            <a:prstGeom prst="rect">
              <a:avLst/>
            </a:prstGeom>
          </p:spPr>
        </p:pic>
        <p:grpSp>
          <p:nvGrpSpPr>
            <p:cNvPr id="14" name="Group 13"/>
            <p:cNvGrpSpPr/>
            <p:nvPr/>
          </p:nvGrpSpPr>
          <p:grpSpPr>
            <a:xfrm>
              <a:off x="463814" y="2949515"/>
              <a:ext cx="1839942" cy="1349055"/>
              <a:chOff x="463814" y="2949515"/>
              <a:chExt cx="1839942" cy="1349055"/>
            </a:xfrm>
          </p:grpSpPr>
          <p:sp>
            <p:nvSpPr>
              <p:cNvPr id="15" name="TextBox 14"/>
              <p:cNvSpPr txBox="1"/>
              <p:nvPr/>
            </p:nvSpPr>
            <p:spPr>
              <a:xfrm>
                <a:off x="463814" y="3929238"/>
                <a:ext cx="1839942" cy="369332"/>
              </a:xfrm>
              <a:prstGeom prst="rect">
                <a:avLst/>
              </a:prstGeom>
              <a:noFill/>
            </p:spPr>
            <p:txBody>
              <a:bodyPr wrap="none" rtlCol="0">
                <a:spAutoFit/>
              </a:bodyPr>
              <a:lstStyle/>
              <a:p>
                <a:pPr algn="ctr" defTabSz="914400"/>
                <a:r>
                  <a:rPr lang="en-US" dirty="0" smtClean="0">
                    <a:solidFill>
                      <a:srgbClr val="3D3D3D"/>
                    </a:solidFill>
                  </a:rPr>
                  <a:t>Coastal habitats</a:t>
                </a:r>
                <a:endParaRPr lang="en-US" dirty="0">
                  <a:solidFill>
                    <a:srgbClr val="3D3D3D"/>
                  </a:solidFill>
                </a:endParaRPr>
              </a:p>
            </p:txBody>
          </p:sp>
          <p:pic>
            <p:nvPicPr>
              <p:cNvPr id="16" name="Picture 15"/>
              <p:cNvPicPr>
                <a:picLocks noChangeAspect="1"/>
              </p:cNvPicPr>
              <p:nvPr/>
            </p:nvPicPr>
            <p:blipFill rotWithShape="1">
              <a:blip r:embed="rId8" cstate="screen">
                <a:clrChange>
                  <a:clrFrom>
                    <a:srgbClr val="000000">
                      <a:alpha val="15294"/>
                    </a:srgbClr>
                  </a:clrFrom>
                  <a:clrTo>
                    <a:srgbClr val="000000">
                      <a:alpha val="0"/>
                    </a:srgbClr>
                  </a:clrTo>
                </a:clrChange>
                <a:extLst>
                  <a:ext uri="{28A0092B-C50C-407E-A947-70E740481C1C}">
                    <a14:useLocalDpi xmlns:a14="http://schemas.microsoft.com/office/drawing/2010/main"/>
                  </a:ext>
                </a:extLst>
              </a:blip>
              <a:srcRect l="11937" t="11937" r="8031" b="8031"/>
              <a:stretch/>
            </p:blipFill>
            <p:spPr>
              <a:xfrm>
                <a:off x="786809" y="2949515"/>
                <a:ext cx="979723" cy="979723"/>
              </a:xfrm>
              <a:prstGeom prst="flowChartConnector">
                <a:avLst/>
              </a:prstGeom>
            </p:spPr>
          </p:pic>
        </p:grpSp>
      </p:grpSp>
    </p:spTree>
    <p:extLst>
      <p:ext uri="{BB962C8B-B14F-4D97-AF65-F5344CB8AC3E}">
        <p14:creationId xmlns:p14="http://schemas.microsoft.com/office/powerpoint/2010/main" val="348866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US" smtClean="0"/>
              <a:t>2017 Coastal Master Plan </a:t>
            </a:r>
            <a:endParaRPr lang="en-US" dirty="0"/>
          </a:p>
        </p:txBody>
      </p:sp>
      <p:sp>
        <p:nvSpPr>
          <p:cNvPr id="3" name="Slide Number Placeholder 2"/>
          <p:cNvSpPr>
            <a:spLocks noGrp="1"/>
          </p:cNvSpPr>
          <p:nvPr>
            <p:ph type="sldNum" sz="quarter" idx="12"/>
          </p:nvPr>
        </p:nvSpPr>
        <p:spPr/>
        <p:txBody>
          <a:bodyPr/>
          <a:lstStyle/>
          <a:p>
            <a:fld id="{0580405D-A643-224E-BD86-D482C39E2277}" type="slidenum">
              <a:rPr lang="en-US" smtClean="0"/>
              <a:pPr/>
              <a:t>78</a:t>
            </a:fld>
            <a:endParaRPr lang="en-US" dirty="0"/>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1577408"/>
            <a:ext cx="9143999" cy="45519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6" name="Straight Arrow Connector 5"/>
          <p:cNvCxnSpPr/>
          <p:nvPr/>
        </p:nvCxnSpPr>
        <p:spPr>
          <a:xfrm flipH="1">
            <a:off x="6781800" y="1905000"/>
            <a:ext cx="762000" cy="838200"/>
          </a:xfrm>
          <a:prstGeom prst="straightConnector1">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326731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28600"/>
            <a:ext cx="8229600" cy="1143000"/>
          </a:xfrm>
        </p:spPr>
        <p:txBody>
          <a:bodyPr/>
          <a:lstStyle/>
          <a:p>
            <a:r>
              <a:rPr lang="en-US" dirty="0" smtClean="0"/>
              <a:t>Science and Engineering Board</a:t>
            </a:r>
            <a:endParaRPr lang="en-US" dirty="0"/>
          </a:p>
        </p:txBody>
      </p:sp>
      <p:sp>
        <p:nvSpPr>
          <p:cNvPr id="3" name="Slide Number Placeholder 2"/>
          <p:cNvSpPr>
            <a:spLocks noGrp="1"/>
          </p:cNvSpPr>
          <p:nvPr>
            <p:ph type="sldNum" sz="quarter" idx="12"/>
          </p:nvPr>
        </p:nvSpPr>
        <p:spPr/>
        <p:txBody>
          <a:bodyPr/>
          <a:lstStyle/>
          <a:p>
            <a:fld id="{0580405D-A643-224E-BD86-D482C39E2277}" type="slidenum">
              <a:rPr lang="en-US" smtClean="0"/>
              <a:pPr/>
              <a:t>79</a:t>
            </a:fld>
            <a:endParaRPr lang="en-US" dirty="0"/>
          </a:p>
        </p:txBody>
      </p:sp>
      <p:sp>
        <p:nvSpPr>
          <p:cNvPr id="2" name="Footer Placeholder 1"/>
          <p:cNvSpPr>
            <a:spLocks noGrp="1"/>
          </p:cNvSpPr>
          <p:nvPr>
            <p:ph type="ftr" sz="quarter" idx="11"/>
          </p:nvPr>
        </p:nvSpPr>
        <p:spPr/>
        <p:txBody>
          <a:bodyPr/>
          <a:lstStyle/>
          <a:p>
            <a:r>
              <a:rPr lang="en-US" smtClean="0"/>
              <a:t>2017 Coastal Master Plan </a:t>
            </a:r>
            <a:endParaRPr lang="en-US" dirty="0"/>
          </a:p>
        </p:txBody>
      </p:sp>
      <p:graphicFrame>
        <p:nvGraphicFramePr>
          <p:cNvPr id="4" name="Content Placeholder 4"/>
          <p:cNvGraphicFramePr>
            <a:graphicFrameLocks/>
          </p:cNvGraphicFramePr>
          <p:nvPr>
            <p:extLst>
              <p:ext uri="{D42A27DB-BD31-4B8C-83A1-F6EECF244321}">
                <p14:modId xmlns:p14="http://schemas.microsoft.com/office/powerpoint/2010/main" val="3848100561"/>
              </p:ext>
            </p:extLst>
          </p:nvPr>
        </p:nvGraphicFramePr>
        <p:xfrm>
          <a:off x="1143000" y="685800"/>
          <a:ext cx="7467600" cy="5628640"/>
        </p:xfrm>
        <a:graphic>
          <a:graphicData uri="http://schemas.openxmlformats.org/drawingml/2006/table">
            <a:tbl>
              <a:tblPr firstRow="1" bandRow="1">
                <a:tableStyleId>{912C8C85-51F0-491E-9774-3900AFEF0FD7}</a:tableStyleId>
              </a:tblPr>
              <a:tblGrid>
                <a:gridCol w="7467600"/>
              </a:tblGrid>
              <a:tr h="228600">
                <a:tc>
                  <a:txBody>
                    <a:bodyPr/>
                    <a:lstStyle/>
                    <a:p>
                      <a:pPr>
                        <a:lnSpc>
                          <a:spcPct val="100000"/>
                        </a:lnSpc>
                        <a:buFont typeface="Arial" charset="0"/>
                        <a:buNone/>
                      </a:pPr>
                      <a:r>
                        <a:rPr lang="en-US" sz="1700" b="1" u="none" dirty="0" smtClean="0">
                          <a:solidFill>
                            <a:srgbClr val="FFFFFF"/>
                          </a:solidFill>
                          <a:latin typeface="Arial" pitchFamily="34" charset="0"/>
                          <a:cs typeface="Arial" pitchFamily="34" charset="0"/>
                        </a:rPr>
                        <a:t>Ecosystem Science / Coastal Ecology</a:t>
                      </a:r>
                      <a:endParaRPr lang="en-US" sz="1700" b="1" u="none" dirty="0">
                        <a:solidFill>
                          <a:srgbClr val="FFFFFF"/>
                        </a:solidFill>
                        <a:latin typeface="Arial" pitchFamily="34" charset="0"/>
                        <a:cs typeface="Arial" pitchFamily="34" charset="0"/>
                      </a:endParaRPr>
                    </a:p>
                  </a:txBody>
                  <a:tcPr>
                    <a:lnB w="9525" cap="flat" cmpd="sng" algn="ctr">
                      <a:noFill/>
                      <a:prstDash val="solid"/>
                    </a:lnB>
                  </a:tcPr>
                </a:tc>
              </a:tr>
              <a:tr h="213359">
                <a:tc>
                  <a:txBody>
                    <a:bodyPr/>
                    <a:lstStyle/>
                    <a:p>
                      <a:pPr marL="914400" lvl="2" indent="-285750" eaLnBrk="1" hangingPunct="1">
                        <a:lnSpc>
                          <a:spcPct val="100000"/>
                        </a:lnSpc>
                        <a:spcBef>
                          <a:spcPts val="0"/>
                        </a:spcBef>
                        <a:spcAft>
                          <a:spcPts val="0"/>
                        </a:spcAft>
                        <a:buClrTx/>
                        <a:buFont typeface="Arial" pitchFamily="34" charset="0"/>
                        <a:buChar char="•"/>
                        <a:defRPr/>
                      </a:pPr>
                      <a:r>
                        <a:rPr lang="en-US" sz="1700" dirty="0" smtClean="0">
                          <a:solidFill>
                            <a:srgbClr val="262626"/>
                          </a:solidFill>
                          <a:latin typeface="Arial" pitchFamily="34" charset="0"/>
                          <a:cs typeface="Arial" pitchFamily="34" charset="0"/>
                        </a:rPr>
                        <a:t>William Dennison, PhD,</a:t>
                      </a:r>
                      <a:r>
                        <a:rPr lang="en-US" sz="1700" baseline="0" dirty="0" smtClean="0">
                          <a:solidFill>
                            <a:srgbClr val="262626"/>
                          </a:solidFill>
                          <a:latin typeface="Arial" pitchFamily="34" charset="0"/>
                          <a:cs typeface="Arial" pitchFamily="34" charset="0"/>
                        </a:rPr>
                        <a:t> </a:t>
                      </a:r>
                      <a:r>
                        <a:rPr lang="en-US" sz="1700" dirty="0" smtClean="0">
                          <a:solidFill>
                            <a:srgbClr val="262626"/>
                          </a:solidFill>
                          <a:latin typeface="Arial" pitchFamily="34" charset="0"/>
                          <a:cs typeface="Arial" pitchFamily="34" charset="0"/>
                        </a:rPr>
                        <a:t>University of Maryland</a:t>
                      </a:r>
                      <a:endParaRPr lang="en-US" sz="1700" b="0" dirty="0" smtClean="0">
                        <a:latin typeface="Arial" pitchFamily="34" charset="0"/>
                        <a:cs typeface="Arial" pitchFamily="34" charset="0"/>
                      </a:endParaRPr>
                    </a:p>
                  </a:txBody>
                  <a:tcPr>
                    <a:lnL w="9525" cap="flat" cmpd="sng" algn="ctr">
                      <a:noFill/>
                      <a:prstDash val="solid"/>
                    </a:lnL>
                    <a:lnR w="9525" cap="flat" cmpd="sng" algn="ctr">
                      <a:noFill/>
                      <a:prstDash val="solid"/>
                    </a:lnR>
                    <a:lnT w="9525" cap="flat" cmpd="sng" algn="ctr">
                      <a:noFill/>
                      <a:prstDash val="solid"/>
                    </a:lnT>
                    <a:lnB w="9525" cap="flat" cmpd="sng" algn="ctr">
                      <a:noFill/>
                      <a:prstDash val="solid"/>
                    </a:lnB>
                    <a:lnTlToBr w="12700" cmpd="sng">
                      <a:noFill/>
                      <a:prstDash val="solid"/>
                    </a:lnTlToBr>
                    <a:lnBlToTr w="12700" cmpd="sng">
                      <a:noFill/>
                      <a:prstDash val="solid"/>
                    </a:lnBlToTr>
                  </a:tcPr>
                </a:tc>
              </a:tr>
              <a:tr h="259079">
                <a:tc>
                  <a:txBody>
                    <a:bodyPr/>
                    <a:lstStyle/>
                    <a:p>
                      <a:pPr marL="914400" indent="-285750">
                        <a:lnSpc>
                          <a:spcPct val="100000"/>
                        </a:lnSpc>
                        <a:buFont typeface="Arial" pitchFamily="34" charset="0"/>
                        <a:buChar char="•"/>
                      </a:pPr>
                      <a:r>
                        <a:rPr lang="en-US" sz="1700" dirty="0" smtClean="0">
                          <a:solidFill>
                            <a:srgbClr val="262626"/>
                          </a:solidFill>
                          <a:latin typeface="Arial" pitchFamily="34" charset="0"/>
                          <a:cs typeface="Arial" pitchFamily="34" charset="0"/>
                        </a:rPr>
                        <a:t>Edward Houde, PhD, University of Maryland</a:t>
                      </a:r>
                    </a:p>
                  </a:txBody>
                  <a:tcPr>
                    <a:lnL w="9525" cap="flat" cmpd="sng" algn="ctr">
                      <a:noFill/>
                      <a:prstDash val="solid"/>
                    </a:lnL>
                    <a:lnR w="9525" cap="flat" cmpd="sng" algn="ctr">
                      <a:noFill/>
                      <a:prstDash val="solid"/>
                    </a:lnR>
                    <a:lnT w="9525" cap="flat" cmpd="sng" algn="ctr">
                      <a:noFill/>
                      <a:prstDash val="solid"/>
                    </a:lnT>
                    <a:lnB w="9525" cap="flat" cmpd="sng" algn="ctr">
                      <a:noFill/>
                      <a:prstDash val="solid"/>
                    </a:lnB>
                    <a:lnTlToBr w="12700" cmpd="sng">
                      <a:noFill/>
                      <a:prstDash val="solid"/>
                    </a:lnTlToBr>
                    <a:lnBlToTr w="12700" cmpd="sng">
                      <a:noFill/>
                      <a:prstDash val="solid"/>
                    </a:lnBlToTr>
                  </a:tcPr>
                </a:tc>
              </a:tr>
              <a:tr h="198119">
                <a:tc>
                  <a:txBody>
                    <a:bodyPr/>
                    <a:lstStyle/>
                    <a:p>
                      <a:pPr marL="914400" lvl="2" indent="-285750" eaLnBrk="1" hangingPunct="1">
                        <a:lnSpc>
                          <a:spcPct val="100000"/>
                        </a:lnSpc>
                        <a:spcBef>
                          <a:spcPts val="0"/>
                        </a:spcBef>
                        <a:spcAft>
                          <a:spcPts val="0"/>
                        </a:spcAft>
                        <a:buClrTx/>
                        <a:buFont typeface="Arial" pitchFamily="34" charset="0"/>
                        <a:buChar char="•"/>
                        <a:defRPr/>
                      </a:pPr>
                      <a:r>
                        <a:rPr lang="en-US" sz="1700" dirty="0" smtClean="0">
                          <a:solidFill>
                            <a:srgbClr val="262626"/>
                          </a:solidFill>
                          <a:latin typeface="Arial" pitchFamily="34" charset="0"/>
                          <a:cs typeface="Arial" pitchFamily="34" charset="0"/>
                        </a:rPr>
                        <a:t>Katherine Ewel, PhD, University of Florida</a:t>
                      </a:r>
                      <a:endParaRPr lang="en-US" sz="1700" b="0" dirty="0" smtClean="0">
                        <a:latin typeface="Arial" pitchFamily="34" charset="0"/>
                        <a:cs typeface="Arial" pitchFamily="34" charset="0"/>
                      </a:endParaRPr>
                    </a:p>
                  </a:txBody>
                  <a:tcPr>
                    <a:lnL w="9525" cap="flat" cmpd="sng" algn="ctr">
                      <a:noFill/>
                      <a:prstDash val="solid"/>
                    </a:lnL>
                    <a:lnR w="9525" cap="flat" cmpd="sng" algn="ctr">
                      <a:noFill/>
                      <a:prstDash val="solid"/>
                    </a:lnR>
                    <a:lnT w="9525" cap="flat" cmpd="sng" algn="ctr">
                      <a:noFill/>
                      <a:prstDash val="solid"/>
                    </a:lnT>
                    <a:lnB w="9525" cap="flat" cmpd="sng" algn="ctr">
                      <a:noFill/>
                      <a:prstDash val="solid"/>
                    </a:lnB>
                    <a:lnTlToBr w="12700" cmpd="sng">
                      <a:noFill/>
                      <a:prstDash val="solid"/>
                    </a:lnTlToBr>
                    <a:lnBlToTr w="12700" cmpd="sng">
                      <a:noFill/>
                      <a:prstDash val="solid"/>
                    </a:lnBlToTr>
                  </a:tcPr>
                </a:tc>
              </a:tr>
              <a:tr h="370840">
                <a:tc>
                  <a:txBody>
                    <a:bodyPr/>
                    <a:lstStyle/>
                    <a:p>
                      <a:pPr>
                        <a:lnSpc>
                          <a:spcPct val="100000"/>
                        </a:lnSpc>
                        <a:buFont typeface="Arial" charset="0"/>
                        <a:buNone/>
                      </a:pPr>
                      <a:r>
                        <a:rPr lang="en-US" sz="1700" b="1" u="none" dirty="0" smtClean="0">
                          <a:solidFill>
                            <a:srgbClr val="FFFFFF"/>
                          </a:solidFill>
                          <a:latin typeface="Arial" pitchFamily="34" charset="0"/>
                          <a:cs typeface="Arial" pitchFamily="34" charset="0"/>
                        </a:rPr>
                        <a:t>Engineering</a:t>
                      </a:r>
                      <a:endParaRPr lang="en-US" sz="1700" b="1" u="none" dirty="0">
                        <a:solidFill>
                          <a:srgbClr val="FFFFFF"/>
                        </a:solidFill>
                        <a:latin typeface="Arial" pitchFamily="34" charset="0"/>
                        <a:cs typeface="Arial" pitchFamily="34" charset="0"/>
                      </a:endParaRPr>
                    </a:p>
                  </a:txBody>
                  <a:tcPr>
                    <a:lnT w="9525" cap="flat" cmpd="sng" algn="ctr">
                      <a:noFill/>
                      <a:prstDash val="solid"/>
                    </a:lnT>
                    <a:lnB w="9525" cap="flat" cmpd="sng" algn="ctr">
                      <a:noFill/>
                      <a:prstDash val="solid"/>
                    </a:lnB>
                    <a:solidFill>
                      <a:schemeClr val="accent6"/>
                    </a:solidFill>
                  </a:tcPr>
                </a:tc>
              </a:tr>
              <a:tr h="223519">
                <a:tc>
                  <a:txBody>
                    <a:bodyPr/>
                    <a:lstStyle/>
                    <a:p>
                      <a:pPr marL="914400" indent="-285750">
                        <a:lnSpc>
                          <a:spcPct val="100000"/>
                        </a:lnSpc>
                        <a:buFont typeface="Arial" pitchFamily="34" charset="0"/>
                        <a:buChar char="•"/>
                      </a:pPr>
                      <a:r>
                        <a:rPr lang="en-US" sz="1700" dirty="0" smtClean="0">
                          <a:solidFill>
                            <a:srgbClr val="262626"/>
                          </a:solidFill>
                          <a:latin typeface="Arial" pitchFamily="34" charset="0"/>
                          <a:cs typeface="Arial" pitchFamily="34" charset="0"/>
                        </a:rPr>
                        <a:t>Robert Dalrymple, PhD, PE, Johns Hopkins University	</a:t>
                      </a:r>
                      <a:endParaRPr lang="en-US" sz="1700" dirty="0">
                        <a:solidFill>
                          <a:srgbClr val="262626"/>
                        </a:solidFill>
                        <a:latin typeface="Arial" pitchFamily="34" charset="0"/>
                        <a:cs typeface="Arial" pitchFamily="34" charset="0"/>
                      </a:endParaRPr>
                    </a:p>
                  </a:txBody>
                  <a:tcPr>
                    <a:lnL w="9525" cap="flat" cmpd="sng" algn="ctr">
                      <a:noFill/>
                      <a:prstDash val="solid"/>
                    </a:lnL>
                    <a:lnR w="9525" cap="flat" cmpd="sng" algn="ctr">
                      <a:noFill/>
                      <a:prstDash val="solid"/>
                    </a:lnR>
                    <a:lnT w="9525" cap="flat" cmpd="sng" algn="ctr">
                      <a:noFill/>
                      <a:prstDash val="solid"/>
                    </a:lnT>
                    <a:lnB w="9525" cap="flat" cmpd="sng" algn="ctr">
                      <a:noFill/>
                      <a:prstDash val="solid"/>
                    </a:lnB>
                    <a:lnTlToBr w="12700" cmpd="sng">
                      <a:noFill/>
                      <a:prstDash val="solid"/>
                    </a:lnTlToBr>
                    <a:lnBlToTr w="12700" cmpd="sng">
                      <a:noFill/>
                      <a:prstDash val="solid"/>
                    </a:lnBlToTr>
                  </a:tcPr>
                </a:tc>
              </a:tr>
              <a:tr h="314959">
                <a:tc>
                  <a:txBody>
                    <a:bodyPr/>
                    <a:lstStyle/>
                    <a:p>
                      <a:pPr marL="914400" lvl="2" indent="-285750">
                        <a:lnSpc>
                          <a:spcPct val="100000"/>
                        </a:lnSpc>
                        <a:spcBef>
                          <a:spcPts val="0"/>
                        </a:spcBef>
                        <a:spcAft>
                          <a:spcPts val="0"/>
                        </a:spcAft>
                        <a:buClrTx/>
                        <a:buFont typeface="Arial" pitchFamily="34" charset="0"/>
                        <a:buChar char="•"/>
                        <a:defRPr/>
                      </a:pPr>
                      <a:r>
                        <a:rPr lang="en-US" sz="1700" dirty="0" smtClean="0">
                          <a:solidFill>
                            <a:srgbClr val="262626"/>
                          </a:solidFill>
                          <a:latin typeface="Arial" pitchFamily="34" charset="0"/>
                          <a:cs typeface="Arial" pitchFamily="34" charset="0"/>
                        </a:rPr>
                        <a:t>Jos Dijkman, MsC,</a:t>
                      </a:r>
                      <a:r>
                        <a:rPr lang="en-US" sz="1700" baseline="0" dirty="0" smtClean="0">
                          <a:solidFill>
                            <a:srgbClr val="262626"/>
                          </a:solidFill>
                          <a:latin typeface="Arial" pitchFamily="34" charset="0"/>
                          <a:cs typeface="Arial" pitchFamily="34" charset="0"/>
                        </a:rPr>
                        <a:t> </a:t>
                      </a:r>
                      <a:r>
                        <a:rPr lang="en-US" sz="1700" dirty="0" smtClean="0">
                          <a:solidFill>
                            <a:srgbClr val="262626"/>
                          </a:solidFill>
                          <a:latin typeface="Arial" pitchFamily="34" charset="0"/>
                          <a:cs typeface="Arial" pitchFamily="34" charset="0"/>
                        </a:rPr>
                        <a:t>PE, Dijkman</a:t>
                      </a:r>
                      <a:r>
                        <a:rPr lang="en-US" sz="1700" baseline="0" dirty="0" smtClean="0">
                          <a:solidFill>
                            <a:srgbClr val="262626"/>
                          </a:solidFill>
                          <a:latin typeface="Arial" pitchFamily="34" charset="0"/>
                          <a:cs typeface="Arial" pitchFamily="34" charset="0"/>
                        </a:rPr>
                        <a:t> Delft</a:t>
                      </a:r>
                      <a:r>
                        <a:rPr lang="en-US" sz="1700" dirty="0" smtClean="0">
                          <a:solidFill>
                            <a:srgbClr val="262626"/>
                          </a:solidFill>
                          <a:latin typeface="Arial" pitchFamily="34" charset="0"/>
                          <a:cs typeface="Arial" pitchFamily="34" charset="0"/>
                        </a:rPr>
                        <a:t>	</a:t>
                      </a:r>
                      <a:endParaRPr lang="en-US" sz="1700" b="0" dirty="0" smtClean="0">
                        <a:latin typeface="Arial" pitchFamily="34" charset="0"/>
                        <a:cs typeface="Arial" pitchFamily="34" charset="0"/>
                      </a:endParaRPr>
                    </a:p>
                  </a:txBody>
                  <a:tcPr>
                    <a:lnL w="9525" cap="flat" cmpd="sng" algn="ctr">
                      <a:noFill/>
                      <a:prstDash val="solid"/>
                    </a:lnL>
                    <a:lnR w="9525" cap="flat" cmpd="sng" algn="ctr">
                      <a:noFill/>
                      <a:prstDash val="solid"/>
                    </a:lnR>
                    <a:lnT w="9525" cap="flat" cmpd="sng" algn="ctr">
                      <a:noFill/>
                      <a:prstDash val="solid"/>
                    </a:lnT>
                    <a:lnB w="9525" cap="flat" cmpd="sng" algn="ctr">
                      <a:noFill/>
                      <a:prstDash val="solid"/>
                    </a:lnB>
                    <a:lnTlToBr w="12700" cmpd="sng">
                      <a:noFill/>
                      <a:prstDash val="solid"/>
                    </a:lnTlToBr>
                    <a:lnBlToTr w="12700" cmpd="sng">
                      <a:noFill/>
                      <a:prstDash val="solid"/>
                    </a:lnBlToTr>
                  </a:tcPr>
                </a:tc>
              </a:tr>
              <a:tr h="253999">
                <a:tc>
                  <a:txBody>
                    <a:bodyPr/>
                    <a:lstStyle/>
                    <a:p>
                      <a:pPr>
                        <a:lnSpc>
                          <a:spcPct val="100000"/>
                        </a:lnSpc>
                        <a:buFont typeface="Arial" charset="0"/>
                        <a:buNone/>
                      </a:pPr>
                      <a:r>
                        <a:rPr lang="en-US" sz="1700" b="1" u="none" dirty="0" smtClean="0">
                          <a:solidFill>
                            <a:srgbClr val="FFFFFF"/>
                          </a:solidFill>
                          <a:latin typeface="Arial" pitchFamily="34" charset="0"/>
                          <a:cs typeface="Arial" pitchFamily="34" charset="0"/>
                        </a:rPr>
                        <a:t>Geosciences</a:t>
                      </a:r>
                      <a:endParaRPr lang="en-US" sz="1700" b="1" u="none" dirty="0">
                        <a:solidFill>
                          <a:srgbClr val="FFFFFF"/>
                        </a:solidFill>
                        <a:latin typeface="Arial" pitchFamily="34" charset="0"/>
                        <a:cs typeface="Arial" pitchFamily="34" charset="0"/>
                      </a:endParaRPr>
                    </a:p>
                  </a:txBody>
                  <a:tcPr>
                    <a:lnT w="9525" cap="flat" cmpd="sng" algn="ctr">
                      <a:noFill/>
                      <a:prstDash val="solid"/>
                    </a:lnT>
                    <a:lnB w="9525" cap="flat" cmpd="sng" algn="ctr">
                      <a:noFill/>
                      <a:prstDash val="solid"/>
                    </a:lnB>
                    <a:solidFill>
                      <a:schemeClr val="accent6"/>
                    </a:solidFill>
                  </a:tcPr>
                </a:tc>
              </a:tr>
              <a:tr h="193039">
                <a:tc>
                  <a:txBody>
                    <a:bodyPr/>
                    <a:lstStyle/>
                    <a:p>
                      <a:pPr marL="914400" marR="0" lvl="2" indent="-285750" algn="l" defTabSz="914400" rtl="0" eaLnBrk="1" fontAlgn="auto" latinLnBrk="0" hangingPunct="1">
                        <a:lnSpc>
                          <a:spcPct val="100000"/>
                        </a:lnSpc>
                        <a:spcBef>
                          <a:spcPts val="0"/>
                        </a:spcBef>
                        <a:spcAft>
                          <a:spcPts val="0"/>
                        </a:spcAft>
                        <a:buClrTx/>
                        <a:buSzTx/>
                        <a:buFont typeface="Arial" pitchFamily="34" charset="0"/>
                        <a:buChar char="•"/>
                        <a:tabLst/>
                        <a:defRPr/>
                      </a:pPr>
                      <a:r>
                        <a:rPr lang="en-US" sz="1700" dirty="0" smtClean="0">
                          <a:solidFill>
                            <a:srgbClr val="262626"/>
                          </a:solidFill>
                          <a:latin typeface="Arial" pitchFamily="34" charset="0"/>
                          <a:cs typeface="Arial" pitchFamily="34" charset="0"/>
                        </a:rPr>
                        <a:t>Charles Groat, PhD,</a:t>
                      </a:r>
                      <a:r>
                        <a:rPr lang="en-US" sz="1700" baseline="0" dirty="0" smtClean="0">
                          <a:solidFill>
                            <a:srgbClr val="262626"/>
                          </a:solidFill>
                          <a:latin typeface="Arial" pitchFamily="34" charset="0"/>
                          <a:cs typeface="Arial" pitchFamily="34" charset="0"/>
                        </a:rPr>
                        <a:t> </a:t>
                      </a:r>
                      <a:r>
                        <a:rPr lang="en-US" sz="1700" dirty="0" smtClean="0">
                          <a:solidFill>
                            <a:srgbClr val="262626"/>
                          </a:solidFill>
                          <a:latin typeface="Arial" pitchFamily="34" charset="0"/>
                          <a:cs typeface="Arial" pitchFamily="34" charset="0"/>
                        </a:rPr>
                        <a:t>University of Texas at Austin</a:t>
                      </a:r>
                      <a:endParaRPr lang="en-US" sz="1700" b="0" dirty="0" smtClean="0">
                        <a:latin typeface="Arial" pitchFamily="34" charset="0"/>
                        <a:cs typeface="Arial" pitchFamily="34" charset="0"/>
                      </a:endParaRPr>
                    </a:p>
                  </a:txBody>
                  <a:tcPr>
                    <a:lnL w="9525" cap="flat" cmpd="sng" algn="ctr">
                      <a:noFill/>
                      <a:prstDash val="solid"/>
                    </a:lnL>
                    <a:lnR w="9525" cap="flat" cmpd="sng" algn="ctr">
                      <a:noFill/>
                      <a:prstDash val="solid"/>
                    </a:lnR>
                    <a:lnT w="9525" cap="flat" cmpd="sng" algn="ctr">
                      <a:noFill/>
                      <a:prstDash val="solid"/>
                    </a:lnT>
                    <a:lnB w="9525" cap="flat" cmpd="sng" algn="ctr">
                      <a:noFill/>
                      <a:prstDash val="solid"/>
                    </a:lnB>
                    <a:lnTlToBr w="12700" cmpd="sng">
                      <a:noFill/>
                      <a:prstDash val="solid"/>
                    </a:lnTlToBr>
                    <a:lnBlToTr w="12700" cmpd="sng">
                      <a:noFill/>
                      <a:prstDash val="solid"/>
                    </a:lnBlToTr>
                  </a:tcPr>
                </a:tc>
              </a:tr>
              <a:tr h="208279">
                <a:tc>
                  <a:txBody>
                    <a:bodyPr/>
                    <a:lstStyle/>
                    <a:p>
                      <a:pPr>
                        <a:lnSpc>
                          <a:spcPct val="100000"/>
                        </a:lnSpc>
                        <a:buFont typeface="Arial" charset="0"/>
                        <a:buNone/>
                      </a:pPr>
                      <a:r>
                        <a:rPr lang="en-US" sz="1700" b="1" u="none" dirty="0" smtClean="0">
                          <a:solidFill>
                            <a:srgbClr val="FFFFFF"/>
                          </a:solidFill>
                          <a:latin typeface="Arial" pitchFamily="34" charset="0"/>
                          <a:cs typeface="Arial" pitchFamily="34" charset="0"/>
                        </a:rPr>
                        <a:t>Social Science and Risk</a:t>
                      </a:r>
                      <a:endParaRPr lang="en-US" sz="1700" b="1" u="none" dirty="0">
                        <a:solidFill>
                          <a:srgbClr val="FFFFFF"/>
                        </a:solidFill>
                        <a:latin typeface="Arial" pitchFamily="34" charset="0"/>
                        <a:cs typeface="Arial" pitchFamily="34" charset="0"/>
                      </a:endParaRPr>
                    </a:p>
                  </a:txBody>
                  <a:tcPr>
                    <a:lnT w="9525" cap="flat" cmpd="sng" algn="ctr">
                      <a:noFill/>
                      <a:prstDash val="solid"/>
                    </a:lnT>
                    <a:lnB w="9525" cap="flat" cmpd="sng" algn="ctr">
                      <a:noFill/>
                      <a:prstDash val="solid"/>
                    </a:lnB>
                    <a:solidFill>
                      <a:schemeClr val="accent6"/>
                    </a:solidFill>
                  </a:tcPr>
                </a:tc>
              </a:tr>
              <a:tr h="147319">
                <a:tc>
                  <a:txBody>
                    <a:bodyPr/>
                    <a:lstStyle/>
                    <a:p>
                      <a:pPr marL="914400" marR="0" lvl="2" indent="-285750" algn="l" defTabSz="914400" rtl="0" eaLnBrk="1" fontAlgn="auto" latinLnBrk="0" hangingPunct="1">
                        <a:lnSpc>
                          <a:spcPct val="100000"/>
                        </a:lnSpc>
                        <a:spcBef>
                          <a:spcPts val="0"/>
                        </a:spcBef>
                        <a:spcAft>
                          <a:spcPts val="0"/>
                        </a:spcAft>
                        <a:buClrTx/>
                        <a:buSzTx/>
                        <a:buFont typeface="Arial" pitchFamily="34" charset="0"/>
                        <a:buChar char="•"/>
                        <a:tabLst/>
                        <a:defRPr/>
                      </a:pPr>
                      <a:r>
                        <a:rPr lang="en-US" sz="1700" dirty="0" smtClean="0">
                          <a:solidFill>
                            <a:srgbClr val="262626"/>
                          </a:solidFill>
                          <a:latin typeface="Arial" pitchFamily="34" charset="0"/>
                          <a:cs typeface="Arial" pitchFamily="34" charset="0"/>
                        </a:rPr>
                        <a:t>Greg Baecher, PhD, PE, University of Maryland</a:t>
                      </a:r>
                      <a:endParaRPr lang="en-US" sz="1700" b="0" dirty="0" smtClean="0">
                        <a:latin typeface="Arial" pitchFamily="34" charset="0"/>
                        <a:cs typeface="Arial" pitchFamily="34" charset="0"/>
                      </a:endParaRPr>
                    </a:p>
                  </a:txBody>
                  <a:tcPr>
                    <a:lnL w="9525" cap="flat" cmpd="sng" algn="ctr">
                      <a:noFill/>
                      <a:prstDash val="solid"/>
                    </a:lnL>
                    <a:lnR w="9525" cap="flat" cmpd="sng" algn="ctr">
                      <a:noFill/>
                      <a:prstDash val="solid"/>
                    </a:lnR>
                    <a:lnT w="9525" cap="flat" cmpd="sng" algn="ctr">
                      <a:noFill/>
                      <a:prstDash val="solid"/>
                    </a:lnT>
                    <a:lnB w="9525" cap="flat" cmpd="sng" algn="ctr">
                      <a:noFill/>
                      <a:prstDash val="solid"/>
                    </a:lnB>
                    <a:lnTlToBr w="12700" cmpd="sng">
                      <a:noFill/>
                      <a:prstDash val="solid"/>
                    </a:lnTlToBr>
                    <a:lnBlToTr w="12700" cmpd="sng">
                      <a:noFill/>
                      <a:prstDash val="solid"/>
                    </a:lnBlToTr>
                  </a:tcPr>
                </a:tc>
              </a:tr>
              <a:tr h="162559">
                <a:tc>
                  <a:txBody>
                    <a:bodyPr/>
                    <a:lstStyle/>
                    <a:p>
                      <a:pPr marL="914400" marR="0" lvl="2" indent="-285750" algn="l" defTabSz="914400" rtl="0" eaLnBrk="1" fontAlgn="auto" latinLnBrk="0" hangingPunct="1">
                        <a:lnSpc>
                          <a:spcPct val="100000"/>
                        </a:lnSpc>
                        <a:spcBef>
                          <a:spcPts val="0"/>
                        </a:spcBef>
                        <a:spcAft>
                          <a:spcPts val="0"/>
                        </a:spcAft>
                        <a:buClrTx/>
                        <a:buSzTx/>
                        <a:buFont typeface="Arial" pitchFamily="34" charset="0"/>
                        <a:buChar char="•"/>
                        <a:tabLst/>
                        <a:defRPr/>
                      </a:pPr>
                      <a:r>
                        <a:rPr lang="en-US" sz="1700" dirty="0" smtClean="0">
                          <a:solidFill>
                            <a:srgbClr val="262626"/>
                          </a:solidFill>
                          <a:latin typeface="Arial" pitchFamily="34" charset="0"/>
                          <a:cs typeface="Arial" pitchFamily="34" charset="0"/>
                        </a:rPr>
                        <a:t>Philip Berke, PhD,</a:t>
                      </a:r>
                      <a:r>
                        <a:rPr lang="en-US" sz="1700" baseline="0" dirty="0" smtClean="0">
                          <a:solidFill>
                            <a:srgbClr val="262626"/>
                          </a:solidFill>
                          <a:latin typeface="Arial" pitchFamily="34" charset="0"/>
                          <a:cs typeface="Arial" pitchFamily="34" charset="0"/>
                        </a:rPr>
                        <a:t> </a:t>
                      </a:r>
                      <a:r>
                        <a:rPr lang="en-US" sz="1700" dirty="0" smtClean="0">
                          <a:solidFill>
                            <a:srgbClr val="262626"/>
                          </a:solidFill>
                          <a:latin typeface="Arial" pitchFamily="34" charset="0"/>
                          <a:cs typeface="Arial" pitchFamily="34" charset="0"/>
                        </a:rPr>
                        <a:t>University of North Carolina – Chapel Hill</a:t>
                      </a:r>
                      <a:endParaRPr lang="en-US" sz="1700" b="0" dirty="0" smtClean="0">
                        <a:latin typeface="Arial" pitchFamily="34" charset="0"/>
                        <a:cs typeface="Arial" pitchFamily="34" charset="0"/>
                      </a:endParaRPr>
                    </a:p>
                  </a:txBody>
                  <a:tcPr>
                    <a:lnL w="9525" cap="flat" cmpd="sng" algn="ctr">
                      <a:noFill/>
                      <a:prstDash val="solid"/>
                    </a:lnL>
                    <a:lnR w="9525" cap="flat" cmpd="sng" algn="ctr">
                      <a:noFill/>
                      <a:prstDash val="solid"/>
                    </a:lnR>
                    <a:lnT w="9525" cap="flat" cmpd="sng" algn="ctr">
                      <a:noFill/>
                      <a:prstDash val="solid"/>
                    </a:lnT>
                    <a:lnB w="9525" cap="flat" cmpd="sng" algn="ctr">
                      <a:noFill/>
                      <a:prstDash val="solid"/>
                    </a:lnB>
                    <a:lnTlToBr w="12700" cmpd="sng">
                      <a:noFill/>
                      <a:prstDash val="solid"/>
                    </a:lnTlToBr>
                    <a:lnBlToTr w="12700" cmpd="sng">
                      <a:noFill/>
                      <a:prstDash val="solid"/>
                    </a:lnBlToTr>
                  </a:tcPr>
                </a:tc>
              </a:tr>
              <a:tr h="253999">
                <a:tc>
                  <a:txBody>
                    <a:bodyPr/>
                    <a:lstStyle/>
                    <a:p>
                      <a:pPr marL="0" marR="0" lvl="2" indent="0" algn="l" defTabSz="914400" rtl="0" eaLnBrk="1" fontAlgn="auto" latinLnBrk="0" hangingPunct="1">
                        <a:lnSpc>
                          <a:spcPct val="100000"/>
                        </a:lnSpc>
                        <a:spcBef>
                          <a:spcPts val="0"/>
                        </a:spcBef>
                        <a:spcAft>
                          <a:spcPts val="0"/>
                        </a:spcAft>
                        <a:buClrTx/>
                        <a:buSzTx/>
                        <a:buFontTx/>
                        <a:buNone/>
                        <a:tabLst/>
                        <a:defRPr/>
                      </a:pPr>
                      <a:r>
                        <a:rPr lang="en-US" sz="1700" b="1" u="none" dirty="0" smtClean="0">
                          <a:solidFill>
                            <a:srgbClr val="FFFFFF"/>
                          </a:solidFill>
                          <a:latin typeface="Arial" pitchFamily="34" charset="0"/>
                          <a:cs typeface="Arial" pitchFamily="34" charset="0"/>
                        </a:rPr>
                        <a:t>Climate Change</a:t>
                      </a:r>
                      <a:endParaRPr lang="en-US" sz="1700" b="0" dirty="0" smtClean="0">
                        <a:latin typeface="Arial" pitchFamily="34" charset="0"/>
                        <a:cs typeface="Arial" pitchFamily="34" charset="0"/>
                      </a:endParaRPr>
                    </a:p>
                  </a:txBody>
                  <a:tcPr>
                    <a:lnT w="9525" cap="flat" cmpd="sng" algn="ctr">
                      <a:noFill/>
                      <a:prstDash val="solid"/>
                    </a:lnT>
                    <a:lnB w="9525" cap="flat" cmpd="sng" algn="ctr">
                      <a:noFill/>
                      <a:prstDash val="solid"/>
                    </a:lnB>
                    <a:solidFill>
                      <a:schemeClr val="accent6"/>
                    </a:solidFill>
                  </a:tcPr>
                </a:tc>
              </a:tr>
              <a:tr h="193039">
                <a:tc>
                  <a:txBody>
                    <a:bodyPr/>
                    <a:lstStyle/>
                    <a:p>
                      <a:pPr marL="914400" marR="0" lvl="2" indent="-285750" algn="l" defTabSz="914400" rtl="0" eaLnBrk="1" fontAlgn="auto" latinLnBrk="0" hangingPunct="1">
                        <a:lnSpc>
                          <a:spcPct val="100000"/>
                        </a:lnSpc>
                        <a:spcBef>
                          <a:spcPts val="0"/>
                        </a:spcBef>
                        <a:spcAft>
                          <a:spcPts val="0"/>
                        </a:spcAft>
                        <a:buClrTx/>
                        <a:buSzTx/>
                        <a:buFont typeface="Arial" pitchFamily="34" charset="0"/>
                        <a:buChar char="•"/>
                        <a:tabLst/>
                        <a:defRPr/>
                      </a:pPr>
                      <a:r>
                        <a:rPr lang="en-US" sz="1700" dirty="0" smtClean="0">
                          <a:solidFill>
                            <a:srgbClr val="262626"/>
                          </a:solidFill>
                          <a:latin typeface="Arial" pitchFamily="34" charset="0"/>
                          <a:cs typeface="Arial" pitchFamily="34" charset="0"/>
                        </a:rPr>
                        <a:t>Virginia Burkett, PhD, U.S. Geological Survey</a:t>
                      </a:r>
                      <a:endParaRPr lang="en-US" sz="1700" b="0" dirty="0" smtClean="0">
                        <a:latin typeface="Arial" pitchFamily="34" charset="0"/>
                        <a:cs typeface="Arial" pitchFamily="34" charset="0"/>
                      </a:endParaRPr>
                    </a:p>
                  </a:txBody>
                  <a:tcPr>
                    <a:lnL w="9525" cap="flat" cmpd="sng" algn="ctr">
                      <a:noFill/>
                      <a:prstDash val="solid"/>
                    </a:lnL>
                    <a:lnR w="9525" cap="flat" cmpd="sng" algn="ctr">
                      <a:noFill/>
                      <a:prstDash val="solid"/>
                    </a:lnR>
                    <a:lnT w="9525" cap="flat" cmpd="sng" algn="ctr">
                      <a:noFill/>
                      <a:prstDash val="solid"/>
                    </a:lnT>
                    <a:lnB w="9525" cap="flat" cmpd="sng" algn="ctr">
                      <a:noFill/>
                      <a:prstDash val="solid"/>
                    </a:lnB>
                    <a:lnTlToBr w="12700" cmpd="sng">
                      <a:noFill/>
                      <a:prstDash val="solid"/>
                    </a:lnTlToBr>
                    <a:lnBlToTr w="12700" cmpd="sng">
                      <a:noFill/>
                      <a:prstDash val="solid"/>
                    </a:lnBlToTr>
                  </a:tcPr>
                </a:tc>
              </a:tr>
              <a:tr h="284479">
                <a:tc>
                  <a:txBody>
                    <a:bodyPr/>
                    <a:lstStyle/>
                    <a:p>
                      <a:pPr marL="0" marR="0" lvl="2" indent="0" algn="l" defTabSz="914400" rtl="0" eaLnBrk="1" fontAlgn="auto" latinLnBrk="0" hangingPunct="1">
                        <a:lnSpc>
                          <a:spcPct val="100000"/>
                        </a:lnSpc>
                        <a:spcBef>
                          <a:spcPts val="0"/>
                        </a:spcBef>
                        <a:spcAft>
                          <a:spcPts val="0"/>
                        </a:spcAft>
                        <a:buClrTx/>
                        <a:buSzTx/>
                        <a:buFontTx/>
                        <a:buNone/>
                        <a:tabLst/>
                        <a:defRPr/>
                      </a:pPr>
                      <a:r>
                        <a:rPr lang="en-US" sz="1700" b="1" u="none" dirty="0" smtClean="0">
                          <a:solidFill>
                            <a:srgbClr val="FFFFFF"/>
                          </a:solidFill>
                          <a:latin typeface="Arial" pitchFamily="34" charset="0"/>
                          <a:cs typeface="Arial" pitchFamily="34" charset="0"/>
                        </a:rPr>
                        <a:t>Environmental/Natural Resource Economics</a:t>
                      </a:r>
                      <a:endParaRPr lang="en-US" sz="1700" b="0" dirty="0" smtClean="0">
                        <a:latin typeface="Arial" pitchFamily="34" charset="0"/>
                        <a:cs typeface="Arial" pitchFamily="34" charset="0"/>
                      </a:endParaRPr>
                    </a:p>
                  </a:txBody>
                  <a:tcPr>
                    <a:lnT w="9525" cap="flat" cmpd="sng" algn="ctr">
                      <a:noFill/>
                      <a:prstDash val="solid"/>
                    </a:lnT>
                    <a:lnB w="9525" cap="flat" cmpd="sng" algn="ctr">
                      <a:noFill/>
                      <a:prstDash val="solid"/>
                    </a:lnB>
                    <a:solidFill>
                      <a:schemeClr val="accent6"/>
                    </a:solidFill>
                  </a:tcPr>
                </a:tc>
              </a:tr>
              <a:tr h="147319">
                <a:tc>
                  <a:txBody>
                    <a:bodyPr/>
                    <a:lstStyle/>
                    <a:p>
                      <a:pPr marL="914400" marR="0" lvl="2" indent="-285750" algn="l" defTabSz="914400" rtl="0" eaLnBrk="1" fontAlgn="auto" latinLnBrk="0" hangingPunct="1">
                        <a:lnSpc>
                          <a:spcPct val="100000"/>
                        </a:lnSpc>
                        <a:spcBef>
                          <a:spcPts val="0"/>
                        </a:spcBef>
                        <a:spcAft>
                          <a:spcPts val="0"/>
                        </a:spcAft>
                        <a:buClrTx/>
                        <a:buSzTx/>
                        <a:buFont typeface="Arial" pitchFamily="34" charset="0"/>
                        <a:buChar char="•"/>
                        <a:tabLst/>
                        <a:defRPr/>
                      </a:pPr>
                      <a:r>
                        <a:rPr lang="en-US" sz="1700" dirty="0" smtClean="0">
                          <a:solidFill>
                            <a:srgbClr val="262626"/>
                          </a:solidFill>
                          <a:latin typeface="Arial" pitchFamily="34" charset="0"/>
                          <a:cs typeface="Arial" pitchFamily="34" charset="0"/>
                        </a:rPr>
                        <a:t>Edward Barbier, PhD, University of Wyoming </a:t>
                      </a:r>
                      <a:endParaRPr lang="en-US" sz="1700" b="0" dirty="0" smtClean="0">
                        <a:latin typeface="Arial" pitchFamily="34" charset="0"/>
                        <a:cs typeface="Arial" pitchFamily="34" charset="0"/>
                      </a:endParaRPr>
                    </a:p>
                  </a:txBody>
                  <a:tcPr>
                    <a:lnL w="9525" cap="flat" cmpd="sng" algn="ctr">
                      <a:noFill/>
                      <a:prstDash val="solid"/>
                    </a:lnL>
                    <a:lnR w="9525" cap="flat" cmpd="sng" algn="ctr">
                      <a:noFill/>
                      <a:prstDash val="solid"/>
                    </a:lnR>
                    <a:lnT w="9525" cap="flat" cmpd="sng" algn="ctr">
                      <a:noFill/>
                      <a:prstDash val="solid"/>
                    </a:lnT>
                    <a:lnB w="9525" cap="flat" cmpd="sng" algn="ctr">
                      <a:noFill/>
                      <a:prstDash val="solid"/>
                    </a:lnB>
                    <a:lnTlToBr w="12700" cmpd="sng">
                      <a:noFill/>
                      <a:prstDash val="solid"/>
                    </a:lnTlToBr>
                    <a:lnBlToTr w="12700" cmpd="sng">
                      <a:noFill/>
                      <a:prstDash val="solid"/>
                    </a:lnBlToTr>
                  </a:tcPr>
                </a:tc>
              </a:tr>
            </a:tbl>
          </a:graphicData>
        </a:graphic>
      </p:graphicFrame>
    </p:spTree>
    <p:extLst>
      <p:ext uri="{BB962C8B-B14F-4D97-AF65-F5344CB8AC3E}">
        <p14:creationId xmlns:p14="http://schemas.microsoft.com/office/powerpoint/2010/main" val="8307133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76200"/>
            <a:ext cx="8229600" cy="1143000"/>
          </a:xfrm>
        </p:spPr>
        <p:txBody>
          <a:bodyPr/>
          <a:lstStyle/>
          <a:p>
            <a:r>
              <a:rPr lang="en-US" dirty="0" smtClean="0"/>
              <a:t>Technical Advisory Committees</a:t>
            </a:r>
            <a:endParaRPr lang="en-US" dirty="0"/>
          </a:p>
        </p:txBody>
      </p:sp>
      <p:sp>
        <p:nvSpPr>
          <p:cNvPr id="3" name="Slide Number Placeholder 2"/>
          <p:cNvSpPr>
            <a:spLocks noGrp="1"/>
          </p:cNvSpPr>
          <p:nvPr>
            <p:ph type="sldNum" sz="quarter" idx="12"/>
          </p:nvPr>
        </p:nvSpPr>
        <p:spPr/>
        <p:txBody>
          <a:bodyPr/>
          <a:lstStyle/>
          <a:p>
            <a:fld id="{0580405D-A643-224E-BD86-D482C39E2277}" type="slidenum">
              <a:rPr lang="en-US" smtClean="0"/>
              <a:pPr/>
              <a:t>80</a:t>
            </a:fld>
            <a:endParaRPr lang="en-US" dirty="0"/>
          </a:p>
        </p:txBody>
      </p:sp>
      <p:sp>
        <p:nvSpPr>
          <p:cNvPr id="2" name="Footer Placeholder 1"/>
          <p:cNvSpPr>
            <a:spLocks noGrp="1"/>
          </p:cNvSpPr>
          <p:nvPr>
            <p:ph type="ftr" sz="quarter" idx="11"/>
          </p:nvPr>
        </p:nvSpPr>
        <p:spPr/>
        <p:txBody>
          <a:bodyPr/>
          <a:lstStyle/>
          <a:p>
            <a:r>
              <a:rPr lang="en-US" smtClean="0"/>
              <a:t>2017 Coastal Master Plan </a:t>
            </a:r>
            <a:endParaRPr lang="en-US" dirty="0"/>
          </a:p>
        </p:txBody>
      </p:sp>
      <p:graphicFrame>
        <p:nvGraphicFramePr>
          <p:cNvPr id="6" name="Content Placeholder 4"/>
          <p:cNvGraphicFramePr>
            <a:graphicFrameLocks/>
          </p:cNvGraphicFramePr>
          <p:nvPr>
            <p:extLst>
              <p:ext uri="{D42A27DB-BD31-4B8C-83A1-F6EECF244321}">
                <p14:modId xmlns:p14="http://schemas.microsoft.com/office/powerpoint/2010/main" val="3101988829"/>
              </p:ext>
            </p:extLst>
          </p:nvPr>
        </p:nvGraphicFramePr>
        <p:xfrm>
          <a:off x="762000" y="990600"/>
          <a:ext cx="7924800" cy="5257800"/>
        </p:xfrm>
        <a:graphic>
          <a:graphicData uri="http://schemas.openxmlformats.org/drawingml/2006/table">
            <a:tbl>
              <a:tblPr firstRow="1" bandRow="1">
                <a:tableStyleId>{912C8C85-51F0-491E-9774-3900AFEF0FD7}</a:tableStyleId>
              </a:tblPr>
              <a:tblGrid>
                <a:gridCol w="7924800"/>
              </a:tblGrid>
              <a:tr h="370840">
                <a:tc>
                  <a:txBody>
                    <a:bodyPr/>
                    <a:lstStyle/>
                    <a:p>
                      <a:pPr>
                        <a:spcBef>
                          <a:spcPts val="0"/>
                        </a:spcBef>
                        <a:spcAft>
                          <a:spcPts val="0"/>
                        </a:spcAft>
                        <a:buFontTx/>
                        <a:buNone/>
                      </a:pPr>
                      <a:r>
                        <a:rPr lang="en-US" sz="2000" b="1" dirty="0" smtClean="0">
                          <a:latin typeface="Arial" pitchFamily="34" charset="0"/>
                          <a:cs typeface="Arial" pitchFamily="34" charset="0"/>
                        </a:rPr>
                        <a:t>Predictive</a:t>
                      </a:r>
                      <a:r>
                        <a:rPr lang="en-US" sz="2000" b="1" baseline="0" dirty="0" smtClean="0">
                          <a:latin typeface="Arial" pitchFamily="34" charset="0"/>
                          <a:cs typeface="Arial" pitchFamily="34" charset="0"/>
                        </a:rPr>
                        <a:t> Models</a:t>
                      </a:r>
                      <a:endParaRPr lang="en-US" sz="2000" b="1" dirty="0">
                        <a:latin typeface="Arial" pitchFamily="34" charset="0"/>
                        <a:cs typeface="Arial" pitchFamily="34" charset="0"/>
                      </a:endParaRPr>
                    </a:p>
                  </a:txBody>
                  <a:tcPr>
                    <a:lnB w="9525" cap="flat" cmpd="sng" algn="ctr">
                      <a:noFill/>
                      <a:prstDash val="solid"/>
                    </a:lnB>
                  </a:tcPr>
                </a:tc>
              </a:tr>
              <a:tr h="421758">
                <a:tc>
                  <a:txBody>
                    <a:bodyPr/>
                    <a:lstStyle/>
                    <a:p>
                      <a:pPr marL="914400" lvl="2" indent="-342900" eaLnBrk="1" hangingPunct="1">
                        <a:spcBef>
                          <a:spcPts val="0"/>
                        </a:spcBef>
                        <a:spcAft>
                          <a:spcPts val="0"/>
                        </a:spcAft>
                        <a:buClrTx/>
                        <a:buFont typeface="Arial" pitchFamily="34" charset="0"/>
                        <a:buChar char="•"/>
                        <a:defRPr/>
                      </a:pPr>
                      <a:r>
                        <a:rPr lang="en-US" sz="2000" b="0" dirty="0" smtClean="0">
                          <a:latin typeface="Arial" pitchFamily="34" charset="0"/>
                          <a:cs typeface="Arial" pitchFamily="34" charset="0"/>
                        </a:rPr>
                        <a:t>Steve Ashby, PhD,</a:t>
                      </a:r>
                      <a:r>
                        <a:rPr lang="en-US" sz="2000" b="0" baseline="0" dirty="0" smtClean="0">
                          <a:latin typeface="Arial" pitchFamily="34" charset="0"/>
                          <a:cs typeface="Arial" pitchFamily="34" charset="0"/>
                        </a:rPr>
                        <a:t> </a:t>
                      </a:r>
                      <a:r>
                        <a:rPr lang="en-US" sz="2000" b="0" dirty="0" smtClean="0">
                          <a:latin typeface="Arial" pitchFamily="34" charset="0"/>
                          <a:cs typeface="Arial" pitchFamily="34" charset="0"/>
                        </a:rPr>
                        <a:t>USACE Eng. Res. Dev. Center</a:t>
                      </a:r>
                    </a:p>
                  </a:txBody>
                  <a:tcPr>
                    <a:lnL w="9525" cap="flat" cmpd="sng" algn="ctr">
                      <a:noFill/>
                      <a:prstDash val="solid"/>
                    </a:lnL>
                    <a:lnR w="9525" cap="flat" cmpd="sng" algn="ctr">
                      <a:noFill/>
                      <a:prstDash val="solid"/>
                    </a:lnR>
                    <a:lnT w="9525" cap="flat" cmpd="sng" algn="ctr">
                      <a:noFill/>
                      <a:prstDash val="solid"/>
                    </a:lnT>
                    <a:lnB w="9525" cap="flat" cmpd="sng" algn="ctr">
                      <a:noFill/>
                      <a:prstDash val="solid"/>
                    </a:lnB>
                    <a:lnTlToBr w="12700" cmpd="sng">
                      <a:noFill/>
                      <a:prstDash val="solid"/>
                    </a:lnTlToBr>
                    <a:lnBlToTr w="12700" cmpd="sng">
                      <a:noFill/>
                      <a:prstDash val="solid"/>
                    </a:lnBlToTr>
                  </a:tcPr>
                </a:tc>
              </a:tr>
              <a:tr h="370840">
                <a:tc>
                  <a:txBody>
                    <a:bodyPr/>
                    <a:lstStyle/>
                    <a:p>
                      <a:pPr marL="914400" lvl="2" indent="-342900" eaLnBrk="1" hangingPunct="1">
                        <a:spcBef>
                          <a:spcPts val="0"/>
                        </a:spcBef>
                        <a:spcAft>
                          <a:spcPts val="0"/>
                        </a:spcAft>
                        <a:buClrTx/>
                        <a:buFont typeface="Arial" pitchFamily="34" charset="0"/>
                        <a:buChar char="•"/>
                        <a:defRPr/>
                      </a:pPr>
                      <a:r>
                        <a:rPr lang="en-US" sz="2000" b="0" dirty="0" smtClean="0">
                          <a:latin typeface="Arial" pitchFamily="34" charset="0"/>
                          <a:cs typeface="Arial" pitchFamily="34" charset="0"/>
                        </a:rPr>
                        <a:t>John Callaway, PhD,</a:t>
                      </a:r>
                      <a:r>
                        <a:rPr lang="en-US" sz="2000" b="0" baseline="0" dirty="0" smtClean="0">
                          <a:latin typeface="Arial" pitchFamily="34" charset="0"/>
                          <a:cs typeface="Arial" pitchFamily="34" charset="0"/>
                        </a:rPr>
                        <a:t> </a:t>
                      </a:r>
                      <a:r>
                        <a:rPr lang="en-US" sz="2000" b="0" dirty="0" smtClean="0">
                          <a:latin typeface="Arial" pitchFamily="34" charset="0"/>
                          <a:cs typeface="Arial" pitchFamily="34" charset="0"/>
                        </a:rPr>
                        <a:t>University of San Francisco</a:t>
                      </a:r>
                    </a:p>
                  </a:txBody>
                  <a:tcPr>
                    <a:lnL w="9525" cap="flat" cmpd="sng" algn="ctr">
                      <a:noFill/>
                      <a:prstDash val="solid"/>
                    </a:lnL>
                    <a:lnR w="9525" cap="flat" cmpd="sng" algn="ctr">
                      <a:noFill/>
                      <a:prstDash val="solid"/>
                    </a:lnR>
                    <a:lnT w="9525" cap="flat" cmpd="sng" algn="ctr">
                      <a:noFill/>
                      <a:prstDash val="solid"/>
                    </a:lnT>
                    <a:lnB w="9525" cap="flat" cmpd="sng" algn="ctr">
                      <a:noFill/>
                      <a:prstDash val="solid"/>
                    </a:lnB>
                    <a:lnTlToBr w="12700" cmpd="sng">
                      <a:noFill/>
                      <a:prstDash val="solid"/>
                    </a:lnTlToBr>
                    <a:lnBlToTr w="12700" cmpd="sng">
                      <a:noFill/>
                      <a:prstDash val="solid"/>
                    </a:lnBlToTr>
                  </a:tcPr>
                </a:tc>
              </a:tr>
              <a:tr h="370840">
                <a:tc>
                  <a:txBody>
                    <a:bodyPr/>
                    <a:lstStyle/>
                    <a:p>
                      <a:pPr marL="914400" lvl="2" indent="-342900" eaLnBrk="1" hangingPunct="1">
                        <a:spcBef>
                          <a:spcPts val="0"/>
                        </a:spcBef>
                        <a:spcAft>
                          <a:spcPts val="0"/>
                        </a:spcAft>
                        <a:buClrTx/>
                        <a:buFont typeface="Arial" pitchFamily="34" charset="0"/>
                        <a:buChar char="•"/>
                        <a:defRPr/>
                      </a:pPr>
                      <a:r>
                        <a:rPr lang="en-US" sz="2000" b="0" dirty="0" smtClean="0">
                          <a:latin typeface="Arial" pitchFamily="34" charset="0"/>
                          <a:cs typeface="Arial" pitchFamily="34" charset="0"/>
                        </a:rPr>
                        <a:t>Fred Sklar, PhD, South Florida Water Mgmt. District</a:t>
                      </a:r>
                    </a:p>
                  </a:txBody>
                  <a:tcPr>
                    <a:lnL w="9525" cap="flat" cmpd="sng" algn="ctr">
                      <a:noFill/>
                      <a:prstDash val="solid"/>
                    </a:lnL>
                    <a:lnR w="9525" cap="flat" cmpd="sng" algn="ctr">
                      <a:noFill/>
                      <a:prstDash val="solid"/>
                    </a:lnR>
                    <a:lnT w="9525" cap="flat" cmpd="sng" algn="ctr">
                      <a:noFill/>
                      <a:prstDash val="solid"/>
                    </a:lnT>
                    <a:lnB w="9525" cap="flat" cmpd="sng" algn="ctr">
                      <a:noFill/>
                      <a:prstDash val="solid"/>
                    </a:lnB>
                    <a:lnTlToBr w="12700" cmpd="sng">
                      <a:noFill/>
                      <a:prstDash val="solid"/>
                    </a:lnTlToBr>
                    <a:lnBlToTr w="12700" cmpd="sng">
                      <a:noFill/>
                      <a:prstDash val="solid"/>
                    </a:lnBlToTr>
                  </a:tcPr>
                </a:tc>
              </a:tr>
              <a:tr h="370840">
                <a:tc>
                  <a:txBody>
                    <a:bodyPr/>
                    <a:lstStyle/>
                    <a:p>
                      <a:pPr marL="914400" lvl="2" indent="-342900" eaLnBrk="1" hangingPunct="1">
                        <a:spcBef>
                          <a:spcPts val="0"/>
                        </a:spcBef>
                        <a:spcAft>
                          <a:spcPts val="0"/>
                        </a:spcAft>
                        <a:buClrTx/>
                        <a:buFont typeface="Arial" pitchFamily="34" charset="0"/>
                        <a:buChar char="•"/>
                        <a:defRPr/>
                      </a:pPr>
                      <a:r>
                        <a:rPr lang="en-US" sz="2000" b="0" dirty="0" smtClean="0">
                          <a:latin typeface="Arial" pitchFamily="34" charset="0"/>
                          <a:cs typeface="Arial" pitchFamily="34" charset="0"/>
                        </a:rPr>
                        <a:t>Si Simenstad, MS, University of Washington</a:t>
                      </a:r>
                    </a:p>
                  </a:txBody>
                  <a:tcPr>
                    <a:lnL w="9525" cap="flat" cmpd="sng" algn="ctr">
                      <a:noFill/>
                      <a:prstDash val="solid"/>
                    </a:lnL>
                    <a:lnR w="9525" cap="flat" cmpd="sng" algn="ctr">
                      <a:noFill/>
                      <a:prstDash val="solid"/>
                    </a:lnR>
                    <a:lnT w="9525" cap="flat" cmpd="sng" algn="ctr">
                      <a:noFill/>
                      <a:prstDash val="solid"/>
                    </a:lnT>
                    <a:lnB w="9525" cap="flat" cmpd="sng" algn="ctr">
                      <a:noFill/>
                      <a:prstDash val="solid"/>
                    </a:lnB>
                    <a:lnTlToBr w="12700" cmpd="sng">
                      <a:noFill/>
                      <a:prstDash val="solid"/>
                    </a:lnTlToBr>
                    <a:lnBlToTr w="12700" cmpd="sng">
                      <a:noFill/>
                      <a:prstDash val="solid"/>
                    </a:lnBlToTr>
                  </a:tcPr>
                </a:tc>
              </a:tr>
              <a:tr h="370840">
                <a:tc>
                  <a:txBody>
                    <a:bodyPr/>
                    <a:lstStyle/>
                    <a:p>
                      <a:pPr>
                        <a:spcBef>
                          <a:spcPts val="0"/>
                        </a:spcBef>
                        <a:spcAft>
                          <a:spcPts val="0"/>
                        </a:spcAft>
                        <a:buFontTx/>
                        <a:buNone/>
                      </a:pPr>
                      <a:r>
                        <a:rPr lang="en-US" sz="2000" b="1" dirty="0" smtClean="0">
                          <a:solidFill>
                            <a:srgbClr val="FFFFFF"/>
                          </a:solidFill>
                          <a:latin typeface="Arial" pitchFamily="34" charset="0"/>
                          <a:cs typeface="Arial" pitchFamily="34" charset="0"/>
                        </a:rPr>
                        <a:t>Planning</a:t>
                      </a:r>
                      <a:r>
                        <a:rPr lang="en-US" sz="2000" b="1" baseline="0" dirty="0" smtClean="0">
                          <a:solidFill>
                            <a:srgbClr val="FFFFFF"/>
                          </a:solidFill>
                          <a:latin typeface="Arial" pitchFamily="34" charset="0"/>
                          <a:cs typeface="Arial" pitchFamily="34" charset="0"/>
                        </a:rPr>
                        <a:t> Tool</a:t>
                      </a:r>
                      <a:endParaRPr lang="en-US" sz="2000" b="1" dirty="0">
                        <a:solidFill>
                          <a:srgbClr val="FFFFFF"/>
                        </a:solidFill>
                        <a:latin typeface="Arial" pitchFamily="34" charset="0"/>
                        <a:cs typeface="Arial" pitchFamily="34" charset="0"/>
                      </a:endParaRPr>
                    </a:p>
                  </a:txBody>
                  <a:tcPr>
                    <a:lnT w="9525" cap="flat" cmpd="sng" algn="ctr">
                      <a:noFill/>
                      <a:prstDash val="solid"/>
                    </a:lnT>
                    <a:lnB w="9525" cap="flat" cmpd="sng" algn="ctr">
                      <a:noFill/>
                      <a:prstDash val="solid"/>
                    </a:lnB>
                    <a:solidFill>
                      <a:schemeClr val="accent6"/>
                    </a:solidFill>
                  </a:tcPr>
                </a:tc>
              </a:tr>
              <a:tr h="370840">
                <a:tc>
                  <a:txBody>
                    <a:bodyPr/>
                    <a:lstStyle/>
                    <a:p>
                      <a:pPr marL="914400" marR="0" lvl="2" indent="-342900" algn="l" defTabSz="914400" rtl="0" eaLnBrk="1" fontAlgn="auto" latinLnBrk="0" hangingPunct="1">
                        <a:lnSpc>
                          <a:spcPct val="100000"/>
                        </a:lnSpc>
                        <a:spcBef>
                          <a:spcPts val="0"/>
                        </a:spcBef>
                        <a:spcAft>
                          <a:spcPts val="0"/>
                        </a:spcAft>
                        <a:buClrTx/>
                        <a:buSzTx/>
                        <a:buFont typeface="Arial" pitchFamily="34" charset="0"/>
                        <a:buChar char="•"/>
                        <a:tabLst/>
                        <a:defRPr/>
                      </a:pPr>
                      <a:r>
                        <a:rPr lang="en-US" sz="2000" b="0" dirty="0" smtClean="0">
                          <a:latin typeface="Arial" pitchFamily="34" charset="0"/>
                          <a:cs typeface="Arial" pitchFamily="34" charset="0"/>
                        </a:rPr>
                        <a:t>John Boland, PhD, PE, John Hopkins</a:t>
                      </a:r>
                    </a:p>
                  </a:txBody>
                  <a:tcPr>
                    <a:lnL w="9525" cap="flat" cmpd="sng" algn="ctr">
                      <a:noFill/>
                      <a:prstDash val="solid"/>
                    </a:lnL>
                    <a:lnR w="9525" cap="flat" cmpd="sng" algn="ctr">
                      <a:noFill/>
                      <a:prstDash val="solid"/>
                    </a:lnR>
                    <a:lnT w="9525" cap="flat" cmpd="sng" algn="ctr">
                      <a:noFill/>
                      <a:prstDash val="solid"/>
                    </a:lnT>
                    <a:lnB w="9525" cap="flat" cmpd="sng" algn="ctr">
                      <a:noFill/>
                      <a:prstDash val="solid"/>
                    </a:lnB>
                    <a:lnTlToBr w="12700" cmpd="sng">
                      <a:noFill/>
                      <a:prstDash val="solid"/>
                    </a:lnTlToBr>
                    <a:lnBlToTr w="12700" cmpd="sng">
                      <a:noFill/>
                      <a:prstDash val="solid"/>
                    </a:lnBlToTr>
                  </a:tcPr>
                </a:tc>
              </a:tr>
              <a:tr h="396240">
                <a:tc>
                  <a:txBody>
                    <a:bodyPr/>
                    <a:lstStyle/>
                    <a:p>
                      <a:pPr marL="914400" lvl="2" indent="-342900">
                        <a:spcBef>
                          <a:spcPts val="0"/>
                        </a:spcBef>
                        <a:spcAft>
                          <a:spcPts val="0"/>
                        </a:spcAft>
                        <a:buClrTx/>
                        <a:buFont typeface="Arial" pitchFamily="34" charset="0"/>
                        <a:buChar char="•"/>
                        <a:defRPr/>
                      </a:pPr>
                      <a:r>
                        <a:rPr lang="en-US" sz="2000" b="0" dirty="0" smtClean="0">
                          <a:latin typeface="Arial" pitchFamily="34" charset="0"/>
                          <a:cs typeface="Arial" pitchFamily="34" charset="0"/>
                        </a:rPr>
                        <a:t>Ben Hobbs, PhD, John Hopkins</a:t>
                      </a:r>
                    </a:p>
                  </a:txBody>
                  <a:tcPr>
                    <a:lnL w="9525" cap="flat" cmpd="sng" algn="ctr">
                      <a:noFill/>
                      <a:prstDash val="solid"/>
                    </a:lnL>
                    <a:lnR w="9525" cap="flat" cmpd="sng" algn="ctr">
                      <a:noFill/>
                      <a:prstDash val="solid"/>
                    </a:lnR>
                    <a:lnT w="9525" cap="flat" cmpd="sng" algn="ctr">
                      <a:noFill/>
                      <a:prstDash val="solid"/>
                    </a:lnT>
                    <a:lnB w="9525" cap="flat" cmpd="sng" algn="ctr">
                      <a:noFill/>
                      <a:prstDash val="solid"/>
                    </a:lnB>
                    <a:lnTlToBr w="12700" cmpd="sng">
                      <a:noFill/>
                      <a:prstDash val="solid"/>
                    </a:lnTlToBr>
                    <a:lnBlToTr w="12700" cmpd="sng">
                      <a:noFill/>
                      <a:prstDash val="solid"/>
                    </a:lnBlToTr>
                  </a:tcPr>
                </a:tc>
              </a:tr>
              <a:tr h="370840">
                <a:tc>
                  <a:txBody>
                    <a:bodyPr/>
                    <a:lstStyle/>
                    <a:p>
                      <a:pPr marL="914400" lvl="2" indent="-342900">
                        <a:spcBef>
                          <a:spcPts val="0"/>
                        </a:spcBef>
                        <a:spcAft>
                          <a:spcPts val="0"/>
                        </a:spcAft>
                        <a:buClrTx/>
                        <a:buFont typeface="Arial" pitchFamily="34" charset="0"/>
                        <a:buChar char="•"/>
                        <a:defRPr/>
                      </a:pPr>
                      <a:r>
                        <a:rPr lang="en-US" sz="2000" b="0" dirty="0" smtClean="0">
                          <a:latin typeface="Arial" pitchFamily="34" charset="0"/>
                          <a:cs typeface="Arial" pitchFamily="34" charset="0"/>
                        </a:rPr>
                        <a:t>Len Shabman, PhD, Virginia Tech</a:t>
                      </a:r>
                    </a:p>
                  </a:txBody>
                  <a:tcPr>
                    <a:lnL w="9525" cap="flat" cmpd="sng" algn="ctr">
                      <a:noFill/>
                      <a:prstDash val="solid"/>
                    </a:lnL>
                    <a:lnR w="9525" cap="flat" cmpd="sng" algn="ctr">
                      <a:noFill/>
                      <a:prstDash val="solid"/>
                    </a:lnR>
                    <a:lnT w="9525" cap="flat" cmpd="sng" algn="ctr">
                      <a:noFill/>
                      <a:prstDash val="solid"/>
                    </a:lnT>
                    <a:lnB w="9525" cap="flat" cmpd="sng" algn="ctr">
                      <a:noFill/>
                      <a:prstDash val="solid"/>
                    </a:lnB>
                    <a:lnTlToBr w="12700" cmpd="sng">
                      <a:noFill/>
                      <a:prstDash val="solid"/>
                    </a:lnTlToBr>
                    <a:lnBlToTr w="12700" cmpd="sng">
                      <a:noFill/>
                      <a:prstDash val="solid"/>
                    </a:lnBlToTr>
                  </a:tcPr>
                </a:tc>
              </a:tr>
              <a:tr h="370840">
                <a:tc>
                  <a:txBody>
                    <a:bodyPr/>
                    <a:lstStyle/>
                    <a:p>
                      <a:pPr marL="0" lvl="2">
                        <a:spcBef>
                          <a:spcPts val="0"/>
                        </a:spcBef>
                        <a:spcAft>
                          <a:spcPts val="0"/>
                        </a:spcAft>
                        <a:buClrTx/>
                        <a:buFontTx/>
                        <a:buNone/>
                        <a:defRPr/>
                      </a:pPr>
                      <a:r>
                        <a:rPr lang="en-US" sz="2000" b="1" dirty="0" smtClean="0">
                          <a:solidFill>
                            <a:srgbClr val="FFFFFF"/>
                          </a:solidFill>
                          <a:latin typeface="Arial" pitchFamily="34" charset="0"/>
                          <a:cs typeface="Arial" pitchFamily="34" charset="0"/>
                        </a:rPr>
                        <a:t>Cultural Heritage</a:t>
                      </a:r>
                    </a:p>
                  </a:txBody>
                  <a:tcPr>
                    <a:lnT w="9525" cap="flat" cmpd="sng" algn="ctr">
                      <a:noFill/>
                      <a:prstDash val="solid"/>
                    </a:lnT>
                    <a:lnB w="9525" cap="flat" cmpd="sng" algn="ctr">
                      <a:noFill/>
                      <a:prstDash val="solid"/>
                    </a:lnB>
                    <a:solidFill>
                      <a:schemeClr val="accent6"/>
                    </a:solidFill>
                  </a:tcPr>
                </a:tc>
              </a:tr>
              <a:tr h="370840">
                <a:tc>
                  <a:txBody>
                    <a:bodyPr/>
                    <a:lstStyle/>
                    <a:p>
                      <a:pPr marL="914400" marR="0" lvl="2" indent="-342900" algn="l" defTabSz="914400" rtl="0" eaLnBrk="1" fontAlgn="auto" latinLnBrk="0" hangingPunct="1">
                        <a:lnSpc>
                          <a:spcPct val="100000"/>
                        </a:lnSpc>
                        <a:spcBef>
                          <a:spcPts val="0"/>
                        </a:spcBef>
                        <a:spcAft>
                          <a:spcPts val="0"/>
                        </a:spcAft>
                        <a:buClrTx/>
                        <a:buSzTx/>
                        <a:buFont typeface="Arial" pitchFamily="34" charset="0"/>
                        <a:buChar char="•"/>
                        <a:tabLst/>
                        <a:defRPr/>
                      </a:pPr>
                      <a:r>
                        <a:rPr lang="en-US" sz="2000" b="0" dirty="0" smtClean="0">
                          <a:latin typeface="Arial" pitchFamily="34" charset="0"/>
                          <a:cs typeface="Arial" pitchFamily="34" charset="0"/>
                        </a:rPr>
                        <a:t>Don Davis, PhD,</a:t>
                      </a:r>
                      <a:r>
                        <a:rPr lang="en-US" sz="2000" b="0" baseline="0" dirty="0" smtClean="0">
                          <a:latin typeface="Arial" pitchFamily="34" charset="0"/>
                          <a:cs typeface="Arial" pitchFamily="34" charset="0"/>
                        </a:rPr>
                        <a:t> </a:t>
                      </a:r>
                      <a:r>
                        <a:rPr lang="en-US" sz="2000" b="0" dirty="0" smtClean="0">
                          <a:latin typeface="Arial" pitchFamily="34" charset="0"/>
                          <a:cs typeface="Arial" pitchFamily="34" charset="0"/>
                        </a:rPr>
                        <a:t>Louisiana State University</a:t>
                      </a:r>
                    </a:p>
                  </a:txBody>
                  <a:tcPr>
                    <a:lnL w="9525" cap="flat" cmpd="sng" algn="ctr">
                      <a:noFill/>
                      <a:prstDash val="solid"/>
                    </a:lnL>
                    <a:lnR w="9525" cap="flat" cmpd="sng" algn="ctr">
                      <a:noFill/>
                      <a:prstDash val="solid"/>
                    </a:lnR>
                    <a:lnT w="9525" cap="flat" cmpd="sng" algn="ctr">
                      <a:noFill/>
                      <a:prstDash val="solid"/>
                    </a:lnT>
                    <a:lnB w="9525" cap="flat" cmpd="sng" algn="ctr">
                      <a:noFill/>
                      <a:prstDash val="solid"/>
                    </a:lnB>
                    <a:lnTlToBr w="12700" cmpd="sng">
                      <a:noFill/>
                      <a:prstDash val="solid"/>
                    </a:lnTlToBr>
                    <a:lnBlToTr w="12700" cmpd="sng">
                      <a:noFill/>
                      <a:prstDash val="solid"/>
                    </a:lnBlToTr>
                  </a:tcPr>
                </a:tc>
              </a:tr>
              <a:tr h="416442">
                <a:tc>
                  <a:txBody>
                    <a:bodyPr/>
                    <a:lstStyle/>
                    <a:p>
                      <a:pPr marL="914400" marR="0" lvl="2" indent="-342900" algn="l" defTabSz="914400" rtl="0" eaLnBrk="1" fontAlgn="auto" latinLnBrk="0" hangingPunct="1">
                        <a:lnSpc>
                          <a:spcPct val="100000"/>
                        </a:lnSpc>
                        <a:spcBef>
                          <a:spcPts val="0"/>
                        </a:spcBef>
                        <a:spcAft>
                          <a:spcPts val="0"/>
                        </a:spcAft>
                        <a:buClrTx/>
                        <a:buSzTx/>
                        <a:buFont typeface="Arial" pitchFamily="34" charset="0"/>
                        <a:buChar char="•"/>
                        <a:tabLst/>
                        <a:defRPr/>
                      </a:pPr>
                      <a:r>
                        <a:rPr lang="en-US" sz="2000" b="0" dirty="0" smtClean="0">
                          <a:latin typeface="Arial" pitchFamily="34" charset="0"/>
                          <a:cs typeface="Arial" pitchFamily="34" charset="0"/>
                        </a:rPr>
                        <a:t>Maida Owens, LA Dept. of Culture, Recreation, and Tourism</a:t>
                      </a:r>
                    </a:p>
                  </a:txBody>
                  <a:tcPr>
                    <a:lnL w="9525" cap="flat" cmpd="sng" algn="ctr">
                      <a:noFill/>
                      <a:prstDash val="solid"/>
                    </a:lnL>
                    <a:lnR w="9525" cap="flat" cmpd="sng" algn="ctr">
                      <a:noFill/>
                      <a:prstDash val="solid"/>
                    </a:lnR>
                    <a:lnT w="9525" cap="flat" cmpd="sng" algn="ctr">
                      <a:noFill/>
                      <a:prstDash val="solid"/>
                    </a:lnT>
                    <a:lnB w="9525" cap="flat" cmpd="sng" algn="ctr">
                      <a:noFill/>
                      <a:prstDash val="solid"/>
                    </a:lnB>
                    <a:lnTlToBr w="12700" cmpd="sng">
                      <a:noFill/>
                      <a:prstDash val="solid"/>
                    </a:lnTlToBr>
                    <a:lnBlToTr w="12700" cmpd="sng">
                      <a:noFill/>
                      <a:prstDash val="solid"/>
                    </a:lnBlToTr>
                  </a:tcPr>
                </a:tc>
              </a:tr>
              <a:tr h="457200">
                <a:tc>
                  <a:txBody>
                    <a:bodyPr/>
                    <a:lstStyle/>
                    <a:p>
                      <a:pPr marL="914400" marR="0" lvl="2" indent="-342900" algn="l" defTabSz="914400" rtl="0" eaLnBrk="1" fontAlgn="auto" latinLnBrk="0" hangingPunct="1">
                        <a:lnSpc>
                          <a:spcPct val="100000"/>
                        </a:lnSpc>
                        <a:spcBef>
                          <a:spcPts val="0"/>
                        </a:spcBef>
                        <a:spcAft>
                          <a:spcPts val="0"/>
                        </a:spcAft>
                        <a:buClrTx/>
                        <a:buSzTx/>
                        <a:buFont typeface="Arial" pitchFamily="34" charset="0"/>
                        <a:buChar char="•"/>
                        <a:tabLst/>
                        <a:defRPr/>
                      </a:pPr>
                      <a:r>
                        <a:rPr lang="en-US" sz="2000" b="0" dirty="0" smtClean="0">
                          <a:latin typeface="Arial" pitchFamily="34" charset="0"/>
                          <a:cs typeface="Arial" pitchFamily="34" charset="0"/>
                        </a:rPr>
                        <a:t>Carl Brasseaux, PhD, University of Louisiana Lafayette</a:t>
                      </a:r>
                    </a:p>
                  </a:txBody>
                  <a:tcPr>
                    <a:lnL w="9525" cap="flat" cmpd="sng" algn="ctr">
                      <a:noFill/>
                      <a:prstDash val="solid"/>
                    </a:lnL>
                    <a:lnR w="9525" cap="flat" cmpd="sng" algn="ctr">
                      <a:noFill/>
                      <a:prstDash val="solid"/>
                    </a:lnR>
                    <a:lnT w="9525" cap="flat" cmpd="sng" algn="ctr">
                      <a:noFill/>
                      <a:prstDash val="solid"/>
                    </a:lnT>
                    <a:lnB w="9525" cap="flat" cmpd="sng" algn="ctr">
                      <a:noFill/>
                      <a:prstDash val="solid"/>
                    </a:lnB>
                    <a:lnTlToBr w="12700" cmpd="sng">
                      <a:noFill/>
                      <a:prstDash val="solid"/>
                    </a:lnTlToBr>
                    <a:lnBlToTr w="12700" cmpd="sng">
                      <a:noFill/>
                      <a:prstDash val="solid"/>
                    </a:lnBlToTr>
                  </a:tcPr>
                </a:tc>
              </a:tr>
            </a:tbl>
          </a:graphicData>
        </a:graphic>
      </p:graphicFrame>
    </p:spTree>
    <p:extLst>
      <p:ext uri="{BB962C8B-B14F-4D97-AF65-F5344CB8AC3E}">
        <p14:creationId xmlns:p14="http://schemas.microsoft.com/office/powerpoint/2010/main" val="31326805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152400"/>
            <a:ext cx="8229600" cy="1143000"/>
          </a:xfrm>
        </p:spPr>
        <p:txBody>
          <a:bodyPr/>
          <a:lstStyle/>
          <a:p>
            <a:r>
              <a:rPr lang="en-US" dirty="0" smtClean="0"/>
              <a:t>Grounded in Science</a:t>
            </a:r>
            <a:endParaRPr lang="en-US" dirty="0"/>
          </a:p>
        </p:txBody>
      </p:sp>
      <p:sp>
        <p:nvSpPr>
          <p:cNvPr id="4" name="Slide Number Placeholder 3"/>
          <p:cNvSpPr>
            <a:spLocks noGrp="1"/>
          </p:cNvSpPr>
          <p:nvPr>
            <p:ph type="sldNum" sz="quarter" idx="12"/>
          </p:nvPr>
        </p:nvSpPr>
        <p:spPr/>
        <p:txBody>
          <a:bodyPr/>
          <a:lstStyle/>
          <a:p>
            <a:fld id="{0580405D-A643-224E-BD86-D482C39E2277}" type="slidenum">
              <a:rPr lang="en-US" smtClean="0"/>
              <a:pPr/>
              <a:t>81</a:t>
            </a:fld>
            <a:endParaRPr lang="en-US" dirty="0"/>
          </a:p>
        </p:txBody>
      </p:sp>
      <p:sp>
        <p:nvSpPr>
          <p:cNvPr id="5" name="Footer Placeholder 4"/>
          <p:cNvSpPr>
            <a:spLocks noGrp="1"/>
          </p:cNvSpPr>
          <p:nvPr>
            <p:ph type="ftr" sz="quarter" idx="11"/>
          </p:nvPr>
        </p:nvSpPr>
        <p:spPr/>
        <p:txBody>
          <a:bodyPr/>
          <a:lstStyle/>
          <a:p>
            <a:r>
              <a:rPr lang="en-US" smtClean="0"/>
              <a:t>2017 Coastal Master Plan </a:t>
            </a:r>
            <a:endParaRPr lang="en-US" dirty="0"/>
          </a:p>
        </p:txBody>
      </p:sp>
      <p:grpSp>
        <p:nvGrpSpPr>
          <p:cNvPr id="6" name="Group 5"/>
          <p:cNvGrpSpPr/>
          <p:nvPr/>
        </p:nvGrpSpPr>
        <p:grpSpPr>
          <a:xfrm>
            <a:off x="215376" y="846918"/>
            <a:ext cx="8620897" cy="5401482"/>
            <a:chOff x="215376" y="1075518"/>
            <a:chExt cx="8620897" cy="5401482"/>
          </a:xfrm>
        </p:grpSpPr>
        <p:sp>
          <p:nvSpPr>
            <p:cNvPr id="7" name="Rectangle 6"/>
            <p:cNvSpPr/>
            <p:nvPr/>
          </p:nvSpPr>
          <p:spPr>
            <a:xfrm>
              <a:off x="249953" y="5819376"/>
              <a:ext cx="2025683" cy="338554"/>
            </a:xfrm>
            <a:prstGeom prst="rect">
              <a:avLst/>
            </a:prstGeom>
          </p:spPr>
          <p:txBody>
            <a:bodyPr wrap="square">
              <a:spAutoFit/>
            </a:bodyPr>
            <a:lstStyle/>
            <a:p>
              <a:pPr marL="0" lvl="2" algn="ctr">
                <a:lnSpc>
                  <a:spcPct val="100000"/>
                </a:lnSpc>
                <a:spcBef>
                  <a:spcPts val="600"/>
                </a:spcBef>
              </a:pPr>
              <a:r>
                <a:rPr lang="en-US" sz="1600" dirty="0" smtClean="0">
                  <a:cs typeface="Arial" pitchFamily="34" charset="0"/>
                </a:rPr>
                <a:t>Land Area</a:t>
              </a:r>
            </a:p>
          </p:txBody>
        </p:sp>
        <p:sp>
          <p:nvSpPr>
            <p:cNvPr id="8" name="Rectangle 7"/>
            <p:cNvSpPr/>
            <p:nvPr/>
          </p:nvSpPr>
          <p:spPr bwMode="auto">
            <a:xfrm>
              <a:off x="215376" y="3990577"/>
              <a:ext cx="2068727" cy="2167354"/>
            </a:xfrm>
            <a:prstGeom prst="rect">
              <a:avLst/>
            </a:prstGeom>
            <a:noFill/>
            <a:ln w="44450" cap="flat" cmpd="sng" algn="ctr">
              <a:solidFill>
                <a:srgbClr val="7B93A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600" b="0" i="0" u="none" strike="noStrike" cap="none" normalizeH="0" baseline="0" dirty="0" smtClean="0">
                <a:ln>
                  <a:noFill/>
                </a:ln>
                <a:solidFill>
                  <a:schemeClr val="tx1"/>
                </a:solidFill>
                <a:effectLst/>
              </a:endParaRPr>
            </a:p>
          </p:txBody>
        </p:sp>
        <p:sp>
          <p:nvSpPr>
            <p:cNvPr id="9" name="Rectangle 8"/>
            <p:cNvSpPr/>
            <p:nvPr/>
          </p:nvSpPr>
          <p:spPr>
            <a:xfrm>
              <a:off x="249242" y="1445148"/>
              <a:ext cx="2026394" cy="338554"/>
            </a:xfrm>
            <a:prstGeom prst="rect">
              <a:avLst/>
            </a:prstGeom>
          </p:spPr>
          <p:txBody>
            <a:bodyPr wrap="square">
              <a:spAutoFit/>
            </a:bodyPr>
            <a:lstStyle/>
            <a:p>
              <a:pPr marL="0" lvl="2" algn="ctr">
                <a:lnSpc>
                  <a:spcPct val="100000"/>
                </a:lnSpc>
                <a:spcBef>
                  <a:spcPts val="600"/>
                </a:spcBef>
              </a:pPr>
              <a:r>
                <a:rPr lang="en-US" sz="1600" b="1" dirty="0" smtClean="0">
                  <a:cs typeface="Arial" pitchFamily="34" charset="0"/>
                </a:rPr>
                <a:t>Risk Reduction</a:t>
              </a:r>
            </a:p>
          </p:txBody>
        </p:sp>
        <p:sp>
          <p:nvSpPr>
            <p:cNvPr id="10" name="Rectangle 9"/>
            <p:cNvSpPr/>
            <p:nvPr/>
          </p:nvSpPr>
          <p:spPr bwMode="auto">
            <a:xfrm>
              <a:off x="215376" y="1371600"/>
              <a:ext cx="2068727" cy="2302833"/>
            </a:xfrm>
            <a:prstGeom prst="rect">
              <a:avLst/>
            </a:prstGeom>
            <a:noFill/>
            <a:ln w="44450" cap="flat" cmpd="sng" algn="ctr">
              <a:solidFill>
                <a:srgbClr val="7B93A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sz="1600" dirty="0"/>
            </a:p>
          </p:txBody>
        </p:sp>
        <p:sp>
          <p:nvSpPr>
            <p:cNvPr id="11" name="Rectangle 10"/>
            <p:cNvSpPr/>
            <p:nvPr/>
          </p:nvSpPr>
          <p:spPr>
            <a:xfrm>
              <a:off x="249242" y="3079102"/>
              <a:ext cx="2068727" cy="654737"/>
            </a:xfrm>
            <a:prstGeom prst="rect">
              <a:avLst/>
            </a:prstGeom>
          </p:spPr>
          <p:txBody>
            <a:bodyPr wrap="square">
              <a:spAutoFit/>
            </a:bodyPr>
            <a:lstStyle/>
            <a:p>
              <a:pPr marL="0" lvl="2" algn="ctr">
                <a:lnSpc>
                  <a:spcPct val="100000"/>
                </a:lnSpc>
              </a:pPr>
              <a:r>
                <a:rPr lang="en-US" sz="1600" dirty="0" smtClean="0">
                  <a:cs typeface="Arial" pitchFamily="34" charset="0"/>
                </a:rPr>
                <a:t>Expected Annual Damages</a:t>
              </a:r>
            </a:p>
          </p:txBody>
        </p:sp>
        <p:sp>
          <p:nvSpPr>
            <p:cNvPr id="12" name="Rectangle 11"/>
            <p:cNvSpPr/>
            <p:nvPr/>
          </p:nvSpPr>
          <p:spPr>
            <a:xfrm>
              <a:off x="2435474" y="1075519"/>
              <a:ext cx="6400799" cy="338554"/>
            </a:xfrm>
            <a:prstGeom prst="rect">
              <a:avLst/>
            </a:prstGeom>
          </p:spPr>
          <p:txBody>
            <a:bodyPr wrap="square">
              <a:spAutoFit/>
            </a:bodyPr>
            <a:lstStyle/>
            <a:p>
              <a:pPr marL="0" lvl="2" algn="ctr">
                <a:lnSpc>
                  <a:spcPct val="100000"/>
                </a:lnSpc>
                <a:spcBef>
                  <a:spcPts val="600"/>
                </a:spcBef>
              </a:pPr>
              <a:r>
                <a:rPr lang="en-US" sz="1600" b="1" dirty="0" smtClean="0">
                  <a:cs typeface="Arial" pitchFamily="34" charset="0"/>
                </a:rPr>
                <a:t>Decision Criteria and Ecosystem Services</a:t>
              </a:r>
            </a:p>
          </p:txBody>
        </p:sp>
        <p:sp>
          <p:nvSpPr>
            <p:cNvPr id="13" name="Rectangle 12"/>
            <p:cNvSpPr/>
            <p:nvPr/>
          </p:nvSpPr>
          <p:spPr bwMode="auto">
            <a:xfrm>
              <a:off x="2405684" y="1075518"/>
              <a:ext cx="6400799" cy="5334805"/>
            </a:xfrm>
            <a:prstGeom prst="rect">
              <a:avLst/>
            </a:prstGeom>
            <a:noFill/>
            <a:ln w="44450" cap="flat" cmpd="sng" algn="ctr">
              <a:solidFill>
                <a:srgbClr val="7B93A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sz="1600" dirty="0"/>
            </a:p>
          </p:txBody>
        </p:sp>
        <p:sp>
          <p:nvSpPr>
            <p:cNvPr id="14" name="Rectangle 13"/>
            <p:cNvSpPr/>
            <p:nvPr/>
          </p:nvSpPr>
          <p:spPr>
            <a:xfrm>
              <a:off x="2895384" y="1524000"/>
              <a:ext cx="2740489" cy="4857740"/>
            </a:xfrm>
            <a:prstGeom prst="rect">
              <a:avLst/>
            </a:prstGeom>
          </p:spPr>
          <p:txBody>
            <a:bodyPr wrap="square">
              <a:spAutoFit/>
            </a:bodyPr>
            <a:lstStyle/>
            <a:p>
              <a:pPr>
                <a:spcBef>
                  <a:spcPts val="1600"/>
                </a:spcBef>
                <a:buClr>
                  <a:srgbClr val="000000"/>
                </a:buClr>
              </a:pPr>
              <a:r>
                <a:rPr lang="en-US" sz="1450" dirty="0" smtClean="0"/>
                <a:t>Distribution </a:t>
              </a:r>
              <a:r>
                <a:rPr lang="en-US" sz="1450" dirty="0"/>
                <a:t>of flood risk across socioeconomic </a:t>
              </a:r>
              <a:r>
                <a:rPr lang="en-US" sz="1450" dirty="0" smtClean="0"/>
                <a:t>groups</a:t>
              </a:r>
            </a:p>
            <a:p>
              <a:pPr>
                <a:spcBef>
                  <a:spcPts val="1600"/>
                </a:spcBef>
                <a:buClr>
                  <a:srgbClr val="000000"/>
                </a:buClr>
              </a:pPr>
              <a:r>
                <a:rPr lang="en-US" sz="1450" dirty="0" smtClean="0"/>
                <a:t>Flood </a:t>
              </a:r>
              <a:r>
                <a:rPr lang="en-US" sz="1450" dirty="0"/>
                <a:t>protection of historic </a:t>
              </a:r>
              <a:r>
                <a:rPr lang="en-US" sz="1450" dirty="0" smtClean="0"/>
                <a:t>properties</a:t>
              </a:r>
            </a:p>
            <a:p>
              <a:pPr>
                <a:spcBef>
                  <a:spcPts val="1600"/>
                </a:spcBef>
                <a:buClr>
                  <a:srgbClr val="000000"/>
                </a:buClr>
              </a:pPr>
              <a:r>
                <a:rPr lang="en-US" sz="1450" dirty="0"/>
                <a:t>Flood protection of strategic assets</a:t>
              </a:r>
            </a:p>
            <a:p>
              <a:pPr>
                <a:spcBef>
                  <a:spcPts val="1600"/>
                </a:spcBef>
                <a:buClr>
                  <a:srgbClr val="000000"/>
                </a:buClr>
              </a:pPr>
              <a:r>
                <a:rPr lang="en-US" sz="1450" dirty="0" smtClean="0"/>
                <a:t>Operation and maintenance </a:t>
              </a:r>
              <a:r>
                <a:rPr lang="en-US" sz="1450" dirty="0"/>
                <a:t>costs </a:t>
              </a:r>
              <a:endParaRPr lang="en-US" sz="1450" b="1" dirty="0" smtClean="0"/>
            </a:p>
            <a:p>
              <a:pPr>
                <a:spcBef>
                  <a:spcPts val="1600"/>
                </a:spcBef>
                <a:buClr>
                  <a:srgbClr val="000000"/>
                </a:buClr>
              </a:pPr>
              <a:r>
                <a:rPr lang="en-US" sz="1450" dirty="0" smtClean="0"/>
                <a:t>Sustainability</a:t>
              </a:r>
            </a:p>
            <a:p>
              <a:pPr>
                <a:spcBef>
                  <a:spcPts val="1600"/>
                </a:spcBef>
                <a:buClr>
                  <a:srgbClr val="000000"/>
                </a:buClr>
              </a:pPr>
              <a:r>
                <a:rPr lang="en-US" sz="1450" dirty="0"/>
                <a:t>Support for </a:t>
              </a:r>
              <a:r>
                <a:rPr lang="en-US" sz="1450" dirty="0" smtClean="0"/>
                <a:t>navigation</a:t>
              </a:r>
            </a:p>
            <a:p>
              <a:pPr>
                <a:spcBef>
                  <a:spcPts val="1600"/>
                </a:spcBef>
                <a:buClr>
                  <a:srgbClr val="000000"/>
                </a:buClr>
              </a:pPr>
              <a:r>
                <a:rPr lang="en-US" sz="1450" dirty="0" smtClean="0"/>
                <a:t>Use </a:t>
              </a:r>
              <a:r>
                <a:rPr lang="en-US" sz="1450" dirty="0"/>
                <a:t>of natural processes</a:t>
              </a:r>
            </a:p>
            <a:p>
              <a:pPr>
                <a:spcBef>
                  <a:spcPts val="1600"/>
                </a:spcBef>
                <a:buClr>
                  <a:srgbClr val="000000"/>
                </a:buClr>
              </a:pPr>
              <a:r>
                <a:rPr lang="en-US" sz="1450" dirty="0" smtClean="0"/>
                <a:t>Support </a:t>
              </a:r>
              <a:r>
                <a:rPr lang="en-US" sz="1450" dirty="0"/>
                <a:t>for cultural heritage</a:t>
              </a:r>
            </a:p>
            <a:p>
              <a:pPr>
                <a:spcBef>
                  <a:spcPts val="1600"/>
                </a:spcBef>
                <a:buClr>
                  <a:srgbClr val="000000"/>
                </a:buClr>
              </a:pPr>
              <a:r>
                <a:rPr lang="en-US" sz="1450" dirty="0" smtClean="0"/>
                <a:t>Support for oil &amp; gas</a:t>
              </a:r>
              <a:endParaRPr lang="en-US" sz="1450" dirty="0"/>
            </a:p>
          </p:txBody>
        </p:sp>
        <p:pic>
          <p:nvPicPr>
            <p:cNvPr id="15" name="Picture 14"/>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867400" y="2631143"/>
              <a:ext cx="395953" cy="395953"/>
            </a:xfrm>
            <a:prstGeom prst="rect">
              <a:avLst/>
            </a:prstGeom>
          </p:spPr>
        </p:pic>
        <p:pic>
          <p:nvPicPr>
            <p:cNvPr id="16" name="Picture 15"/>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867400" y="4355503"/>
              <a:ext cx="395953" cy="395953"/>
            </a:xfrm>
            <a:prstGeom prst="rect">
              <a:avLst/>
            </a:prstGeom>
          </p:spPr>
        </p:pic>
        <p:pic>
          <p:nvPicPr>
            <p:cNvPr id="17" name="Picture 16"/>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854176" y="2200053"/>
              <a:ext cx="395953" cy="395953"/>
            </a:xfrm>
            <a:prstGeom prst="rect">
              <a:avLst/>
            </a:prstGeom>
          </p:spPr>
        </p:pic>
        <p:pic>
          <p:nvPicPr>
            <p:cNvPr id="18" name="Picture 17"/>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5867400" y="3924413"/>
              <a:ext cx="395953" cy="395953"/>
            </a:xfrm>
            <a:prstGeom prst="rect">
              <a:avLst/>
            </a:prstGeom>
          </p:spPr>
        </p:pic>
        <p:pic>
          <p:nvPicPr>
            <p:cNvPr id="19" name="Picture 18"/>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5867400" y="4786593"/>
              <a:ext cx="395953" cy="395953"/>
            </a:xfrm>
            <a:prstGeom prst="rect">
              <a:avLst/>
            </a:prstGeom>
          </p:spPr>
        </p:pic>
        <p:pic>
          <p:nvPicPr>
            <p:cNvPr id="20" name="Picture 19"/>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5867005" y="1337873"/>
              <a:ext cx="395953" cy="395953"/>
            </a:xfrm>
            <a:prstGeom prst="rect">
              <a:avLst/>
            </a:prstGeom>
          </p:spPr>
        </p:pic>
        <p:pic>
          <p:nvPicPr>
            <p:cNvPr id="21" name="Picture 20"/>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5867400" y="3493323"/>
              <a:ext cx="395953" cy="395953"/>
            </a:xfrm>
            <a:prstGeom prst="rect">
              <a:avLst/>
            </a:prstGeom>
          </p:spPr>
        </p:pic>
        <p:pic>
          <p:nvPicPr>
            <p:cNvPr id="22" name="Picture 21"/>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5854176" y="1768963"/>
              <a:ext cx="395953" cy="395953"/>
            </a:xfrm>
            <a:prstGeom prst="rect">
              <a:avLst/>
            </a:prstGeom>
          </p:spPr>
        </p:pic>
        <p:pic>
          <p:nvPicPr>
            <p:cNvPr id="23" name="Picture 22"/>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5867400" y="3062233"/>
              <a:ext cx="395953" cy="395953"/>
            </a:xfrm>
            <a:prstGeom prst="rect">
              <a:avLst/>
            </a:prstGeom>
          </p:spPr>
        </p:pic>
        <p:sp>
          <p:nvSpPr>
            <p:cNvPr id="24" name="Rectangle 23"/>
            <p:cNvSpPr/>
            <p:nvPr/>
          </p:nvSpPr>
          <p:spPr>
            <a:xfrm>
              <a:off x="6262958" y="1357650"/>
              <a:ext cx="2563018" cy="5119350"/>
            </a:xfrm>
            <a:prstGeom prst="rect">
              <a:avLst/>
            </a:prstGeom>
          </p:spPr>
          <p:txBody>
            <a:bodyPr wrap="square">
              <a:spAutoFit/>
            </a:bodyPr>
            <a:lstStyle/>
            <a:p>
              <a:pPr>
                <a:spcBef>
                  <a:spcPts val="1600"/>
                </a:spcBef>
                <a:buClr>
                  <a:srgbClr val="000000"/>
                </a:buClr>
              </a:pPr>
              <a:r>
                <a:rPr lang="en-US" sz="1500" dirty="0"/>
                <a:t>Oyster</a:t>
              </a:r>
            </a:p>
            <a:p>
              <a:pPr>
                <a:spcBef>
                  <a:spcPts val="1600"/>
                </a:spcBef>
                <a:buClr>
                  <a:srgbClr val="000000"/>
                </a:buClr>
              </a:pPr>
              <a:r>
                <a:rPr lang="en-US" sz="1500" dirty="0"/>
                <a:t>Shrimp</a:t>
              </a:r>
            </a:p>
            <a:p>
              <a:pPr>
                <a:spcBef>
                  <a:spcPts val="1600"/>
                </a:spcBef>
                <a:buClr>
                  <a:srgbClr val="000000"/>
                </a:buClr>
              </a:pPr>
              <a:r>
                <a:rPr lang="en-US" sz="1500" dirty="0" smtClean="0"/>
                <a:t>Freshwater </a:t>
              </a:r>
              <a:r>
                <a:rPr lang="en-US" sz="1500" dirty="0"/>
                <a:t>Availability</a:t>
              </a:r>
            </a:p>
            <a:p>
              <a:pPr>
                <a:spcBef>
                  <a:spcPts val="1600"/>
                </a:spcBef>
                <a:buClr>
                  <a:srgbClr val="000000"/>
                </a:buClr>
              </a:pPr>
              <a:r>
                <a:rPr lang="en-US" sz="1500" dirty="0"/>
                <a:t>Alligator</a:t>
              </a:r>
            </a:p>
            <a:p>
              <a:pPr>
                <a:spcBef>
                  <a:spcPts val="1600"/>
                </a:spcBef>
                <a:buClr>
                  <a:srgbClr val="000000"/>
                </a:buClr>
              </a:pPr>
              <a:r>
                <a:rPr lang="en-US" sz="1500" dirty="0"/>
                <a:t>Waterfowl</a:t>
              </a:r>
            </a:p>
            <a:p>
              <a:pPr>
                <a:spcBef>
                  <a:spcPts val="1600"/>
                </a:spcBef>
                <a:buClr>
                  <a:srgbClr val="000000"/>
                </a:buClr>
              </a:pPr>
              <a:r>
                <a:rPr lang="en-US" sz="1500" dirty="0"/>
                <a:t>Saltwater Fisheries</a:t>
              </a:r>
            </a:p>
            <a:p>
              <a:pPr>
                <a:spcBef>
                  <a:spcPts val="1600"/>
                </a:spcBef>
                <a:buClr>
                  <a:srgbClr val="000000"/>
                </a:buClr>
              </a:pPr>
              <a:r>
                <a:rPr lang="en-US" sz="1500" dirty="0"/>
                <a:t>Freshwater Fisheries</a:t>
              </a:r>
            </a:p>
            <a:p>
              <a:pPr>
                <a:spcBef>
                  <a:spcPts val="1600"/>
                </a:spcBef>
                <a:buClr>
                  <a:srgbClr val="000000"/>
                </a:buClr>
              </a:pPr>
              <a:r>
                <a:rPr lang="en-US" sz="1500" dirty="0"/>
                <a:t>Carbon Sequestration</a:t>
              </a:r>
            </a:p>
            <a:p>
              <a:pPr>
                <a:spcBef>
                  <a:spcPts val="1600"/>
                </a:spcBef>
                <a:buClr>
                  <a:srgbClr val="000000"/>
                </a:buClr>
              </a:pPr>
              <a:r>
                <a:rPr lang="en-US" sz="1500" dirty="0"/>
                <a:t>Nitrogen Removal</a:t>
              </a:r>
            </a:p>
            <a:p>
              <a:pPr>
                <a:spcBef>
                  <a:spcPts val="1600"/>
                </a:spcBef>
                <a:buClr>
                  <a:srgbClr val="000000"/>
                </a:buClr>
              </a:pPr>
              <a:r>
                <a:rPr lang="en-US" sz="1500" dirty="0" smtClean="0"/>
                <a:t>Agriculture/Aquaculture</a:t>
              </a:r>
            </a:p>
            <a:p>
              <a:pPr>
                <a:spcBef>
                  <a:spcPts val="1600"/>
                </a:spcBef>
                <a:buClr>
                  <a:srgbClr val="000000"/>
                </a:buClr>
              </a:pPr>
              <a:r>
                <a:rPr lang="en-US" sz="1500" dirty="0" smtClean="0"/>
                <a:t>Other Coastal Wildlife</a:t>
              </a:r>
            </a:p>
            <a:p>
              <a:pPr>
                <a:spcBef>
                  <a:spcPts val="1600"/>
                </a:spcBef>
                <a:buClr>
                  <a:srgbClr val="000000"/>
                </a:buClr>
              </a:pPr>
              <a:r>
                <a:rPr lang="en-US" sz="1500" dirty="0" smtClean="0"/>
                <a:t>Nature-Based Tourism</a:t>
              </a:r>
              <a:endParaRPr lang="en-US" sz="1500" dirty="0"/>
            </a:p>
          </p:txBody>
        </p:sp>
        <p:pic>
          <p:nvPicPr>
            <p:cNvPr id="25" name="Picture 24"/>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5880333" y="5217680"/>
              <a:ext cx="393132" cy="393132"/>
            </a:xfrm>
            <a:prstGeom prst="rect">
              <a:avLst/>
            </a:prstGeom>
          </p:spPr>
        </p:pic>
        <p:pic>
          <p:nvPicPr>
            <p:cNvPr id="26" name="Picture 25"/>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2502277" y="4596725"/>
              <a:ext cx="456299" cy="398748"/>
            </a:xfrm>
            <a:prstGeom prst="rect">
              <a:avLst/>
            </a:prstGeom>
          </p:spPr>
        </p:pic>
        <p:pic>
          <p:nvPicPr>
            <p:cNvPr id="27" name="Picture 26"/>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2506801" y="5057879"/>
              <a:ext cx="451775" cy="394794"/>
            </a:xfrm>
            <a:prstGeom prst="rect">
              <a:avLst/>
            </a:prstGeom>
          </p:spPr>
        </p:pic>
        <p:pic>
          <p:nvPicPr>
            <p:cNvPr id="28" name="Picture 27"/>
            <p:cNvPicPr>
              <a:picLocks noChangeAspect="1"/>
            </p:cNvPicPr>
            <p:nvPr/>
          </p:nvPicPr>
          <p:blipFill>
            <a:blip r:embed="rId14" cstate="screen">
              <a:extLst>
                <a:ext uri="{28A0092B-C50C-407E-A947-70E740481C1C}">
                  <a14:useLocalDpi xmlns:a14="http://schemas.microsoft.com/office/drawing/2010/main"/>
                </a:ext>
              </a:extLst>
            </a:blip>
            <a:stretch>
              <a:fillRect/>
            </a:stretch>
          </p:blipFill>
          <p:spPr>
            <a:xfrm>
              <a:off x="2501376" y="5963160"/>
              <a:ext cx="462210" cy="403913"/>
            </a:xfrm>
            <a:prstGeom prst="rect">
              <a:avLst/>
            </a:prstGeom>
          </p:spPr>
        </p:pic>
        <p:pic>
          <p:nvPicPr>
            <p:cNvPr id="29" name="Picture 28"/>
            <p:cNvPicPr>
              <a:picLocks noChangeAspect="1"/>
            </p:cNvPicPr>
            <p:nvPr/>
          </p:nvPicPr>
          <p:blipFill>
            <a:blip r:embed="rId15" cstate="screen">
              <a:extLst>
                <a:ext uri="{28A0092B-C50C-407E-A947-70E740481C1C}">
                  <a14:useLocalDpi xmlns:a14="http://schemas.microsoft.com/office/drawing/2010/main"/>
                </a:ext>
              </a:extLst>
            </a:blip>
            <a:stretch>
              <a:fillRect/>
            </a:stretch>
          </p:blipFill>
          <p:spPr>
            <a:xfrm>
              <a:off x="2504731" y="2328473"/>
              <a:ext cx="445945" cy="389699"/>
            </a:xfrm>
            <a:prstGeom prst="rect">
              <a:avLst/>
            </a:prstGeom>
          </p:spPr>
        </p:pic>
        <p:pic>
          <p:nvPicPr>
            <p:cNvPr id="30" name="Picture 29"/>
            <p:cNvPicPr>
              <a:picLocks noChangeAspect="1"/>
            </p:cNvPicPr>
            <p:nvPr/>
          </p:nvPicPr>
          <p:blipFill>
            <a:blip r:embed="rId16" cstate="screen">
              <a:extLst>
                <a:ext uri="{28A0092B-C50C-407E-A947-70E740481C1C}">
                  <a14:useLocalDpi xmlns:a14="http://schemas.microsoft.com/office/drawing/2010/main"/>
                </a:ext>
              </a:extLst>
            </a:blip>
            <a:stretch>
              <a:fillRect/>
            </a:stretch>
          </p:blipFill>
          <p:spPr>
            <a:xfrm>
              <a:off x="2504880" y="2938073"/>
              <a:ext cx="445647" cy="389439"/>
            </a:xfrm>
            <a:prstGeom prst="rect">
              <a:avLst/>
            </a:prstGeom>
          </p:spPr>
        </p:pic>
        <p:pic>
          <p:nvPicPr>
            <p:cNvPr id="31" name="Picture 30"/>
            <p:cNvPicPr>
              <a:picLocks noChangeAspect="1"/>
            </p:cNvPicPr>
            <p:nvPr/>
          </p:nvPicPr>
          <p:blipFill>
            <a:blip r:embed="rId17" cstate="print"/>
            <a:stretch>
              <a:fillRect/>
            </a:stretch>
          </p:blipFill>
          <p:spPr>
            <a:xfrm>
              <a:off x="2501376" y="5507537"/>
              <a:ext cx="431775" cy="402336"/>
            </a:xfrm>
            <a:prstGeom prst="rect">
              <a:avLst/>
            </a:prstGeom>
          </p:spPr>
        </p:pic>
        <p:pic>
          <p:nvPicPr>
            <p:cNvPr id="32" name="Picture 3"/>
            <p:cNvPicPr>
              <a:picLocks noChangeAspect="1" noChangeArrowheads="1"/>
            </p:cNvPicPr>
            <p:nvPr/>
          </p:nvPicPr>
          <p:blipFill>
            <a:blip r:embed="rId18" cstate="print">
              <a:extLst>
                <a:ext uri="{28A0092B-C50C-407E-A947-70E740481C1C}">
                  <a14:useLocalDpi xmlns:a14="http://schemas.microsoft.com/office/drawing/2010/main" val="0"/>
                </a:ext>
              </a:extLst>
            </a:blip>
            <a:srcRect/>
            <a:stretch>
              <a:fillRect/>
            </a:stretch>
          </p:blipFill>
          <p:spPr bwMode="auto">
            <a:xfrm>
              <a:off x="555192" y="1761909"/>
              <a:ext cx="1389093" cy="13933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3" name="Picture 4"/>
            <p:cNvPicPr>
              <a:picLocks noChangeAspect="1" noChangeArrowheads="1"/>
            </p:cNvPicPr>
            <p:nvPr/>
          </p:nvPicPr>
          <p:blipFill>
            <a:blip r:embed="rId19" cstate="print">
              <a:extLst>
                <a:ext uri="{28A0092B-C50C-407E-A947-70E740481C1C}">
                  <a14:useLocalDpi xmlns:a14="http://schemas.microsoft.com/office/drawing/2010/main" val="0"/>
                </a:ext>
              </a:extLst>
            </a:blip>
            <a:srcRect/>
            <a:stretch>
              <a:fillRect/>
            </a:stretch>
          </p:blipFill>
          <p:spPr bwMode="auto">
            <a:xfrm>
              <a:off x="534980" y="4371576"/>
              <a:ext cx="1455628" cy="14428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4" name="Rectangle 33"/>
            <p:cNvSpPr/>
            <p:nvPr/>
          </p:nvSpPr>
          <p:spPr>
            <a:xfrm>
              <a:off x="223843" y="4066776"/>
              <a:ext cx="2051793" cy="338554"/>
            </a:xfrm>
            <a:prstGeom prst="rect">
              <a:avLst/>
            </a:prstGeom>
          </p:spPr>
          <p:txBody>
            <a:bodyPr wrap="square">
              <a:spAutoFit/>
            </a:bodyPr>
            <a:lstStyle/>
            <a:p>
              <a:pPr marL="0" lvl="2" algn="ctr">
                <a:lnSpc>
                  <a:spcPct val="100000"/>
                </a:lnSpc>
                <a:spcBef>
                  <a:spcPts val="600"/>
                </a:spcBef>
              </a:pPr>
              <a:r>
                <a:rPr lang="en-US" sz="1600" b="1" dirty="0" smtClean="0">
                  <a:cs typeface="Arial" pitchFamily="34" charset="0"/>
                </a:rPr>
                <a:t>Restoration</a:t>
              </a:r>
            </a:p>
          </p:txBody>
        </p:sp>
        <p:pic>
          <p:nvPicPr>
            <p:cNvPr id="35" name="Picture 5"/>
            <p:cNvPicPr>
              <a:picLocks noChangeAspect="1" noChangeArrowheads="1"/>
            </p:cNvPicPr>
            <p:nvPr/>
          </p:nvPicPr>
          <p:blipFill>
            <a:blip r:embed="rId20" cstate="print">
              <a:extLst>
                <a:ext uri="{28A0092B-C50C-407E-A947-70E740481C1C}">
                  <a14:useLocalDpi xmlns:a14="http://schemas.microsoft.com/office/drawing/2010/main" val="0"/>
                </a:ext>
              </a:extLst>
            </a:blip>
            <a:srcRect/>
            <a:stretch>
              <a:fillRect/>
            </a:stretch>
          </p:blipFill>
          <p:spPr bwMode="auto">
            <a:xfrm>
              <a:off x="2533107" y="1642673"/>
              <a:ext cx="398748" cy="3987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6" name="Picture 6"/>
            <p:cNvPicPr>
              <a:picLocks noChangeAspect="1" noChangeArrowheads="1"/>
            </p:cNvPicPr>
            <p:nvPr/>
          </p:nvPicPr>
          <p:blipFill>
            <a:blip r:embed="rId21" cstate="print">
              <a:extLst>
                <a:ext uri="{28A0092B-C50C-407E-A947-70E740481C1C}">
                  <a14:useLocalDpi xmlns:a14="http://schemas.microsoft.com/office/drawing/2010/main" val="0"/>
                </a:ext>
              </a:extLst>
            </a:blip>
            <a:srcRect/>
            <a:stretch>
              <a:fillRect/>
            </a:stretch>
          </p:blipFill>
          <p:spPr bwMode="auto">
            <a:xfrm>
              <a:off x="2541574" y="4141964"/>
              <a:ext cx="377642" cy="3963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7" name="Picture 7"/>
            <p:cNvPicPr>
              <a:picLocks noChangeAspect="1" noChangeArrowheads="1"/>
            </p:cNvPicPr>
            <p:nvPr/>
          </p:nvPicPr>
          <p:blipFill>
            <a:blip r:embed="rId22" cstate="print">
              <a:extLst>
                <a:ext uri="{28A0092B-C50C-407E-A947-70E740481C1C}">
                  <a14:useLocalDpi xmlns:a14="http://schemas.microsoft.com/office/drawing/2010/main" val="0"/>
                </a:ext>
              </a:extLst>
            </a:blip>
            <a:srcRect/>
            <a:stretch>
              <a:fillRect/>
            </a:stretch>
          </p:blipFill>
          <p:spPr bwMode="auto">
            <a:xfrm>
              <a:off x="2524640" y="3604021"/>
              <a:ext cx="405117" cy="4008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8" name="Picture 37"/>
            <p:cNvPicPr>
              <a:picLocks noChangeAspect="1"/>
            </p:cNvPicPr>
            <p:nvPr/>
          </p:nvPicPr>
          <p:blipFill>
            <a:blip r:embed="rId23" cstate="print">
              <a:extLst>
                <a:ext uri="{28A0092B-C50C-407E-A947-70E740481C1C}">
                  <a14:useLocalDpi xmlns:a14="http://schemas.microsoft.com/office/drawing/2010/main" val="0"/>
                </a:ext>
              </a:extLst>
            </a:blip>
            <a:stretch>
              <a:fillRect/>
            </a:stretch>
          </p:blipFill>
          <p:spPr>
            <a:xfrm>
              <a:off x="5873814" y="5610812"/>
              <a:ext cx="406170" cy="406170"/>
            </a:xfrm>
            <a:prstGeom prst="rect">
              <a:avLst/>
            </a:prstGeom>
          </p:spPr>
        </p:pic>
        <p:pic>
          <p:nvPicPr>
            <p:cNvPr id="39" name="Picture 38"/>
            <p:cNvPicPr>
              <a:picLocks noChangeAspect="1"/>
            </p:cNvPicPr>
            <p:nvPr/>
          </p:nvPicPr>
          <p:blipFill>
            <a:blip r:embed="rId24" cstate="print">
              <a:extLst>
                <a:ext uri="{28A0092B-C50C-407E-A947-70E740481C1C}">
                  <a14:useLocalDpi xmlns:a14="http://schemas.microsoft.com/office/drawing/2010/main" val="0"/>
                </a:ext>
              </a:extLst>
            </a:blip>
            <a:stretch>
              <a:fillRect/>
            </a:stretch>
          </p:blipFill>
          <p:spPr>
            <a:xfrm>
              <a:off x="5880229" y="6016982"/>
              <a:ext cx="393341" cy="393341"/>
            </a:xfrm>
            <a:prstGeom prst="rect">
              <a:avLst/>
            </a:prstGeom>
          </p:spPr>
        </p:pic>
      </p:grpSp>
    </p:spTree>
    <p:extLst>
      <p:ext uri="{BB962C8B-B14F-4D97-AF65-F5344CB8AC3E}">
        <p14:creationId xmlns:p14="http://schemas.microsoft.com/office/powerpoint/2010/main" val="5469031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76200"/>
            <a:ext cx="8229600" cy="1143000"/>
          </a:xfrm>
        </p:spPr>
        <p:txBody>
          <a:bodyPr>
            <a:normAutofit fontScale="90000"/>
          </a:bodyPr>
          <a:lstStyle/>
          <a:p>
            <a:r>
              <a:rPr lang="en-US" dirty="0"/>
              <a:t>Responsive to the Needs of Our Coastal Communities</a:t>
            </a:r>
          </a:p>
        </p:txBody>
      </p:sp>
      <p:sp>
        <p:nvSpPr>
          <p:cNvPr id="4" name="Slide Number Placeholder 3"/>
          <p:cNvSpPr>
            <a:spLocks noGrp="1"/>
          </p:cNvSpPr>
          <p:nvPr>
            <p:ph type="sldNum" sz="quarter" idx="12"/>
          </p:nvPr>
        </p:nvSpPr>
        <p:spPr/>
        <p:txBody>
          <a:bodyPr/>
          <a:lstStyle/>
          <a:p>
            <a:fld id="{0580405D-A643-224E-BD86-D482C39E2277}" type="slidenum">
              <a:rPr lang="en-US" smtClean="0"/>
              <a:pPr/>
              <a:t>82</a:t>
            </a:fld>
            <a:endParaRPr lang="en-US" dirty="0"/>
          </a:p>
        </p:txBody>
      </p:sp>
      <p:sp>
        <p:nvSpPr>
          <p:cNvPr id="5" name="Footer Placeholder 4"/>
          <p:cNvSpPr>
            <a:spLocks noGrp="1"/>
          </p:cNvSpPr>
          <p:nvPr>
            <p:ph type="ftr" sz="quarter" idx="11"/>
          </p:nvPr>
        </p:nvSpPr>
        <p:spPr/>
        <p:txBody>
          <a:bodyPr/>
          <a:lstStyle/>
          <a:p>
            <a:r>
              <a:rPr lang="en-US" smtClean="0"/>
              <a:t>2017 Coastal Master Plan </a:t>
            </a:r>
            <a:endParaRPr lang="en-US" dirty="0"/>
          </a:p>
        </p:txBody>
      </p:sp>
      <p:pic>
        <p:nvPicPr>
          <p:cNvPr id="6" name="Picture 5"/>
          <p:cNvPicPr>
            <a:picLocks noChangeAspect="1"/>
          </p:cNvPicPr>
          <p:nvPr/>
        </p:nvPicPr>
        <p:blipFill rotWithShape="1">
          <a:blip r:embed="rId2" cstate="print">
            <a:extLst>
              <a:ext uri="{28A0092B-C50C-407E-A947-70E740481C1C}">
                <a14:useLocalDpi xmlns:a14="http://schemas.microsoft.com/office/drawing/2010/main" val="0"/>
              </a:ext>
            </a:extLst>
          </a:blip>
          <a:srcRect l="10613" t="13277" r="12798"/>
          <a:stretch/>
        </p:blipFill>
        <p:spPr>
          <a:xfrm>
            <a:off x="4953000" y="914400"/>
            <a:ext cx="3436435" cy="2577326"/>
          </a:xfrm>
          <a:prstGeom prst="rect">
            <a:avLst/>
          </a:prstGeom>
        </p:spPr>
      </p:pic>
      <p:pic>
        <p:nvPicPr>
          <p:cNvPr id="7" name="Picture 6"/>
          <p:cNvPicPr>
            <a:picLocks noChangeAspect="1"/>
          </p:cNvPicPr>
          <p:nvPr/>
        </p:nvPicPr>
        <p:blipFill rotWithShape="1">
          <a:blip r:embed="rId3" cstate="print">
            <a:extLst>
              <a:ext uri="{28A0092B-C50C-407E-A947-70E740481C1C}">
                <a14:useLocalDpi xmlns:a14="http://schemas.microsoft.com/office/drawing/2010/main" val="0"/>
              </a:ext>
            </a:extLst>
          </a:blip>
          <a:srcRect l="10042" t="9693" r="10042" b="-184"/>
          <a:stretch/>
        </p:blipFill>
        <p:spPr>
          <a:xfrm>
            <a:off x="308242" y="1208308"/>
            <a:ext cx="3349358" cy="2512018"/>
          </a:xfrm>
          <a:prstGeom prst="rect">
            <a:avLst/>
          </a:prstGeom>
        </p:spPr>
      </p:pic>
      <p:pic>
        <p:nvPicPr>
          <p:cNvPr id="8" name="Picture 7"/>
          <p:cNvPicPr>
            <a:picLocks noChangeAspect="1"/>
          </p:cNvPicPr>
          <p:nvPr/>
        </p:nvPicPr>
        <p:blipFill rotWithShape="1">
          <a:blip r:embed="rId4" cstate="print">
            <a:extLst>
              <a:ext uri="{28A0092B-C50C-407E-A947-70E740481C1C}">
                <a14:useLocalDpi xmlns:a14="http://schemas.microsoft.com/office/drawing/2010/main" val="0"/>
              </a:ext>
            </a:extLst>
          </a:blip>
          <a:srcRect l="12854" t="5994" r="7752" b="4107"/>
          <a:stretch/>
        </p:blipFill>
        <p:spPr>
          <a:xfrm>
            <a:off x="308242" y="3886200"/>
            <a:ext cx="3124200" cy="2343150"/>
          </a:xfrm>
          <a:prstGeom prst="rect">
            <a:avLst/>
          </a:prstGeom>
        </p:spPr>
      </p:pic>
      <p:pic>
        <p:nvPicPr>
          <p:cNvPr id="9" name="Picture 8"/>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105400" y="3581400"/>
            <a:ext cx="3657600" cy="2422567"/>
          </a:xfrm>
          <a:prstGeom prst="rect">
            <a:avLst/>
          </a:prstGeom>
        </p:spPr>
      </p:pic>
      <p:pic>
        <p:nvPicPr>
          <p:cNvPr id="10" name="Picture 9"/>
          <p:cNvPicPr>
            <a:picLocks noChangeAspect="1"/>
          </p:cNvPicPr>
          <p:nvPr/>
        </p:nvPicPr>
        <p:blipFill rotWithShape="1">
          <a:blip r:embed="rId6" cstate="print">
            <a:extLst>
              <a:ext uri="{28A0092B-C50C-407E-A947-70E740481C1C}">
                <a14:useLocalDpi xmlns:a14="http://schemas.microsoft.com/office/drawing/2010/main" val="0"/>
              </a:ext>
            </a:extLst>
          </a:blip>
          <a:srcRect l="21923" t="13235" r="1452"/>
          <a:stretch/>
        </p:blipFill>
        <p:spPr>
          <a:xfrm>
            <a:off x="2743200" y="2375674"/>
            <a:ext cx="3131635" cy="2348726"/>
          </a:xfrm>
          <a:prstGeom prst="rect">
            <a:avLst/>
          </a:prstGeom>
        </p:spPr>
      </p:pic>
    </p:spTree>
    <p:extLst>
      <p:ext uri="{BB962C8B-B14F-4D97-AF65-F5344CB8AC3E}">
        <p14:creationId xmlns:p14="http://schemas.microsoft.com/office/powerpoint/2010/main" val="10613812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152400"/>
            <a:ext cx="8229600" cy="1143000"/>
          </a:xfrm>
        </p:spPr>
        <p:txBody>
          <a:bodyPr/>
          <a:lstStyle/>
          <a:p>
            <a:r>
              <a:rPr lang="en-US" dirty="0" smtClean="0"/>
              <a:t>Outreach and Engagement Groups</a:t>
            </a:r>
            <a:endParaRPr lang="en-US" dirty="0"/>
          </a:p>
        </p:txBody>
      </p:sp>
      <p:sp>
        <p:nvSpPr>
          <p:cNvPr id="4" name="Slide Number Placeholder 3"/>
          <p:cNvSpPr>
            <a:spLocks noGrp="1"/>
          </p:cNvSpPr>
          <p:nvPr>
            <p:ph type="sldNum" sz="quarter" idx="12"/>
          </p:nvPr>
        </p:nvSpPr>
        <p:spPr/>
        <p:txBody>
          <a:bodyPr/>
          <a:lstStyle/>
          <a:p>
            <a:fld id="{0580405D-A643-224E-BD86-D482C39E2277}" type="slidenum">
              <a:rPr lang="en-US" smtClean="0"/>
              <a:pPr/>
              <a:t>83</a:t>
            </a:fld>
            <a:endParaRPr lang="en-US" dirty="0"/>
          </a:p>
        </p:txBody>
      </p:sp>
      <p:sp>
        <p:nvSpPr>
          <p:cNvPr id="5" name="Footer Placeholder 4"/>
          <p:cNvSpPr>
            <a:spLocks noGrp="1"/>
          </p:cNvSpPr>
          <p:nvPr>
            <p:ph type="ftr" sz="quarter" idx="11"/>
          </p:nvPr>
        </p:nvSpPr>
        <p:spPr/>
        <p:txBody>
          <a:bodyPr/>
          <a:lstStyle/>
          <a:p>
            <a:r>
              <a:rPr lang="en-US" smtClean="0"/>
              <a:t>2017 Coastal Master Plan </a:t>
            </a:r>
            <a:endParaRPr lang="en-US" dirty="0"/>
          </a:p>
        </p:txBody>
      </p:sp>
      <p:pic>
        <p:nvPicPr>
          <p:cNvPr id="6" name="Content Placeholder 4"/>
          <p:cNvPicPr>
            <a:picLocks noChangeAspect="1"/>
          </p:cNvPicPr>
          <p:nvPr/>
        </p:nvPicPr>
        <p:blipFill rotWithShape="1">
          <a:blip r:embed="rId2" cstate="print">
            <a:extLst>
              <a:ext uri="{28A0092B-C50C-407E-A947-70E740481C1C}">
                <a14:useLocalDpi xmlns:a14="http://schemas.microsoft.com/office/drawing/2010/main" val="0"/>
              </a:ext>
            </a:extLst>
          </a:blip>
          <a:srcRect b="2657"/>
          <a:stretch/>
        </p:blipFill>
        <p:spPr>
          <a:xfrm>
            <a:off x="609600" y="744935"/>
            <a:ext cx="7940958" cy="5505553"/>
          </a:xfrm>
          <a:prstGeom prst="rect">
            <a:avLst/>
          </a:prstGeom>
        </p:spPr>
      </p:pic>
      <p:pic>
        <p:nvPicPr>
          <p:cNvPr id="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3000" y="990600"/>
            <a:ext cx="3822700" cy="1042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012044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28600"/>
            <a:ext cx="8229600" cy="1143000"/>
          </a:xfrm>
        </p:spPr>
        <p:txBody>
          <a:bodyPr/>
          <a:lstStyle/>
          <a:p>
            <a:r>
              <a:rPr lang="en-US" dirty="0" smtClean="0"/>
              <a:t>Framework Development Team</a:t>
            </a:r>
            <a:endParaRPr lang="en-US" dirty="0"/>
          </a:p>
        </p:txBody>
      </p:sp>
      <p:sp>
        <p:nvSpPr>
          <p:cNvPr id="4" name="Slide Number Placeholder 3"/>
          <p:cNvSpPr>
            <a:spLocks noGrp="1"/>
          </p:cNvSpPr>
          <p:nvPr>
            <p:ph type="sldNum" sz="quarter" idx="12"/>
          </p:nvPr>
        </p:nvSpPr>
        <p:spPr/>
        <p:txBody>
          <a:bodyPr/>
          <a:lstStyle/>
          <a:p>
            <a:fld id="{0580405D-A643-224E-BD86-D482C39E2277}" type="slidenum">
              <a:rPr lang="en-US" smtClean="0"/>
              <a:pPr/>
              <a:t>84</a:t>
            </a:fld>
            <a:endParaRPr lang="en-US" dirty="0"/>
          </a:p>
        </p:txBody>
      </p:sp>
      <p:sp>
        <p:nvSpPr>
          <p:cNvPr id="5" name="Footer Placeholder 4"/>
          <p:cNvSpPr>
            <a:spLocks noGrp="1"/>
          </p:cNvSpPr>
          <p:nvPr>
            <p:ph type="ftr" sz="quarter" idx="11"/>
          </p:nvPr>
        </p:nvSpPr>
        <p:spPr/>
        <p:txBody>
          <a:bodyPr/>
          <a:lstStyle/>
          <a:p>
            <a:r>
              <a:rPr lang="en-US" smtClean="0"/>
              <a:t>2017 Coastal Master Plan </a:t>
            </a:r>
            <a:endParaRPr lang="en-US" dirty="0"/>
          </a:p>
        </p:txBody>
      </p:sp>
      <p:pic>
        <p:nvPicPr>
          <p:cNvPr id="6" name="Picture 5" descr="Corps.jpg"/>
          <p:cNvPicPr>
            <a:picLocks noChangeAspect="1"/>
          </p:cNvPicPr>
          <p:nvPr/>
        </p:nvPicPr>
        <p:blipFill>
          <a:blip r:embed="rId2" cstate="print"/>
          <a:srcRect/>
          <a:stretch>
            <a:fillRect/>
          </a:stretch>
        </p:blipFill>
        <p:spPr bwMode="auto">
          <a:xfrm>
            <a:off x="447133" y="1043699"/>
            <a:ext cx="711200" cy="533400"/>
          </a:xfrm>
          <a:prstGeom prst="rect">
            <a:avLst/>
          </a:prstGeom>
          <a:noFill/>
          <a:ln w="9525">
            <a:noFill/>
            <a:miter lim="800000"/>
            <a:headEnd/>
            <a:tailEnd/>
          </a:ln>
        </p:spPr>
      </p:pic>
      <p:pic>
        <p:nvPicPr>
          <p:cNvPr id="7" name="Picture 9" descr="NRCS1.jpg"/>
          <p:cNvPicPr>
            <a:picLocks noChangeAspect="1"/>
          </p:cNvPicPr>
          <p:nvPr/>
        </p:nvPicPr>
        <p:blipFill>
          <a:blip r:embed="rId3" cstate="print"/>
          <a:srcRect/>
          <a:stretch>
            <a:fillRect/>
          </a:stretch>
        </p:blipFill>
        <p:spPr bwMode="auto">
          <a:xfrm>
            <a:off x="1909015" y="1953502"/>
            <a:ext cx="1066800" cy="327025"/>
          </a:xfrm>
          <a:prstGeom prst="rect">
            <a:avLst/>
          </a:prstGeom>
          <a:noFill/>
          <a:ln w="9525">
            <a:noFill/>
            <a:miter lim="800000"/>
            <a:headEnd/>
            <a:tailEnd/>
          </a:ln>
        </p:spPr>
      </p:pic>
      <p:pic>
        <p:nvPicPr>
          <p:cNvPr id="8" name="Picture 11" descr="USGS.jpg"/>
          <p:cNvPicPr>
            <a:picLocks noChangeAspect="1"/>
          </p:cNvPicPr>
          <p:nvPr/>
        </p:nvPicPr>
        <p:blipFill>
          <a:blip r:embed="rId4" cstate="print"/>
          <a:srcRect/>
          <a:stretch>
            <a:fillRect/>
          </a:stretch>
        </p:blipFill>
        <p:spPr bwMode="auto">
          <a:xfrm>
            <a:off x="530015" y="1926514"/>
            <a:ext cx="1039813" cy="381000"/>
          </a:xfrm>
          <a:prstGeom prst="rect">
            <a:avLst/>
          </a:prstGeom>
          <a:noFill/>
          <a:ln w="9525">
            <a:noFill/>
            <a:miter lim="800000"/>
            <a:headEnd/>
            <a:tailEnd/>
          </a:ln>
        </p:spPr>
      </p:pic>
      <p:pic>
        <p:nvPicPr>
          <p:cNvPr id="9" name="Picture 8" descr="USFW.gif"/>
          <p:cNvPicPr>
            <a:picLocks noChangeAspect="1"/>
          </p:cNvPicPr>
          <p:nvPr/>
        </p:nvPicPr>
        <p:blipFill>
          <a:blip r:embed="rId5" cstate="print"/>
          <a:srcRect/>
          <a:stretch>
            <a:fillRect/>
          </a:stretch>
        </p:blipFill>
        <p:spPr bwMode="auto">
          <a:xfrm>
            <a:off x="7947801" y="882650"/>
            <a:ext cx="533400" cy="641350"/>
          </a:xfrm>
          <a:prstGeom prst="rect">
            <a:avLst/>
          </a:prstGeom>
          <a:noFill/>
          <a:ln w="9525">
            <a:noFill/>
            <a:miter lim="800000"/>
            <a:headEnd/>
            <a:tailEnd/>
          </a:ln>
        </p:spPr>
      </p:pic>
      <p:pic>
        <p:nvPicPr>
          <p:cNvPr id="10" name="Picture 12" descr="NPS.jpg"/>
          <p:cNvPicPr>
            <a:picLocks noChangeAspect="1"/>
          </p:cNvPicPr>
          <p:nvPr/>
        </p:nvPicPr>
        <p:blipFill>
          <a:blip r:embed="rId6" cstate="print"/>
          <a:srcRect/>
          <a:stretch>
            <a:fillRect/>
          </a:stretch>
        </p:blipFill>
        <p:spPr bwMode="auto">
          <a:xfrm>
            <a:off x="2857500" y="965200"/>
            <a:ext cx="723900" cy="939800"/>
          </a:xfrm>
          <a:prstGeom prst="rect">
            <a:avLst/>
          </a:prstGeom>
          <a:noFill/>
          <a:ln w="9525">
            <a:noFill/>
            <a:miter lim="800000"/>
            <a:headEnd/>
            <a:tailEnd/>
          </a:ln>
        </p:spPr>
      </p:pic>
      <p:pic>
        <p:nvPicPr>
          <p:cNvPr id="11" name="Picture 33" descr="UNO.gif"/>
          <p:cNvPicPr>
            <a:picLocks noChangeAspect="1"/>
          </p:cNvPicPr>
          <p:nvPr/>
        </p:nvPicPr>
        <p:blipFill>
          <a:blip r:embed="rId7" cstate="screen">
            <a:extLst>
              <a:ext uri="{28A0092B-C50C-407E-A947-70E740481C1C}">
                <a14:useLocalDpi xmlns:a14="http://schemas.microsoft.com/office/drawing/2010/main"/>
              </a:ext>
            </a:extLst>
          </a:blip>
          <a:srcRect/>
          <a:stretch>
            <a:fillRect/>
          </a:stretch>
        </p:blipFill>
        <p:spPr bwMode="auto">
          <a:xfrm>
            <a:off x="4030551" y="1059657"/>
            <a:ext cx="1495425" cy="496887"/>
          </a:xfrm>
          <a:prstGeom prst="rect">
            <a:avLst/>
          </a:prstGeom>
          <a:noFill/>
          <a:ln w="9525">
            <a:noFill/>
            <a:miter lim="800000"/>
            <a:headEnd/>
            <a:tailEnd/>
          </a:ln>
        </p:spPr>
      </p:pic>
      <p:pic>
        <p:nvPicPr>
          <p:cNvPr id="12" name="Picture 38" descr="EPA.bmp"/>
          <p:cNvPicPr>
            <a:picLocks noChangeAspect="1"/>
          </p:cNvPicPr>
          <p:nvPr/>
        </p:nvPicPr>
        <p:blipFill>
          <a:blip r:embed="rId8" cstate="screen">
            <a:extLst>
              <a:ext uri="{28A0092B-C50C-407E-A947-70E740481C1C}">
                <a14:useLocalDpi xmlns:a14="http://schemas.microsoft.com/office/drawing/2010/main"/>
              </a:ext>
            </a:extLst>
          </a:blip>
          <a:srcRect/>
          <a:stretch>
            <a:fillRect/>
          </a:stretch>
        </p:blipFill>
        <p:spPr bwMode="auto">
          <a:xfrm>
            <a:off x="1495884" y="1003300"/>
            <a:ext cx="609600" cy="609600"/>
          </a:xfrm>
          <a:prstGeom prst="rect">
            <a:avLst/>
          </a:prstGeom>
          <a:noFill/>
          <a:ln w="9525">
            <a:noFill/>
            <a:miter lim="800000"/>
            <a:headEnd/>
            <a:tailEnd/>
          </a:ln>
        </p:spPr>
      </p:pic>
      <p:pic>
        <p:nvPicPr>
          <p:cNvPr id="13" name="Picture 12"/>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6284959" y="944983"/>
            <a:ext cx="1122362" cy="726234"/>
          </a:xfrm>
          <a:prstGeom prst="rect">
            <a:avLst/>
          </a:prstGeom>
        </p:spPr>
      </p:pic>
      <p:pic>
        <p:nvPicPr>
          <p:cNvPr id="14" name="Picture 40" descr="Lake Pontchartrain.jpg"/>
          <p:cNvPicPr>
            <a:picLocks noChangeAspect="1"/>
          </p:cNvPicPr>
          <p:nvPr/>
        </p:nvPicPr>
        <p:blipFill>
          <a:blip r:embed="rId10" cstate="screen">
            <a:extLst>
              <a:ext uri="{28A0092B-C50C-407E-A947-70E740481C1C}">
                <a14:useLocalDpi xmlns:a14="http://schemas.microsoft.com/office/drawing/2010/main"/>
              </a:ext>
            </a:extLst>
          </a:blip>
          <a:srcRect/>
          <a:stretch>
            <a:fillRect/>
          </a:stretch>
        </p:blipFill>
        <p:spPr bwMode="auto">
          <a:xfrm>
            <a:off x="3528165" y="1928813"/>
            <a:ext cx="2035175" cy="420687"/>
          </a:xfrm>
          <a:prstGeom prst="rect">
            <a:avLst/>
          </a:prstGeom>
          <a:noFill/>
          <a:ln w="9525">
            <a:noFill/>
            <a:miter lim="800000"/>
            <a:headEnd/>
            <a:tailEnd/>
          </a:ln>
        </p:spPr>
      </p:pic>
      <p:pic>
        <p:nvPicPr>
          <p:cNvPr id="15" name="Picture 23" descr="Tulane.png"/>
          <p:cNvPicPr>
            <a:picLocks noChangeAspect="1"/>
          </p:cNvPicPr>
          <p:nvPr/>
        </p:nvPicPr>
        <p:blipFill>
          <a:blip r:embed="rId11" cstate="print"/>
          <a:srcRect/>
          <a:stretch>
            <a:fillRect/>
          </a:stretch>
        </p:blipFill>
        <p:spPr bwMode="auto">
          <a:xfrm>
            <a:off x="5917986" y="1916113"/>
            <a:ext cx="1295400" cy="446087"/>
          </a:xfrm>
          <a:prstGeom prst="rect">
            <a:avLst/>
          </a:prstGeom>
          <a:noFill/>
          <a:ln w="9525">
            <a:noFill/>
            <a:miter lim="800000"/>
            <a:headEnd/>
            <a:tailEnd/>
          </a:ln>
        </p:spPr>
      </p:pic>
      <p:pic>
        <p:nvPicPr>
          <p:cNvPr id="16" name="Picture Placeholder 10" descr="CPRA Color Logo.JPG"/>
          <p:cNvPicPr>
            <a:picLocks noChangeAspect="1"/>
          </p:cNvPicPr>
          <p:nvPr/>
        </p:nvPicPr>
        <p:blipFill>
          <a:blip r:embed="rId12" cstate="screen">
            <a:extLst>
              <a:ext uri="{28A0092B-C50C-407E-A947-70E740481C1C}">
                <a14:useLocalDpi xmlns:a14="http://schemas.microsoft.com/office/drawing/2010/main"/>
              </a:ext>
            </a:extLst>
          </a:blip>
          <a:srcRect/>
          <a:stretch>
            <a:fillRect/>
          </a:stretch>
        </p:blipFill>
        <p:spPr bwMode="auto">
          <a:xfrm>
            <a:off x="381743" y="4537810"/>
            <a:ext cx="942975" cy="857250"/>
          </a:xfrm>
          <a:prstGeom prst="rect">
            <a:avLst/>
          </a:prstGeom>
          <a:noFill/>
          <a:ln w="9525">
            <a:noFill/>
            <a:miter lim="800000"/>
            <a:headEnd/>
            <a:tailEnd/>
          </a:ln>
        </p:spPr>
      </p:pic>
      <p:pic>
        <p:nvPicPr>
          <p:cNvPr id="17" name="Picture 13" descr="LAdnr.gif"/>
          <p:cNvPicPr>
            <a:picLocks noChangeAspect="1"/>
          </p:cNvPicPr>
          <p:nvPr/>
        </p:nvPicPr>
        <p:blipFill>
          <a:blip r:embed="rId13" cstate="print"/>
          <a:srcRect/>
          <a:stretch>
            <a:fillRect/>
          </a:stretch>
        </p:blipFill>
        <p:spPr bwMode="auto">
          <a:xfrm>
            <a:off x="1506694" y="4025854"/>
            <a:ext cx="762000" cy="762000"/>
          </a:xfrm>
          <a:prstGeom prst="rect">
            <a:avLst/>
          </a:prstGeom>
          <a:noFill/>
          <a:ln w="9525">
            <a:noFill/>
            <a:miter lim="800000"/>
            <a:headEnd/>
            <a:tailEnd/>
          </a:ln>
        </p:spPr>
      </p:pic>
      <p:pic>
        <p:nvPicPr>
          <p:cNvPr id="18" name="Picture 19" descr="MSDMR.png"/>
          <p:cNvPicPr>
            <a:picLocks noChangeAspect="1"/>
          </p:cNvPicPr>
          <p:nvPr/>
        </p:nvPicPr>
        <p:blipFill>
          <a:blip r:embed="rId14" cstate="print"/>
          <a:srcRect/>
          <a:stretch>
            <a:fillRect/>
          </a:stretch>
        </p:blipFill>
        <p:spPr bwMode="auto">
          <a:xfrm>
            <a:off x="2497294" y="4025854"/>
            <a:ext cx="762000" cy="762000"/>
          </a:xfrm>
          <a:prstGeom prst="rect">
            <a:avLst/>
          </a:prstGeom>
          <a:noFill/>
          <a:ln w="9525">
            <a:noFill/>
            <a:miter lim="800000"/>
            <a:headEnd/>
            <a:tailEnd/>
          </a:ln>
        </p:spPr>
      </p:pic>
      <p:pic>
        <p:nvPicPr>
          <p:cNvPr id="19" name="Picture 32" descr="Canal Barge.gif"/>
          <p:cNvPicPr>
            <a:picLocks noChangeAspect="1"/>
          </p:cNvPicPr>
          <p:nvPr/>
        </p:nvPicPr>
        <p:blipFill>
          <a:blip r:embed="rId15" cstate="print"/>
          <a:srcRect/>
          <a:stretch>
            <a:fillRect/>
          </a:stretch>
        </p:blipFill>
        <p:spPr bwMode="auto">
          <a:xfrm>
            <a:off x="6031736" y="4238625"/>
            <a:ext cx="1695450" cy="485775"/>
          </a:xfrm>
          <a:prstGeom prst="rect">
            <a:avLst/>
          </a:prstGeom>
          <a:noFill/>
          <a:ln w="9525">
            <a:noFill/>
            <a:miter lim="800000"/>
            <a:headEnd/>
            <a:tailEnd/>
          </a:ln>
        </p:spPr>
      </p:pic>
      <p:pic>
        <p:nvPicPr>
          <p:cNvPr id="20" name="Picture 2"/>
          <p:cNvPicPr>
            <a:picLocks noChangeAspect="1" noChangeArrowheads="1"/>
          </p:cNvPicPr>
          <p:nvPr/>
        </p:nvPicPr>
        <p:blipFill>
          <a:blip r:embed="rId16" cstate="screen">
            <a:extLst>
              <a:ext uri="{28A0092B-C50C-407E-A947-70E740481C1C}">
                <a14:useLocalDpi xmlns:a14="http://schemas.microsoft.com/office/drawing/2010/main"/>
              </a:ext>
            </a:extLst>
          </a:blip>
          <a:srcRect/>
          <a:stretch>
            <a:fillRect/>
          </a:stretch>
        </p:blipFill>
        <p:spPr bwMode="auto">
          <a:xfrm>
            <a:off x="5086246" y="3810000"/>
            <a:ext cx="803275" cy="846137"/>
          </a:xfrm>
          <a:prstGeom prst="rect">
            <a:avLst/>
          </a:prstGeom>
          <a:noFill/>
          <a:ln w="9525">
            <a:noFill/>
            <a:miter lim="800000"/>
            <a:headEnd/>
            <a:tailEnd/>
          </a:ln>
        </p:spPr>
      </p:pic>
      <p:pic>
        <p:nvPicPr>
          <p:cNvPr id="21" name="Picture 3"/>
          <p:cNvPicPr>
            <a:picLocks noChangeAspect="1" noChangeArrowheads="1"/>
          </p:cNvPicPr>
          <p:nvPr/>
        </p:nvPicPr>
        <p:blipFill>
          <a:blip r:embed="rId17" cstate="print"/>
          <a:srcRect/>
          <a:stretch>
            <a:fillRect/>
          </a:stretch>
        </p:blipFill>
        <p:spPr bwMode="auto">
          <a:xfrm>
            <a:off x="6459694" y="4810683"/>
            <a:ext cx="838200" cy="597218"/>
          </a:xfrm>
          <a:prstGeom prst="rect">
            <a:avLst/>
          </a:prstGeom>
          <a:noFill/>
          <a:ln w="9525">
            <a:noFill/>
            <a:miter lim="800000"/>
            <a:headEnd/>
            <a:tailEnd/>
          </a:ln>
        </p:spPr>
      </p:pic>
      <p:pic>
        <p:nvPicPr>
          <p:cNvPr id="22" name="Picture 4"/>
          <p:cNvPicPr>
            <a:picLocks noChangeAspect="1" noChangeArrowheads="1"/>
          </p:cNvPicPr>
          <p:nvPr/>
        </p:nvPicPr>
        <p:blipFill>
          <a:blip r:embed="rId18" cstate="screen">
            <a:extLst>
              <a:ext uri="{28A0092B-C50C-407E-A947-70E740481C1C}">
                <a14:useLocalDpi xmlns:a14="http://schemas.microsoft.com/office/drawing/2010/main"/>
              </a:ext>
            </a:extLst>
          </a:blip>
          <a:srcRect/>
          <a:stretch>
            <a:fillRect/>
          </a:stretch>
        </p:blipFill>
        <p:spPr bwMode="auto">
          <a:xfrm>
            <a:off x="7882411" y="3970292"/>
            <a:ext cx="914400" cy="873125"/>
          </a:xfrm>
          <a:prstGeom prst="rect">
            <a:avLst/>
          </a:prstGeom>
          <a:noFill/>
          <a:ln w="9525">
            <a:noFill/>
            <a:miter lim="800000"/>
            <a:headEnd/>
            <a:tailEnd/>
          </a:ln>
        </p:spPr>
      </p:pic>
      <p:pic>
        <p:nvPicPr>
          <p:cNvPr id="23" name="Picture 22" descr="NWF75thLogo.png"/>
          <p:cNvPicPr>
            <a:picLocks noChangeAspect="1"/>
          </p:cNvPicPr>
          <p:nvPr/>
        </p:nvPicPr>
        <p:blipFill>
          <a:blip r:embed="rId19" cstate="print"/>
          <a:stretch>
            <a:fillRect/>
          </a:stretch>
        </p:blipFill>
        <p:spPr>
          <a:xfrm>
            <a:off x="3487894" y="4106817"/>
            <a:ext cx="1445251" cy="600075"/>
          </a:xfrm>
          <a:prstGeom prst="rect">
            <a:avLst/>
          </a:prstGeom>
        </p:spPr>
      </p:pic>
      <p:pic>
        <p:nvPicPr>
          <p:cNvPr id="24" name="Picture 8" descr="Home">
            <a:hlinkClick r:id="rId20" tooltip="Home"/>
          </p:cNvPr>
          <p:cNvPicPr>
            <a:picLocks noChangeAspect="1" noChangeArrowheads="1"/>
          </p:cNvPicPr>
          <p:nvPr/>
        </p:nvPicPr>
        <p:blipFill>
          <a:blip r:embed="rId21" cstate="screen">
            <a:extLst>
              <a:ext uri="{28A0092B-C50C-407E-A947-70E740481C1C}">
                <a14:useLocalDpi xmlns:a14="http://schemas.microsoft.com/office/drawing/2010/main"/>
              </a:ext>
            </a:extLst>
          </a:blip>
          <a:srcRect/>
          <a:stretch>
            <a:fillRect/>
          </a:stretch>
        </p:blipFill>
        <p:spPr bwMode="auto">
          <a:xfrm>
            <a:off x="1659095" y="4874501"/>
            <a:ext cx="1447799" cy="404648"/>
          </a:xfrm>
          <a:prstGeom prst="rect">
            <a:avLst/>
          </a:prstGeom>
          <a:noFill/>
        </p:spPr>
      </p:pic>
      <p:pic>
        <p:nvPicPr>
          <p:cNvPr id="25" name="Picture 9"/>
          <p:cNvPicPr>
            <a:picLocks noChangeAspect="1" noChangeArrowheads="1"/>
          </p:cNvPicPr>
          <p:nvPr/>
        </p:nvPicPr>
        <p:blipFill>
          <a:blip r:embed="rId22" cstate="screen">
            <a:extLst>
              <a:ext uri="{28A0092B-C50C-407E-A947-70E740481C1C}">
                <a14:useLocalDpi xmlns:a14="http://schemas.microsoft.com/office/drawing/2010/main"/>
              </a:ext>
            </a:extLst>
          </a:blip>
          <a:srcRect/>
          <a:stretch>
            <a:fillRect/>
          </a:stretch>
        </p:blipFill>
        <p:spPr bwMode="auto">
          <a:xfrm>
            <a:off x="3593686" y="4722101"/>
            <a:ext cx="742950" cy="742950"/>
          </a:xfrm>
          <a:prstGeom prst="rect">
            <a:avLst/>
          </a:prstGeom>
          <a:noFill/>
          <a:ln w="9525">
            <a:noFill/>
            <a:miter lim="800000"/>
            <a:headEnd/>
            <a:tailEnd/>
          </a:ln>
        </p:spPr>
      </p:pic>
      <p:pic>
        <p:nvPicPr>
          <p:cNvPr id="26" name="Picture 25"/>
          <p:cNvPicPr>
            <a:picLocks noChangeAspect="1"/>
          </p:cNvPicPr>
          <p:nvPr/>
        </p:nvPicPr>
        <p:blipFill>
          <a:blip r:embed="rId23" cstate="screen">
            <a:extLst>
              <a:ext uri="{28A0092B-C50C-407E-A947-70E740481C1C}">
                <a14:useLocalDpi xmlns:a14="http://schemas.microsoft.com/office/drawing/2010/main"/>
              </a:ext>
            </a:extLst>
          </a:blip>
          <a:stretch>
            <a:fillRect/>
          </a:stretch>
        </p:blipFill>
        <p:spPr>
          <a:xfrm>
            <a:off x="4734679" y="4722101"/>
            <a:ext cx="990600" cy="742950"/>
          </a:xfrm>
          <a:prstGeom prst="rect">
            <a:avLst/>
          </a:prstGeom>
        </p:spPr>
      </p:pic>
      <p:pic>
        <p:nvPicPr>
          <p:cNvPr id="27" name="Content Placeholder 6"/>
          <p:cNvPicPr>
            <a:picLocks noChangeAspect="1"/>
          </p:cNvPicPr>
          <p:nvPr/>
        </p:nvPicPr>
        <p:blipFill>
          <a:blip r:embed="rId24" cstate="print">
            <a:extLst>
              <a:ext uri="{28A0092B-C50C-407E-A947-70E740481C1C}">
                <a14:useLocalDpi xmlns:a14="http://schemas.microsoft.com/office/drawing/2010/main"/>
              </a:ext>
            </a:extLst>
          </a:blip>
          <a:stretch>
            <a:fillRect/>
          </a:stretch>
        </p:blipFill>
        <p:spPr bwMode="auto">
          <a:xfrm>
            <a:off x="122738" y="2971800"/>
            <a:ext cx="1948439" cy="754235"/>
          </a:xfrm>
          <a:prstGeom prst="rect">
            <a:avLst/>
          </a:prstGeom>
          <a:noFill/>
          <a:ln w="9525">
            <a:noFill/>
            <a:miter lim="800000"/>
            <a:headEnd/>
            <a:tailEnd/>
          </a:ln>
        </p:spPr>
      </p:pic>
      <p:pic>
        <p:nvPicPr>
          <p:cNvPr id="28" name="Picture 2"/>
          <p:cNvPicPr>
            <a:picLocks noChangeAspect="1" noChangeArrowheads="1"/>
          </p:cNvPicPr>
          <p:nvPr/>
        </p:nvPicPr>
        <p:blipFill>
          <a:blip r:embed="rId25" cstate="screen">
            <a:extLst>
              <a:ext uri="{28A0092B-C50C-407E-A947-70E740481C1C}">
                <a14:useLocalDpi xmlns:a14="http://schemas.microsoft.com/office/drawing/2010/main"/>
              </a:ext>
            </a:extLst>
          </a:blip>
          <a:srcRect/>
          <a:stretch>
            <a:fillRect/>
          </a:stretch>
        </p:blipFill>
        <p:spPr bwMode="auto">
          <a:xfrm>
            <a:off x="96833" y="2438400"/>
            <a:ext cx="2809875" cy="414338"/>
          </a:xfrm>
          <a:prstGeom prst="rect">
            <a:avLst/>
          </a:prstGeom>
          <a:noFill/>
          <a:ln w="9525">
            <a:noFill/>
            <a:miter lim="800000"/>
            <a:headEnd/>
            <a:tailEnd/>
          </a:ln>
        </p:spPr>
      </p:pic>
      <p:pic>
        <p:nvPicPr>
          <p:cNvPr id="29" name="Picture 15" descr="SEFPWEST.gif"/>
          <p:cNvPicPr>
            <a:picLocks noChangeAspect="1"/>
          </p:cNvPicPr>
          <p:nvPr/>
        </p:nvPicPr>
        <p:blipFill>
          <a:blip r:embed="rId26" cstate="screen">
            <a:extLst>
              <a:ext uri="{28A0092B-C50C-407E-A947-70E740481C1C}">
                <a14:useLocalDpi xmlns:a14="http://schemas.microsoft.com/office/drawing/2010/main"/>
              </a:ext>
            </a:extLst>
          </a:blip>
          <a:srcRect/>
          <a:stretch>
            <a:fillRect/>
          </a:stretch>
        </p:blipFill>
        <p:spPr bwMode="auto">
          <a:xfrm>
            <a:off x="3779637" y="3154507"/>
            <a:ext cx="1954212" cy="609600"/>
          </a:xfrm>
          <a:prstGeom prst="rect">
            <a:avLst/>
          </a:prstGeom>
          <a:noFill/>
          <a:ln w="9525">
            <a:noFill/>
            <a:miter lim="800000"/>
            <a:headEnd/>
            <a:tailEnd/>
          </a:ln>
        </p:spPr>
      </p:pic>
      <p:pic>
        <p:nvPicPr>
          <p:cNvPr id="30" name="Picture 18" descr="LED.gif"/>
          <p:cNvPicPr>
            <a:picLocks noChangeAspect="1"/>
          </p:cNvPicPr>
          <p:nvPr/>
        </p:nvPicPr>
        <p:blipFill>
          <a:blip r:embed="rId27" cstate="print"/>
          <a:srcRect/>
          <a:stretch>
            <a:fillRect/>
          </a:stretch>
        </p:blipFill>
        <p:spPr bwMode="auto">
          <a:xfrm>
            <a:off x="3128958" y="2636044"/>
            <a:ext cx="1422400" cy="328612"/>
          </a:xfrm>
          <a:prstGeom prst="rect">
            <a:avLst/>
          </a:prstGeom>
          <a:noFill/>
          <a:ln w="9525">
            <a:noFill/>
            <a:miter lim="800000"/>
            <a:headEnd/>
            <a:tailEnd/>
          </a:ln>
        </p:spPr>
      </p:pic>
      <p:pic>
        <p:nvPicPr>
          <p:cNvPr id="31" name="Picture 20" descr="Nature Conservancy.jpg"/>
          <p:cNvPicPr>
            <a:picLocks noChangeAspect="1"/>
          </p:cNvPicPr>
          <p:nvPr/>
        </p:nvPicPr>
        <p:blipFill>
          <a:blip r:embed="rId28" cstate="print"/>
          <a:srcRect/>
          <a:stretch>
            <a:fillRect/>
          </a:stretch>
        </p:blipFill>
        <p:spPr bwMode="auto">
          <a:xfrm>
            <a:off x="4816344" y="2476500"/>
            <a:ext cx="1295400" cy="647700"/>
          </a:xfrm>
          <a:prstGeom prst="rect">
            <a:avLst/>
          </a:prstGeom>
          <a:noFill/>
          <a:ln w="9525">
            <a:noFill/>
            <a:miter lim="800000"/>
            <a:headEnd/>
            <a:tailEnd/>
          </a:ln>
        </p:spPr>
      </p:pic>
      <p:pic>
        <p:nvPicPr>
          <p:cNvPr id="32" name="Picture 21" descr="LAWLF.jpg"/>
          <p:cNvPicPr>
            <a:picLocks noChangeAspect="1"/>
          </p:cNvPicPr>
          <p:nvPr/>
        </p:nvPicPr>
        <p:blipFill>
          <a:blip r:embed="rId29" cstate="print"/>
          <a:srcRect/>
          <a:stretch>
            <a:fillRect/>
          </a:stretch>
        </p:blipFill>
        <p:spPr bwMode="auto">
          <a:xfrm>
            <a:off x="432494" y="3775810"/>
            <a:ext cx="698601" cy="685800"/>
          </a:xfrm>
          <a:prstGeom prst="rect">
            <a:avLst/>
          </a:prstGeom>
          <a:noFill/>
          <a:ln w="9525">
            <a:noFill/>
            <a:miter lim="800000"/>
            <a:headEnd/>
            <a:tailEnd/>
          </a:ln>
        </p:spPr>
      </p:pic>
      <p:pic>
        <p:nvPicPr>
          <p:cNvPr id="33" name="Picture 24" descr="EDF.jpg"/>
          <p:cNvPicPr>
            <a:picLocks noChangeAspect="1"/>
          </p:cNvPicPr>
          <p:nvPr/>
        </p:nvPicPr>
        <p:blipFill>
          <a:blip r:embed="rId30" cstate="print"/>
          <a:srcRect/>
          <a:stretch>
            <a:fillRect/>
          </a:stretch>
        </p:blipFill>
        <p:spPr bwMode="auto">
          <a:xfrm>
            <a:off x="6499220" y="2489994"/>
            <a:ext cx="1371600" cy="620712"/>
          </a:xfrm>
          <a:prstGeom prst="rect">
            <a:avLst/>
          </a:prstGeom>
          <a:noFill/>
          <a:ln w="9525">
            <a:noFill/>
            <a:miter lim="800000"/>
            <a:headEnd/>
            <a:tailEnd/>
          </a:ln>
        </p:spPr>
      </p:pic>
      <p:pic>
        <p:nvPicPr>
          <p:cNvPr id="34" name="Picture 25" descr="CRCLA.jpg"/>
          <p:cNvPicPr>
            <a:picLocks noChangeAspect="1"/>
          </p:cNvPicPr>
          <p:nvPr/>
        </p:nvPicPr>
        <p:blipFill>
          <a:blip r:embed="rId31" cstate="print"/>
          <a:srcRect/>
          <a:stretch>
            <a:fillRect/>
          </a:stretch>
        </p:blipFill>
        <p:spPr bwMode="auto">
          <a:xfrm>
            <a:off x="7018338" y="3319463"/>
            <a:ext cx="754062" cy="719137"/>
          </a:xfrm>
          <a:prstGeom prst="rect">
            <a:avLst/>
          </a:prstGeom>
          <a:noFill/>
          <a:ln w="9525">
            <a:noFill/>
            <a:miter lim="800000"/>
            <a:headEnd/>
            <a:tailEnd/>
          </a:ln>
        </p:spPr>
      </p:pic>
      <p:pic>
        <p:nvPicPr>
          <p:cNvPr id="35" name="Picture 26" descr="BTNEP.jpg"/>
          <p:cNvPicPr>
            <a:picLocks noChangeAspect="1"/>
          </p:cNvPicPr>
          <p:nvPr/>
        </p:nvPicPr>
        <p:blipFill>
          <a:blip r:embed="rId32" cstate="screen">
            <a:extLst>
              <a:ext uri="{28A0092B-C50C-407E-A947-70E740481C1C}">
                <a14:useLocalDpi xmlns:a14="http://schemas.microsoft.com/office/drawing/2010/main"/>
              </a:ext>
            </a:extLst>
          </a:blip>
          <a:srcRect/>
          <a:stretch>
            <a:fillRect/>
          </a:stretch>
        </p:blipFill>
        <p:spPr bwMode="auto">
          <a:xfrm>
            <a:off x="8001312" y="2385364"/>
            <a:ext cx="720725" cy="1301750"/>
          </a:xfrm>
          <a:prstGeom prst="rect">
            <a:avLst/>
          </a:prstGeom>
          <a:noFill/>
          <a:ln w="9525">
            <a:noFill/>
            <a:miter lim="800000"/>
            <a:headEnd/>
            <a:tailEnd/>
          </a:ln>
        </p:spPr>
      </p:pic>
      <p:pic>
        <p:nvPicPr>
          <p:cNvPr id="36" name="Picture 5"/>
          <p:cNvPicPr>
            <a:picLocks noChangeAspect="1" noChangeArrowheads="1"/>
          </p:cNvPicPr>
          <p:nvPr/>
        </p:nvPicPr>
        <p:blipFill>
          <a:blip r:embed="rId33" cstate="screen">
            <a:extLst>
              <a:ext uri="{28A0092B-C50C-407E-A947-70E740481C1C}">
                <a14:useLocalDpi xmlns:a14="http://schemas.microsoft.com/office/drawing/2010/main"/>
              </a:ext>
            </a:extLst>
          </a:blip>
          <a:srcRect/>
          <a:stretch>
            <a:fillRect/>
          </a:stretch>
        </p:blipFill>
        <p:spPr bwMode="auto">
          <a:xfrm>
            <a:off x="5970588" y="3192463"/>
            <a:ext cx="812800" cy="846137"/>
          </a:xfrm>
          <a:prstGeom prst="rect">
            <a:avLst/>
          </a:prstGeom>
          <a:noFill/>
          <a:ln w="9525">
            <a:noFill/>
            <a:miter lim="800000"/>
            <a:headEnd/>
            <a:tailEnd/>
          </a:ln>
        </p:spPr>
      </p:pic>
      <p:pic>
        <p:nvPicPr>
          <p:cNvPr id="37" name="Picture 2" descr="http://www.louisianahelp.org/images/foundation_logo.gif">
            <a:hlinkClick r:id="rId34"/>
          </p:cNvPr>
          <p:cNvPicPr>
            <a:picLocks noChangeAspect="1" noChangeArrowheads="1"/>
          </p:cNvPicPr>
          <p:nvPr/>
        </p:nvPicPr>
        <p:blipFill>
          <a:blip r:embed="rId35" cstate="screen">
            <a:extLst>
              <a:ext uri="{28A0092B-C50C-407E-A947-70E740481C1C}">
                <a14:useLocalDpi xmlns:a14="http://schemas.microsoft.com/office/drawing/2010/main"/>
              </a:ext>
            </a:extLst>
          </a:blip>
          <a:srcRect/>
          <a:stretch>
            <a:fillRect/>
          </a:stretch>
        </p:blipFill>
        <p:spPr bwMode="auto">
          <a:xfrm>
            <a:off x="2194719" y="3357234"/>
            <a:ext cx="1562100" cy="540727"/>
          </a:xfrm>
          <a:prstGeom prst="rect">
            <a:avLst/>
          </a:prstGeom>
          <a:noFill/>
        </p:spPr>
      </p:pic>
      <p:pic>
        <p:nvPicPr>
          <p:cNvPr id="38" name="Picture 34" descr="LSU.gif"/>
          <p:cNvPicPr>
            <a:picLocks noChangeAspect="1"/>
          </p:cNvPicPr>
          <p:nvPr/>
        </p:nvPicPr>
        <p:blipFill>
          <a:blip r:embed="rId36" cstate="print"/>
          <a:srcRect/>
          <a:stretch>
            <a:fillRect/>
          </a:stretch>
        </p:blipFill>
        <p:spPr bwMode="auto">
          <a:xfrm>
            <a:off x="7548558" y="1742823"/>
            <a:ext cx="1143000" cy="350837"/>
          </a:xfrm>
          <a:prstGeom prst="rect">
            <a:avLst/>
          </a:prstGeom>
          <a:noFill/>
          <a:ln w="9525">
            <a:noFill/>
            <a:miter lim="800000"/>
            <a:headEnd/>
            <a:tailEnd/>
          </a:ln>
        </p:spPr>
      </p:pic>
      <p:sp>
        <p:nvSpPr>
          <p:cNvPr id="39" name="TextBox 38"/>
          <p:cNvSpPr txBox="1"/>
          <p:nvPr/>
        </p:nvSpPr>
        <p:spPr>
          <a:xfrm>
            <a:off x="610343" y="5486400"/>
            <a:ext cx="8077200" cy="707886"/>
          </a:xfrm>
          <a:prstGeom prst="rect">
            <a:avLst/>
          </a:prstGeom>
          <a:noFill/>
          <a:ln w="19050" cmpd="sng">
            <a:solidFill>
              <a:schemeClr val="accent1"/>
            </a:solidFill>
          </a:ln>
        </p:spPr>
        <p:txBody>
          <a:bodyPr wrap="square" rtlCol="0">
            <a:spAutoFit/>
          </a:bodyPr>
          <a:lstStyle/>
          <a:p>
            <a:pPr algn="ctr"/>
            <a:r>
              <a:rPr lang="en-US" sz="2000" b="1" dirty="0">
                <a:solidFill>
                  <a:srgbClr val="262626"/>
                </a:solidFill>
              </a:rPr>
              <a:t>Over 30 Federal, State, NGO, Academic, Community, </a:t>
            </a:r>
            <a:r>
              <a:rPr lang="en-US" sz="2000" b="1" dirty="0" smtClean="0">
                <a:solidFill>
                  <a:srgbClr val="262626"/>
                </a:solidFill>
              </a:rPr>
              <a:t/>
            </a:r>
            <a:br>
              <a:rPr lang="en-US" sz="2000" b="1" dirty="0" smtClean="0">
                <a:solidFill>
                  <a:srgbClr val="262626"/>
                </a:solidFill>
              </a:rPr>
            </a:br>
            <a:r>
              <a:rPr lang="en-US" sz="2000" b="1" dirty="0" smtClean="0">
                <a:solidFill>
                  <a:srgbClr val="262626"/>
                </a:solidFill>
              </a:rPr>
              <a:t>and Industry Organizations</a:t>
            </a:r>
            <a:endParaRPr lang="en-US" sz="2000" b="1" dirty="0">
              <a:solidFill>
                <a:srgbClr val="262626"/>
              </a:solidFill>
            </a:endParaRPr>
          </a:p>
        </p:txBody>
      </p:sp>
    </p:spTree>
    <p:extLst>
      <p:ext uri="{BB962C8B-B14F-4D97-AF65-F5344CB8AC3E}">
        <p14:creationId xmlns:p14="http://schemas.microsoft.com/office/powerpoint/2010/main" val="26834628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300"/>
                                        <p:tgtEl>
                                          <p:spTgt spid="6"/>
                                        </p:tgtEl>
                                      </p:cBhvr>
                                    </p:animEffect>
                                  </p:childTnLst>
                                </p:cTn>
                              </p:par>
                              <p:par>
                                <p:cTn id="8" presetID="10" presetClass="entr" presetSubtype="0"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300"/>
                                        <p:tgtEl>
                                          <p:spTgt spid="7"/>
                                        </p:tgtEl>
                                      </p:cBhvr>
                                    </p:animEffect>
                                  </p:childTnLst>
                                </p:cTn>
                              </p:par>
                              <p:par>
                                <p:cTn id="11" presetID="10" presetClass="entr" presetSubtype="0" fill="hold" nodeType="with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300"/>
                                        <p:tgtEl>
                                          <p:spTgt spid="8"/>
                                        </p:tgtEl>
                                      </p:cBhvr>
                                    </p:animEffect>
                                  </p:childTnLst>
                                </p:cTn>
                              </p:par>
                              <p:par>
                                <p:cTn id="14" presetID="10" presetClass="entr" presetSubtype="0" fill="hold" nodeType="withEffect">
                                  <p:stCondLst>
                                    <p:cond delay="0"/>
                                  </p:stCondLst>
                                  <p:childTnLst>
                                    <p:set>
                                      <p:cBhvr>
                                        <p:cTn id="15" dur="1" fill="hold">
                                          <p:stCondLst>
                                            <p:cond delay="0"/>
                                          </p:stCondLst>
                                        </p:cTn>
                                        <p:tgtEl>
                                          <p:spTgt spid="12"/>
                                        </p:tgtEl>
                                        <p:attrNameLst>
                                          <p:attrName>style.visibility</p:attrName>
                                        </p:attrNameLst>
                                      </p:cBhvr>
                                      <p:to>
                                        <p:strVal val="visible"/>
                                      </p:to>
                                    </p:set>
                                    <p:animEffect transition="in" filter="fade">
                                      <p:cBhvr>
                                        <p:cTn id="16" dur="300"/>
                                        <p:tgtEl>
                                          <p:spTgt spid="12"/>
                                        </p:tgtEl>
                                      </p:cBhvr>
                                    </p:animEffect>
                                  </p:childTnLst>
                                </p:cTn>
                              </p:par>
                              <p:par>
                                <p:cTn id="17" presetID="10" presetClass="entr" presetSubtype="0" fill="hold" nodeType="with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fade">
                                      <p:cBhvr>
                                        <p:cTn id="19" dur="300"/>
                                        <p:tgtEl>
                                          <p:spTgt spid="10"/>
                                        </p:tgtEl>
                                      </p:cBhvr>
                                    </p:animEffect>
                                  </p:childTnLst>
                                </p:cTn>
                              </p:par>
                              <p:par>
                                <p:cTn id="20" presetID="10" presetClass="entr" presetSubtype="0" fill="hold" nodeType="with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300"/>
                                        <p:tgtEl>
                                          <p:spTgt spid="11"/>
                                        </p:tgtEl>
                                      </p:cBhvr>
                                    </p:animEffect>
                                  </p:childTnLst>
                                </p:cTn>
                              </p:par>
                              <p:par>
                                <p:cTn id="23" presetID="10" presetClass="entr" presetSubtype="0" fill="hold" nodeType="withEffect">
                                  <p:stCondLst>
                                    <p:cond delay="0"/>
                                  </p:stCondLst>
                                  <p:childTnLst>
                                    <p:set>
                                      <p:cBhvr>
                                        <p:cTn id="24" dur="1" fill="hold">
                                          <p:stCondLst>
                                            <p:cond delay="0"/>
                                          </p:stCondLst>
                                        </p:cTn>
                                        <p:tgtEl>
                                          <p:spTgt spid="13"/>
                                        </p:tgtEl>
                                        <p:attrNameLst>
                                          <p:attrName>style.visibility</p:attrName>
                                        </p:attrNameLst>
                                      </p:cBhvr>
                                      <p:to>
                                        <p:strVal val="visible"/>
                                      </p:to>
                                    </p:set>
                                    <p:animEffect transition="in" filter="fade">
                                      <p:cBhvr>
                                        <p:cTn id="25" dur="300"/>
                                        <p:tgtEl>
                                          <p:spTgt spid="13"/>
                                        </p:tgtEl>
                                      </p:cBhvr>
                                    </p:animEffect>
                                  </p:childTnLst>
                                </p:cTn>
                              </p:par>
                              <p:par>
                                <p:cTn id="26" presetID="10" presetClass="entr" presetSubtype="0" fill="hold" nodeType="with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300"/>
                                        <p:tgtEl>
                                          <p:spTgt spid="9"/>
                                        </p:tgtEl>
                                      </p:cBhvr>
                                    </p:animEffect>
                                  </p:childTnLst>
                                </p:cTn>
                              </p:par>
                              <p:par>
                                <p:cTn id="29" presetID="10" presetClass="entr" presetSubtype="0" fill="hold" nodeType="withEffect">
                                  <p:stCondLst>
                                    <p:cond delay="0"/>
                                  </p:stCondLst>
                                  <p:childTnLst>
                                    <p:set>
                                      <p:cBhvr>
                                        <p:cTn id="30" dur="1" fill="hold">
                                          <p:stCondLst>
                                            <p:cond delay="0"/>
                                          </p:stCondLst>
                                        </p:cTn>
                                        <p:tgtEl>
                                          <p:spTgt spid="14"/>
                                        </p:tgtEl>
                                        <p:attrNameLst>
                                          <p:attrName>style.visibility</p:attrName>
                                        </p:attrNameLst>
                                      </p:cBhvr>
                                      <p:to>
                                        <p:strVal val="visible"/>
                                      </p:to>
                                    </p:set>
                                    <p:animEffect transition="in" filter="fade">
                                      <p:cBhvr>
                                        <p:cTn id="31" dur="300"/>
                                        <p:tgtEl>
                                          <p:spTgt spid="14"/>
                                        </p:tgtEl>
                                      </p:cBhvr>
                                    </p:animEffect>
                                  </p:childTnLst>
                                </p:cTn>
                              </p:par>
                              <p:par>
                                <p:cTn id="32" presetID="10" presetClass="entr" presetSubtype="0" fill="hold" nodeType="withEffect">
                                  <p:stCondLst>
                                    <p:cond delay="0"/>
                                  </p:stCondLst>
                                  <p:childTnLst>
                                    <p:set>
                                      <p:cBhvr>
                                        <p:cTn id="33" dur="1" fill="hold">
                                          <p:stCondLst>
                                            <p:cond delay="0"/>
                                          </p:stCondLst>
                                        </p:cTn>
                                        <p:tgtEl>
                                          <p:spTgt spid="15"/>
                                        </p:tgtEl>
                                        <p:attrNameLst>
                                          <p:attrName>style.visibility</p:attrName>
                                        </p:attrNameLst>
                                      </p:cBhvr>
                                      <p:to>
                                        <p:strVal val="visible"/>
                                      </p:to>
                                    </p:set>
                                    <p:animEffect transition="in" filter="fade">
                                      <p:cBhvr>
                                        <p:cTn id="34" dur="300"/>
                                        <p:tgtEl>
                                          <p:spTgt spid="15"/>
                                        </p:tgtEl>
                                      </p:cBhvr>
                                    </p:animEffect>
                                  </p:childTnLst>
                                </p:cTn>
                              </p:par>
                              <p:par>
                                <p:cTn id="35" presetID="10" presetClass="entr" presetSubtype="0" fill="hold" nodeType="withEffect">
                                  <p:stCondLst>
                                    <p:cond delay="0"/>
                                  </p:stCondLst>
                                  <p:childTnLst>
                                    <p:set>
                                      <p:cBhvr>
                                        <p:cTn id="36" dur="1" fill="hold">
                                          <p:stCondLst>
                                            <p:cond delay="0"/>
                                          </p:stCondLst>
                                        </p:cTn>
                                        <p:tgtEl>
                                          <p:spTgt spid="16"/>
                                        </p:tgtEl>
                                        <p:attrNameLst>
                                          <p:attrName>style.visibility</p:attrName>
                                        </p:attrNameLst>
                                      </p:cBhvr>
                                      <p:to>
                                        <p:strVal val="visible"/>
                                      </p:to>
                                    </p:set>
                                    <p:animEffect transition="in" filter="fade">
                                      <p:cBhvr>
                                        <p:cTn id="37" dur="300"/>
                                        <p:tgtEl>
                                          <p:spTgt spid="16"/>
                                        </p:tgtEl>
                                      </p:cBhvr>
                                    </p:animEffect>
                                  </p:childTnLst>
                                </p:cTn>
                              </p:par>
                              <p:par>
                                <p:cTn id="38" presetID="10" presetClass="entr" presetSubtype="0" fill="hold" nodeType="withEffect">
                                  <p:stCondLst>
                                    <p:cond delay="0"/>
                                  </p:stCondLst>
                                  <p:childTnLst>
                                    <p:set>
                                      <p:cBhvr>
                                        <p:cTn id="39" dur="1" fill="hold">
                                          <p:stCondLst>
                                            <p:cond delay="0"/>
                                          </p:stCondLst>
                                        </p:cTn>
                                        <p:tgtEl>
                                          <p:spTgt spid="17"/>
                                        </p:tgtEl>
                                        <p:attrNameLst>
                                          <p:attrName>style.visibility</p:attrName>
                                        </p:attrNameLst>
                                      </p:cBhvr>
                                      <p:to>
                                        <p:strVal val="visible"/>
                                      </p:to>
                                    </p:set>
                                    <p:animEffect transition="in" filter="fade">
                                      <p:cBhvr>
                                        <p:cTn id="40" dur="300"/>
                                        <p:tgtEl>
                                          <p:spTgt spid="17"/>
                                        </p:tgtEl>
                                      </p:cBhvr>
                                    </p:animEffect>
                                  </p:childTnLst>
                                </p:cTn>
                              </p:par>
                              <p:par>
                                <p:cTn id="41" presetID="10" presetClass="entr" presetSubtype="0" fill="hold" nodeType="withEffect">
                                  <p:stCondLst>
                                    <p:cond delay="0"/>
                                  </p:stCondLst>
                                  <p:childTnLst>
                                    <p:set>
                                      <p:cBhvr>
                                        <p:cTn id="42" dur="1" fill="hold">
                                          <p:stCondLst>
                                            <p:cond delay="0"/>
                                          </p:stCondLst>
                                        </p:cTn>
                                        <p:tgtEl>
                                          <p:spTgt spid="18"/>
                                        </p:tgtEl>
                                        <p:attrNameLst>
                                          <p:attrName>style.visibility</p:attrName>
                                        </p:attrNameLst>
                                      </p:cBhvr>
                                      <p:to>
                                        <p:strVal val="visible"/>
                                      </p:to>
                                    </p:set>
                                    <p:animEffect transition="in" filter="fade">
                                      <p:cBhvr>
                                        <p:cTn id="43" dur="300"/>
                                        <p:tgtEl>
                                          <p:spTgt spid="18"/>
                                        </p:tgtEl>
                                      </p:cBhvr>
                                    </p:animEffect>
                                  </p:childTnLst>
                                </p:cTn>
                              </p:par>
                              <p:par>
                                <p:cTn id="44" presetID="10" presetClass="entr" presetSubtype="0" fill="hold" nodeType="withEffect">
                                  <p:stCondLst>
                                    <p:cond delay="0"/>
                                  </p:stCondLst>
                                  <p:childTnLst>
                                    <p:set>
                                      <p:cBhvr>
                                        <p:cTn id="45" dur="1" fill="hold">
                                          <p:stCondLst>
                                            <p:cond delay="0"/>
                                          </p:stCondLst>
                                        </p:cTn>
                                        <p:tgtEl>
                                          <p:spTgt spid="23"/>
                                        </p:tgtEl>
                                        <p:attrNameLst>
                                          <p:attrName>style.visibility</p:attrName>
                                        </p:attrNameLst>
                                      </p:cBhvr>
                                      <p:to>
                                        <p:strVal val="visible"/>
                                      </p:to>
                                    </p:set>
                                    <p:animEffect transition="in" filter="fade">
                                      <p:cBhvr>
                                        <p:cTn id="46" dur="300"/>
                                        <p:tgtEl>
                                          <p:spTgt spid="23"/>
                                        </p:tgtEl>
                                      </p:cBhvr>
                                    </p:animEffect>
                                  </p:childTnLst>
                                </p:cTn>
                              </p:par>
                              <p:par>
                                <p:cTn id="47" presetID="10" presetClass="entr" presetSubtype="0" fill="hold" nodeType="withEffect">
                                  <p:stCondLst>
                                    <p:cond delay="0"/>
                                  </p:stCondLst>
                                  <p:childTnLst>
                                    <p:set>
                                      <p:cBhvr>
                                        <p:cTn id="48" dur="1" fill="hold">
                                          <p:stCondLst>
                                            <p:cond delay="0"/>
                                          </p:stCondLst>
                                        </p:cTn>
                                        <p:tgtEl>
                                          <p:spTgt spid="20"/>
                                        </p:tgtEl>
                                        <p:attrNameLst>
                                          <p:attrName>style.visibility</p:attrName>
                                        </p:attrNameLst>
                                      </p:cBhvr>
                                      <p:to>
                                        <p:strVal val="visible"/>
                                      </p:to>
                                    </p:set>
                                    <p:animEffect transition="in" filter="fade">
                                      <p:cBhvr>
                                        <p:cTn id="49" dur="300"/>
                                        <p:tgtEl>
                                          <p:spTgt spid="20"/>
                                        </p:tgtEl>
                                      </p:cBhvr>
                                    </p:animEffect>
                                  </p:childTnLst>
                                </p:cTn>
                              </p:par>
                              <p:par>
                                <p:cTn id="50" presetID="10" presetClass="entr" presetSubtype="0" fill="hold" nodeType="withEffect">
                                  <p:stCondLst>
                                    <p:cond delay="0"/>
                                  </p:stCondLst>
                                  <p:childTnLst>
                                    <p:set>
                                      <p:cBhvr>
                                        <p:cTn id="51" dur="1" fill="hold">
                                          <p:stCondLst>
                                            <p:cond delay="0"/>
                                          </p:stCondLst>
                                        </p:cTn>
                                        <p:tgtEl>
                                          <p:spTgt spid="19"/>
                                        </p:tgtEl>
                                        <p:attrNameLst>
                                          <p:attrName>style.visibility</p:attrName>
                                        </p:attrNameLst>
                                      </p:cBhvr>
                                      <p:to>
                                        <p:strVal val="visible"/>
                                      </p:to>
                                    </p:set>
                                    <p:animEffect transition="in" filter="fade">
                                      <p:cBhvr>
                                        <p:cTn id="52" dur="300"/>
                                        <p:tgtEl>
                                          <p:spTgt spid="19"/>
                                        </p:tgtEl>
                                      </p:cBhvr>
                                    </p:animEffect>
                                  </p:childTnLst>
                                </p:cTn>
                              </p:par>
                              <p:par>
                                <p:cTn id="53" presetID="10" presetClass="entr" presetSubtype="0" fill="hold" nodeType="withEffect">
                                  <p:stCondLst>
                                    <p:cond delay="0"/>
                                  </p:stCondLst>
                                  <p:childTnLst>
                                    <p:set>
                                      <p:cBhvr>
                                        <p:cTn id="54" dur="1" fill="hold">
                                          <p:stCondLst>
                                            <p:cond delay="0"/>
                                          </p:stCondLst>
                                        </p:cTn>
                                        <p:tgtEl>
                                          <p:spTgt spid="22"/>
                                        </p:tgtEl>
                                        <p:attrNameLst>
                                          <p:attrName>style.visibility</p:attrName>
                                        </p:attrNameLst>
                                      </p:cBhvr>
                                      <p:to>
                                        <p:strVal val="visible"/>
                                      </p:to>
                                    </p:set>
                                    <p:animEffect transition="in" filter="fade">
                                      <p:cBhvr>
                                        <p:cTn id="55" dur="300"/>
                                        <p:tgtEl>
                                          <p:spTgt spid="22"/>
                                        </p:tgtEl>
                                      </p:cBhvr>
                                    </p:animEffect>
                                  </p:childTnLst>
                                </p:cTn>
                              </p:par>
                              <p:par>
                                <p:cTn id="56" presetID="10" presetClass="entr" presetSubtype="0" fill="hold" nodeType="withEffect">
                                  <p:stCondLst>
                                    <p:cond delay="0"/>
                                  </p:stCondLst>
                                  <p:childTnLst>
                                    <p:set>
                                      <p:cBhvr>
                                        <p:cTn id="57" dur="1" fill="hold">
                                          <p:stCondLst>
                                            <p:cond delay="0"/>
                                          </p:stCondLst>
                                        </p:cTn>
                                        <p:tgtEl>
                                          <p:spTgt spid="21"/>
                                        </p:tgtEl>
                                        <p:attrNameLst>
                                          <p:attrName>style.visibility</p:attrName>
                                        </p:attrNameLst>
                                      </p:cBhvr>
                                      <p:to>
                                        <p:strVal val="visible"/>
                                      </p:to>
                                    </p:set>
                                    <p:animEffect transition="in" filter="fade">
                                      <p:cBhvr>
                                        <p:cTn id="58" dur="300"/>
                                        <p:tgtEl>
                                          <p:spTgt spid="21"/>
                                        </p:tgtEl>
                                      </p:cBhvr>
                                    </p:animEffect>
                                  </p:childTnLst>
                                </p:cTn>
                              </p:par>
                              <p:par>
                                <p:cTn id="59" presetID="10" presetClass="entr" presetSubtype="0" fill="hold" nodeType="withEffect">
                                  <p:stCondLst>
                                    <p:cond delay="0"/>
                                  </p:stCondLst>
                                  <p:childTnLst>
                                    <p:set>
                                      <p:cBhvr>
                                        <p:cTn id="60" dur="1" fill="hold">
                                          <p:stCondLst>
                                            <p:cond delay="0"/>
                                          </p:stCondLst>
                                        </p:cTn>
                                        <p:tgtEl>
                                          <p:spTgt spid="26"/>
                                        </p:tgtEl>
                                        <p:attrNameLst>
                                          <p:attrName>style.visibility</p:attrName>
                                        </p:attrNameLst>
                                      </p:cBhvr>
                                      <p:to>
                                        <p:strVal val="visible"/>
                                      </p:to>
                                    </p:set>
                                    <p:animEffect transition="in" filter="fade">
                                      <p:cBhvr>
                                        <p:cTn id="61" dur="300"/>
                                        <p:tgtEl>
                                          <p:spTgt spid="26"/>
                                        </p:tgtEl>
                                      </p:cBhvr>
                                    </p:animEffect>
                                  </p:childTnLst>
                                </p:cTn>
                              </p:par>
                              <p:par>
                                <p:cTn id="62" presetID="10" presetClass="entr" presetSubtype="0" fill="hold" nodeType="withEffect">
                                  <p:stCondLst>
                                    <p:cond delay="0"/>
                                  </p:stCondLst>
                                  <p:childTnLst>
                                    <p:set>
                                      <p:cBhvr>
                                        <p:cTn id="63" dur="1" fill="hold">
                                          <p:stCondLst>
                                            <p:cond delay="0"/>
                                          </p:stCondLst>
                                        </p:cTn>
                                        <p:tgtEl>
                                          <p:spTgt spid="25"/>
                                        </p:tgtEl>
                                        <p:attrNameLst>
                                          <p:attrName>style.visibility</p:attrName>
                                        </p:attrNameLst>
                                      </p:cBhvr>
                                      <p:to>
                                        <p:strVal val="visible"/>
                                      </p:to>
                                    </p:set>
                                    <p:animEffect transition="in" filter="fade">
                                      <p:cBhvr>
                                        <p:cTn id="64" dur="300"/>
                                        <p:tgtEl>
                                          <p:spTgt spid="25"/>
                                        </p:tgtEl>
                                      </p:cBhvr>
                                    </p:animEffect>
                                  </p:childTnLst>
                                </p:cTn>
                              </p:par>
                              <p:par>
                                <p:cTn id="65" presetID="10" presetClass="entr" presetSubtype="0" fill="hold" nodeType="withEffect">
                                  <p:stCondLst>
                                    <p:cond delay="0"/>
                                  </p:stCondLst>
                                  <p:childTnLst>
                                    <p:set>
                                      <p:cBhvr>
                                        <p:cTn id="66" dur="1" fill="hold">
                                          <p:stCondLst>
                                            <p:cond delay="0"/>
                                          </p:stCondLst>
                                        </p:cTn>
                                        <p:tgtEl>
                                          <p:spTgt spid="24"/>
                                        </p:tgtEl>
                                        <p:attrNameLst>
                                          <p:attrName>style.visibility</p:attrName>
                                        </p:attrNameLst>
                                      </p:cBhvr>
                                      <p:to>
                                        <p:strVal val="visible"/>
                                      </p:to>
                                    </p:set>
                                    <p:animEffect transition="in" filter="fade">
                                      <p:cBhvr>
                                        <p:cTn id="67" dur="300"/>
                                        <p:tgtEl>
                                          <p:spTgt spid="24"/>
                                        </p:tgtEl>
                                      </p:cBhvr>
                                    </p:animEffect>
                                  </p:childTnLst>
                                </p:cTn>
                              </p:par>
                              <p:par>
                                <p:cTn id="68" presetID="10" presetClass="entr" presetSubtype="0" fill="hold" nodeType="withEffect">
                                  <p:stCondLst>
                                    <p:cond delay="0"/>
                                  </p:stCondLst>
                                  <p:childTnLst>
                                    <p:set>
                                      <p:cBhvr>
                                        <p:cTn id="69" dur="1" fill="hold">
                                          <p:stCondLst>
                                            <p:cond delay="0"/>
                                          </p:stCondLst>
                                        </p:cTn>
                                        <p:tgtEl>
                                          <p:spTgt spid="28"/>
                                        </p:tgtEl>
                                        <p:attrNameLst>
                                          <p:attrName>style.visibility</p:attrName>
                                        </p:attrNameLst>
                                      </p:cBhvr>
                                      <p:to>
                                        <p:strVal val="visible"/>
                                      </p:to>
                                    </p:set>
                                    <p:animEffect transition="in" filter="fade">
                                      <p:cBhvr>
                                        <p:cTn id="70" dur="300"/>
                                        <p:tgtEl>
                                          <p:spTgt spid="28"/>
                                        </p:tgtEl>
                                      </p:cBhvr>
                                    </p:animEffect>
                                  </p:childTnLst>
                                </p:cTn>
                              </p:par>
                              <p:par>
                                <p:cTn id="71" presetID="10" presetClass="entr" presetSubtype="0" fill="hold" nodeType="withEffect">
                                  <p:stCondLst>
                                    <p:cond delay="0"/>
                                  </p:stCondLst>
                                  <p:childTnLst>
                                    <p:set>
                                      <p:cBhvr>
                                        <p:cTn id="72" dur="1" fill="hold">
                                          <p:stCondLst>
                                            <p:cond delay="0"/>
                                          </p:stCondLst>
                                        </p:cTn>
                                        <p:tgtEl>
                                          <p:spTgt spid="30"/>
                                        </p:tgtEl>
                                        <p:attrNameLst>
                                          <p:attrName>style.visibility</p:attrName>
                                        </p:attrNameLst>
                                      </p:cBhvr>
                                      <p:to>
                                        <p:strVal val="visible"/>
                                      </p:to>
                                    </p:set>
                                    <p:animEffect transition="in" filter="fade">
                                      <p:cBhvr>
                                        <p:cTn id="73" dur="300"/>
                                        <p:tgtEl>
                                          <p:spTgt spid="30"/>
                                        </p:tgtEl>
                                      </p:cBhvr>
                                    </p:animEffect>
                                  </p:childTnLst>
                                </p:cTn>
                              </p:par>
                              <p:par>
                                <p:cTn id="74" presetID="10" presetClass="entr" presetSubtype="0" fill="hold" nodeType="withEffect">
                                  <p:stCondLst>
                                    <p:cond delay="0"/>
                                  </p:stCondLst>
                                  <p:childTnLst>
                                    <p:set>
                                      <p:cBhvr>
                                        <p:cTn id="75" dur="1" fill="hold">
                                          <p:stCondLst>
                                            <p:cond delay="0"/>
                                          </p:stCondLst>
                                        </p:cTn>
                                        <p:tgtEl>
                                          <p:spTgt spid="31"/>
                                        </p:tgtEl>
                                        <p:attrNameLst>
                                          <p:attrName>style.visibility</p:attrName>
                                        </p:attrNameLst>
                                      </p:cBhvr>
                                      <p:to>
                                        <p:strVal val="visible"/>
                                      </p:to>
                                    </p:set>
                                    <p:animEffect transition="in" filter="fade">
                                      <p:cBhvr>
                                        <p:cTn id="76" dur="300"/>
                                        <p:tgtEl>
                                          <p:spTgt spid="31"/>
                                        </p:tgtEl>
                                      </p:cBhvr>
                                    </p:animEffect>
                                  </p:childTnLst>
                                </p:cTn>
                              </p:par>
                              <p:par>
                                <p:cTn id="77" presetID="10" presetClass="entr" presetSubtype="0" fill="hold" nodeType="withEffect">
                                  <p:stCondLst>
                                    <p:cond delay="0"/>
                                  </p:stCondLst>
                                  <p:childTnLst>
                                    <p:set>
                                      <p:cBhvr>
                                        <p:cTn id="78" dur="1" fill="hold">
                                          <p:stCondLst>
                                            <p:cond delay="0"/>
                                          </p:stCondLst>
                                        </p:cTn>
                                        <p:tgtEl>
                                          <p:spTgt spid="33"/>
                                        </p:tgtEl>
                                        <p:attrNameLst>
                                          <p:attrName>style.visibility</p:attrName>
                                        </p:attrNameLst>
                                      </p:cBhvr>
                                      <p:to>
                                        <p:strVal val="visible"/>
                                      </p:to>
                                    </p:set>
                                    <p:animEffect transition="in" filter="fade">
                                      <p:cBhvr>
                                        <p:cTn id="79" dur="300"/>
                                        <p:tgtEl>
                                          <p:spTgt spid="33"/>
                                        </p:tgtEl>
                                      </p:cBhvr>
                                    </p:animEffect>
                                  </p:childTnLst>
                                </p:cTn>
                              </p:par>
                              <p:par>
                                <p:cTn id="80" presetID="10" presetClass="entr" presetSubtype="0" fill="hold" nodeType="withEffect">
                                  <p:stCondLst>
                                    <p:cond delay="0"/>
                                  </p:stCondLst>
                                  <p:childTnLst>
                                    <p:set>
                                      <p:cBhvr>
                                        <p:cTn id="81" dur="1" fill="hold">
                                          <p:stCondLst>
                                            <p:cond delay="0"/>
                                          </p:stCondLst>
                                        </p:cTn>
                                        <p:tgtEl>
                                          <p:spTgt spid="35"/>
                                        </p:tgtEl>
                                        <p:attrNameLst>
                                          <p:attrName>style.visibility</p:attrName>
                                        </p:attrNameLst>
                                      </p:cBhvr>
                                      <p:to>
                                        <p:strVal val="visible"/>
                                      </p:to>
                                    </p:set>
                                    <p:animEffect transition="in" filter="fade">
                                      <p:cBhvr>
                                        <p:cTn id="82" dur="300"/>
                                        <p:tgtEl>
                                          <p:spTgt spid="35"/>
                                        </p:tgtEl>
                                      </p:cBhvr>
                                    </p:animEffect>
                                  </p:childTnLst>
                                </p:cTn>
                              </p:par>
                              <p:par>
                                <p:cTn id="83" presetID="10" presetClass="entr" presetSubtype="0" fill="hold" nodeType="withEffect">
                                  <p:stCondLst>
                                    <p:cond delay="0"/>
                                  </p:stCondLst>
                                  <p:childTnLst>
                                    <p:set>
                                      <p:cBhvr>
                                        <p:cTn id="84" dur="1" fill="hold">
                                          <p:stCondLst>
                                            <p:cond delay="0"/>
                                          </p:stCondLst>
                                        </p:cTn>
                                        <p:tgtEl>
                                          <p:spTgt spid="34"/>
                                        </p:tgtEl>
                                        <p:attrNameLst>
                                          <p:attrName>style.visibility</p:attrName>
                                        </p:attrNameLst>
                                      </p:cBhvr>
                                      <p:to>
                                        <p:strVal val="visible"/>
                                      </p:to>
                                    </p:set>
                                    <p:animEffect transition="in" filter="fade">
                                      <p:cBhvr>
                                        <p:cTn id="85" dur="300"/>
                                        <p:tgtEl>
                                          <p:spTgt spid="34"/>
                                        </p:tgtEl>
                                      </p:cBhvr>
                                    </p:animEffect>
                                  </p:childTnLst>
                                </p:cTn>
                              </p:par>
                              <p:par>
                                <p:cTn id="86" presetID="10" presetClass="entr" presetSubtype="0" fill="hold" nodeType="withEffect">
                                  <p:stCondLst>
                                    <p:cond delay="0"/>
                                  </p:stCondLst>
                                  <p:childTnLst>
                                    <p:set>
                                      <p:cBhvr>
                                        <p:cTn id="87" dur="1" fill="hold">
                                          <p:stCondLst>
                                            <p:cond delay="0"/>
                                          </p:stCondLst>
                                        </p:cTn>
                                        <p:tgtEl>
                                          <p:spTgt spid="36"/>
                                        </p:tgtEl>
                                        <p:attrNameLst>
                                          <p:attrName>style.visibility</p:attrName>
                                        </p:attrNameLst>
                                      </p:cBhvr>
                                      <p:to>
                                        <p:strVal val="visible"/>
                                      </p:to>
                                    </p:set>
                                    <p:animEffect transition="in" filter="fade">
                                      <p:cBhvr>
                                        <p:cTn id="88" dur="300"/>
                                        <p:tgtEl>
                                          <p:spTgt spid="36"/>
                                        </p:tgtEl>
                                      </p:cBhvr>
                                    </p:animEffect>
                                  </p:childTnLst>
                                </p:cTn>
                              </p:par>
                              <p:par>
                                <p:cTn id="89" presetID="10" presetClass="entr" presetSubtype="0" fill="hold" nodeType="withEffect">
                                  <p:stCondLst>
                                    <p:cond delay="0"/>
                                  </p:stCondLst>
                                  <p:childTnLst>
                                    <p:set>
                                      <p:cBhvr>
                                        <p:cTn id="90" dur="1" fill="hold">
                                          <p:stCondLst>
                                            <p:cond delay="0"/>
                                          </p:stCondLst>
                                        </p:cTn>
                                        <p:tgtEl>
                                          <p:spTgt spid="29"/>
                                        </p:tgtEl>
                                        <p:attrNameLst>
                                          <p:attrName>style.visibility</p:attrName>
                                        </p:attrNameLst>
                                      </p:cBhvr>
                                      <p:to>
                                        <p:strVal val="visible"/>
                                      </p:to>
                                    </p:set>
                                    <p:animEffect transition="in" filter="fade">
                                      <p:cBhvr>
                                        <p:cTn id="91" dur="300"/>
                                        <p:tgtEl>
                                          <p:spTgt spid="29"/>
                                        </p:tgtEl>
                                      </p:cBhvr>
                                    </p:animEffect>
                                  </p:childTnLst>
                                </p:cTn>
                              </p:par>
                              <p:par>
                                <p:cTn id="92" presetID="10" presetClass="entr" presetSubtype="0" fill="hold" nodeType="withEffect">
                                  <p:stCondLst>
                                    <p:cond delay="0"/>
                                  </p:stCondLst>
                                  <p:childTnLst>
                                    <p:set>
                                      <p:cBhvr>
                                        <p:cTn id="93" dur="1" fill="hold">
                                          <p:stCondLst>
                                            <p:cond delay="0"/>
                                          </p:stCondLst>
                                        </p:cTn>
                                        <p:tgtEl>
                                          <p:spTgt spid="37"/>
                                        </p:tgtEl>
                                        <p:attrNameLst>
                                          <p:attrName>style.visibility</p:attrName>
                                        </p:attrNameLst>
                                      </p:cBhvr>
                                      <p:to>
                                        <p:strVal val="visible"/>
                                      </p:to>
                                    </p:set>
                                    <p:animEffect transition="in" filter="fade">
                                      <p:cBhvr>
                                        <p:cTn id="94" dur="300"/>
                                        <p:tgtEl>
                                          <p:spTgt spid="37"/>
                                        </p:tgtEl>
                                      </p:cBhvr>
                                    </p:animEffect>
                                  </p:childTnLst>
                                </p:cTn>
                              </p:par>
                              <p:par>
                                <p:cTn id="95" presetID="10" presetClass="entr" presetSubtype="0" fill="hold" nodeType="withEffect">
                                  <p:stCondLst>
                                    <p:cond delay="0"/>
                                  </p:stCondLst>
                                  <p:childTnLst>
                                    <p:set>
                                      <p:cBhvr>
                                        <p:cTn id="96" dur="1" fill="hold">
                                          <p:stCondLst>
                                            <p:cond delay="0"/>
                                          </p:stCondLst>
                                        </p:cTn>
                                        <p:tgtEl>
                                          <p:spTgt spid="27"/>
                                        </p:tgtEl>
                                        <p:attrNameLst>
                                          <p:attrName>style.visibility</p:attrName>
                                        </p:attrNameLst>
                                      </p:cBhvr>
                                      <p:to>
                                        <p:strVal val="visible"/>
                                      </p:to>
                                    </p:set>
                                    <p:animEffect transition="in" filter="fade">
                                      <p:cBhvr>
                                        <p:cTn id="97" dur="300"/>
                                        <p:tgtEl>
                                          <p:spTgt spid="27"/>
                                        </p:tgtEl>
                                      </p:cBhvr>
                                    </p:animEffect>
                                  </p:childTnLst>
                                </p:cTn>
                              </p:par>
                              <p:par>
                                <p:cTn id="98" presetID="10" presetClass="entr" presetSubtype="0" fill="hold" nodeType="withEffect">
                                  <p:stCondLst>
                                    <p:cond delay="0"/>
                                  </p:stCondLst>
                                  <p:childTnLst>
                                    <p:set>
                                      <p:cBhvr>
                                        <p:cTn id="99" dur="1" fill="hold">
                                          <p:stCondLst>
                                            <p:cond delay="0"/>
                                          </p:stCondLst>
                                        </p:cTn>
                                        <p:tgtEl>
                                          <p:spTgt spid="32"/>
                                        </p:tgtEl>
                                        <p:attrNameLst>
                                          <p:attrName>style.visibility</p:attrName>
                                        </p:attrNameLst>
                                      </p:cBhvr>
                                      <p:to>
                                        <p:strVal val="visible"/>
                                      </p:to>
                                    </p:set>
                                    <p:animEffect transition="in" filter="fade">
                                      <p:cBhvr>
                                        <p:cTn id="100" dur="300"/>
                                        <p:tgtEl>
                                          <p:spTgt spid="32"/>
                                        </p:tgtEl>
                                      </p:cBhvr>
                                    </p:animEffect>
                                  </p:childTnLst>
                                </p:cTn>
                              </p:par>
                              <p:par>
                                <p:cTn id="101" presetID="10" presetClass="entr" presetSubtype="0" fill="hold" nodeType="withEffect">
                                  <p:stCondLst>
                                    <p:cond delay="0"/>
                                  </p:stCondLst>
                                  <p:childTnLst>
                                    <p:set>
                                      <p:cBhvr>
                                        <p:cTn id="102" dur="1" fill="hold">
                                          <p:stCondLst>
                                            <p:cond delay="0"/>
                                          </p:stCondLst>
                                        </p:cTn>
                                        <p:tgtEl>
                                          <p:spTgt spid="38"/>
                                        </p:tgtEl>
                                        <p:attrNameLst>
                                          <p:attrName>style.visibility</p:attrName>
                                        </p:attrNameLst>
                                      </p:cBhvr>
                                      <p:to>
                                        <p:strVal val="visible"/>
                                      </p:to>
                                    </p:set>
                                    <p:animEffect transition="in" filter="fade">
                                      <p:cBhvr>
                                        <p:cTn id="103" dur="300"/>
                                        <p:tgtEl>
                                          <p:spTgt spid="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0"/>
            <a:ext cx="8229600" cy="1143000"/>
          </a:xfrm>
        </p:spPr>
        <p:txBody>
          <a:bodyPr/>
          <a:lstStyle/>
          <a:p>
            <a:r>
              <a:rPr lang="en-US" dirty="0" smtClean="0"/>
              <a:t>Focus Groups</a:t>
            </a:r>
            <a:endParaRPr lang="en-US" dirty="0"/>
          </a:p>
        </p:txBody>
      </p:sp>
      <p:sp>
        <p:nvSpPr>
          <p:cNvPr id="4" name="Slide Number Placeholder 3"/>
          <p:cNvSpPr>
            <a:spLocks noGrp="1"/>
          </p:cNvSpPr>
          <p:nvPr>
            <p:ph type="sldNum" sz="quarter" idx="12"/>
          </p:nvPr>
        </p:nvSpPr>
        <p:spPr/>
        <p:txBody>
          <a:bodyPr/>
          <a:lstStyle/>
          <a:p>
            <a:fld id="{0580405D-A643-224E-BD86-D482C39E2277}" type="slidenum">
              <a:rPr lang="en-US" smtClean="0"/>
              <a:pPr/>
              <a:t>85</a:t>
            </a:fld>
            <a:endParaRPr lang="en-US" dirty="0"/>
          </a:p>
        </p:txBody>
      </p:sp>
      <p:sp>
        <p:nvSpPr>
          <p:cNvPr id="5" name="Footer Placeholder 4"/>
          <p:cNvSpPr>
            <a:spLocks noGrp="1"/>
          </p:cNvSpPr>
          <p:nvPr>
            <p:ph type="ftr" sz="quarter" idx="11"/>
          </p:nvPr>
        </p:nvSpPr>
        <p:spPr/>
        <p:txBody>
          <a:bodyPr/>
          <a:lstStyle/>
          <a:p>
            <a:r>
              <a:rPr lang="en-US" smtClean="0"/>
              <a:t>2017 Coastal Master Plan </a:t>
            </a:r>
            <a:endParaRPr lang="en-US" dirty="0"/>
          </a:p>
        </p:txBody>
      </p:sp>
      <p:sp>
        <p:nvSpPr>
          <p:cNvPr id="6" name="Content Placeholder 1"/>
          <p:cNvSpPr txBox="1">
            <a:spLocks/>
          </p:cNvSpPr>
          <p:nvPr/>
        </p:nvSpPr>
        <p:spPr>
          <a:xfrm>
            <a:off x="304800" y="1219200"/>
            <a:ext cx="5410200" cy="5181600"/>
          </a:xfrm>
          <a:prstGeom prst="rect">
            <a:avLst/>
          </a:prstGeom>
        </p:spPr>
        <p:txBody>
          <a:bodyPr/>
          <a:lstStyle>
            <a:lvl1pPr marL="342900" indent="-342900" algn="l" defTabSz="457200" rtl="0" eaLnBrk="1" latinLnBrk="0" hangingPunct="1">
              <a:spcBef>
                <a:spcPct val="20000"/>
              </a:spcBef>
              <a:buFont typeface="Arial"/>
              <a:buChar char="•"/>
              <a:defRPr sz="2400" b="0" i="0" kern="1200">
                <a:solidFill>
                  <a:schemeClr val="tx1"/>
                </a:solidFill>
                <a:latin typeface="Georgia"/>
                <a:ea typeface="+mn-ea"/>
                <a:cs typeface="Georgia"/>
              </a:defRPr>
            </a:lvl1pPr>
            <a:lvl2pPr marL="742950" indent="-285750" algn="l" defTabSz="457200" rtl="0" eaLnBrk="1" latinLnBrk="0" hangingPunct="1">
              <a:spcBef>
                <a:spcPct val="20000"/>
              </a:spcBef>
              <a:buFont typeface="Arial"/>
              <a:buChar char="–"/>
              <a:defRPr sz="1800" b="0" i="0" kern="1200">
                <a:solidFill>
                  <a:schemeClr val="tx1"/>
                </a:solidFill>
                <a:latin typeface="Georgia"/>
                <a:ea typeface="+mn-ea"/>
                <a:cs typeface="Georgia"/>
              </a:defRPr>
            </a:lvl2pPr>
            <a:lvl3pPr marL="1143000" indent="-228600" algn="l" defTabSz="457200" rtl="0" eaLnBrk="1" latinLnBrk="0" hangingPunct="1">
              <a:spcBef>
                <a:spcPct val="20000"/>
              </a:spcBef>
              <a:buFont typeface="Arial"/>
              <a:buChar char="•"/>
              <a:defRPr sz="1800" b="0" i="0" kern="1200">
                <a:solidFill>
                  <a:schemeClr val="tx1"/>
                </a:solidFill>
                <a:latin typeface="Georgia"/>
                <a:ea typeface="+mn-ea"/>
                <a:cs typeface="Georgia"/>
              </a:defRPr>
            </a:lvl3pPr>
            <a:lvl4pPr marL="1600200" indent="-228600" algn="l" defTabSz="457200" rtl="0" eaLnBrk="1" latinLnBrk="0" hangingPunct="1">
              <a:spcBef>
                <a:spcPct val="20000"/>
              </a:spcBef>
              <a:buFont typeface="Arial"/>
              <a:buChar char="–"/>
              <a:defRPr sz="1600" b="0" i="0" kern="1200">
                <a:solidFill>
                  <a:schemeClr val="tx1"/>
                </a:solidFill>
                <a:latin typeface="Georgia"/>
                <a:ea typeface="+mn-ea"/>
                <a:cs typeface="Georgia"/>
              </a:defRPr>
            </a:lvl4pPr>
            <a:lvl5pPr marL="2057400" indent="-228600" algn="l" defTabSz="457200" rtl="0" eaLnBrk="1" latinLnBrk="0" hangingPunct="1">
              <a:spcBef>
                <a:spcPct val="20000"/>
              </a:spcBef>
              <a:buFont typeface="Arial"/>
              <a:buChar char="»"/>
              <a:defRPr sz="1600" b="0" i="0" kern="1200">
                <a:solidFill>
                  <a:schemeClr val="tx1"/>
                </a:solidFill>
                <a:latin typeface="Georgia"/>
                <a:ea typeface="+mn-ea"/>
                <a:cs typeface="Georgia"/>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US" smtClean="0">
                <a:latin typeface="Arial"/>
                <a:cs typeface="Arial"/>
              </a:rPr>
              <a:t>Key industries are impacted by land loss and large scale protection and restoration efforts</a:t>
            </a:r>
          </a:p>
          <a:p>
            <a:endParaRPr lang="en-US" sz="800" smtClean="0">
              <a:latin typeface="Arial"/>
              <a:cs typeface="Arial"/>
            </a:endParaRPr>
          </a:p>
          <a:p>
            <a:r>
              <a:rPr lang="en-US" smtClean="0">
                <a:latin typeface="Arial"/>
                <a:cs typeface="Arial"/>
              </a:rPr>
              <a:t>Created three focus groups:</a:t>
            </a:r>
          </a:p>
          <a:p>
            <a:pPr lvl="1"/>
            <a:r>
              <a:rPr lang="en-US" sz="2800" smtClean="0">
                <a:latin typeface="Arial"/>
                <a:cs typeface="Arial"/>
              </a:rPr>
              <a:t>Navigation</a:t>
            </a:r>
          </a:p>
          <a:p>
            <a:pPr lvl="1"/>
            <a:r>
              <a:rPr lang="en-US" sz="2800" smtClean="0">
                <a:latin typeface="Arial"/>
                <a:cs typeface="Arial"/>
              </a:rPr>
              <a:t>Fisheries</a:t>
            </a:r>
          </a:p>
          <a:p>
            <a:pPr lvl="1"/>
            <a:r>
              <a:rPr lang="en-US" sz="2800" smtClean="0">
                <a:latin typeface="Arial"/>
                <a:cs typeface="Arial"/>
              </a:rPr>
              <a:t>Oil and Gas</a:t>
            </a:r>
          </a:p>
          <a:p>
            <a:pPr lvl="1"/>
            <a:endParaRPr lang="en-US" sz="800" smtClean="0">
              <a:latin typeface="Arial"/>
              <a:cs typeface="Arial"/>
            </a:endParaRPr>
          </a:p>
          <a:p>
            <a:r>
              <a:rPr lang="en-US" smtClean="0">
                <a:latin typeface="Arial"/>
              </a:rPr>
              <a:t>Expanding membership to:</a:t>
            </a:r>
          </a:p>
          <a:p>
            <a:pPr lvl="1"/>
            <a:r>
              <a:rPr lang="en-US" smtClean="0">
                <a:latin typeface="Arial"/>
              </a:rPr>
              <a:t>Landowners</a:t>
            </a:r>
          </a:p>
          <a:p>
            <a:pPr lvl="1"/>
            <a:r>
              <a:rPr lang="en-US" smtClean="0">
                <a:latin typeface="Arial"/>
              </a:rPr>
              <a:t>Community groups</a:t>
            </a:r>
            <a:endParaRPr lang="en-US" dirty="0" smtClean="0">
              <a:latin typeface="Arial"/>
            </a:endParaRPr>
          </a:p>
        </p:txBody>
      </p:sp>
      <p:pic>
        <p:nvPicPr>
          <p:cNvPr id="7" name="Picture 6"/>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6089904" y="2895600"/>
            <a:ext cx="2368296" cy="1479492"/>
          </a:xfrm>
          <a:prstGeom prst="rect">
            <a:avLst/>
          </a:prstGeom>
        </p:spPr>
      </p:pic>
      <p:pic>
        <p:nvPicPr>
          <p:cNvPr id="8" name="Picture 7"/>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089904" y="1066800"/>
            <a:ext cx="2368296" cy="1628204"/>
          </a:xfrm>
          <a:prstGeom prst="rect">
            <a:avLst/>
          </a:prstGeom>
        </p:spPr>
      </p:pic>
      <p:pic>
        <p:nvPicPr>
          <p:cNvPr id="9" name="Picture 8"/>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6089904" y="4495800"/>
            <a:ext cx="2368296" cy="1682680"/>
          </a:xfrm>
          <a:prstGeom prst="rect">
            <a:avLst/>
          </a:prstGeom>
        </p:spPr>
      </p:pic>
    </p:spTree>
    <p:extLst>
      <p:ext uri="{BB962C8B-B14F-4D97-AF65-F5344CB8AC3E}">
        <p14:creationId xmlns:p14="http://schemas.microsoft.com/office/powerpoint/2010/main" val="7754828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Graphs for Nick2-09[1].jpg"/>
          <p:cNvPicPr>
            <a:picLocks noChangeAspect="1"/>
          </p:cNvPicPr>
          <p:nvPr/>
        </p:nvPicPr>
        <p:blipFill rotWithShape="1">
          <a:blip r:embed="rId2" cstate="print">
            <a:extLst>
              <a:ext uri="{28A0092B-C50C-407E-A947-70E740481C1C}">
                <a14:useLocalDpi xmlns:a14="http://schemas.microsoft.com/office/drawing/2010/main" val="0"/>
              </a:ext>
            </a:extLst>
          </a:blip>
          <a:srcRect l="15811" t="19503" r="19025" b="13125"/>
          <a:stretch/>
        </p:blipFill>
        <p:spPr>
          <a:xfrm>
            <a:off x="685799" y="457200"/>
            <a:ext cx="7467601" cy="5790488"/>
          </a:xfrm>
          <a:prstGeom prst="rect">
            <a:avLst/>
          </a:prstGeom>
        </p:spPr>
      </p:pic>
      <p:sp>
        <p:nvSpPr>
          <p:cNvPr id="3" name="Title 2"/>
          <p:cNvSpPr>
            <a:spLocks noGrp="1"/>
          </p:cNvSpPr>
          <p:nvPr>
            <p:ph type="title"/>
          </p:nvPr>
        </p:nvSpPr>
        <p:spPr>
          <a:xfrm>
            <a:off x="457200" y="-304800"/>
            <a:ext cx="8229600" cy="1143000"/>
          </a:xfrm>
        </p:spPr>
        <p:txBody>
          <a:bodyPr>
            <a:normAutofit fontScale="90000"/>
          </a:bodyPr>
          <a:lstStyle/>
          <a:p>
            <a:r>
              <a:rPr lang="en-US" dirty="0"/>
              <a:t>Extensive Public Outreach and Review</a:t>
            </a:r>
          </a:p>
        </p:txBody>
      </p:sp>
      <p:sp>
        <p:nvSpPr>
          <p:cNvPr id="4" name="Slide Number Placeholder 3"/>
          <p:cNvSpPr>
            <a:spLocks noGrp="1"/>
          </p:cNvSpPr>
          <p:nvPr>
            <p:ph type="sldNum" sz="quarter" idx="12"/>
          </p:nvPr>
        </p:nvSpPr>
        <p:spPr/>
        <p:txBody>
          <a:bodyPr/>
          <a:lstStyle/>
          <a:p>
            <a:fld id="{0580405D-A643-224E-BD86-D482C39E2277}" type="slidenum">
              <a:rPr lang="en-US" smtClean="0"/>
              <a:pPr/>
              <a:t>86</a:t>
            </a:fld>
            <a:endParaRPr lang="en-US" dirty="0"/>
          </a:p>
        </p:txBody>
      </p:sp>
      <p:sp>
        <p:nvSpPr>
          <p:cNvPr id="5" name="Footer Placeholder 4"/>
          <p:cNvSpPr>
            <a:spLocks noGrp="1"/>
          </p:cNvSpPr>
          <p:nvPr>
            <p:ph type="ftr" sz="quarter" idx="11"/>
          </p:nvPr>
        </p:nvSpPr>
        <p:spPr/>
        <p:txBody>
          <a:bodyPr/>
          <a:lstStyle/>
          <a:p>
            <a:r>
              <a:rPr lang="en-US" smtClean="0"/>
              <a:t>2017 Coastal Master Plan </a:t>
            </a:r>
            <a:endParaRPr lang="en-US" dirty="0"/>
          </a:p>
        </p:txBody>
      </p:sp>
    </p:spTree>
    <p:extLst>
      <p:ext uri="{BB962C8B-B14F-4D97-AF65-F5344CB8AC3E}">
        <p14:creationId xmlns:p14="http://schemas.microsoft.com/office/powerpoint/2010/main" val="24022987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304800"/>
            <a:ext cx="8229600" cy="1143000"/>
          </a:xfrm>
        </p:spPr>
        <p:txBody>
          <a:bodyPr>
            <a:normAutofit fontScale="90000"/>
          </a:bodyPr>
          <a:lstStyle/>
          <a:p>
            <a:r>
              <a:rPr lang="en-US" dirty="0"/>
              <a:t>Extensive Public Outreach and Review</a:t>
            </a:r>
          </a:p>
        </p:txBody>
      </p:sp>
      <p:sp>
        <p:nvSpPr>
          <p:cNvPr id="4" name="Slide Number Placeholder 3"/>
          <p:cNvSpPr>
            <a:spLocks noGrp="1"/>
          </p:cNvSpPr>
          <p:nvPr>
            <p:ph type="sldNum" sz="quarter" idx="12"/>
          </p:nvPr>
        </p:nvSpPr>
        <p:spPr/>
        <p:txBody>
          <a:bodyPr/>
          <a:lstStyle/>
          <a:p>
            <a:fld id="{0580405D-A643-224E-BD86-D482C39E2277}" type="slidenum">
              <a:rPr lang="en-US" smtClean="0"/>
              <a:pPr/>
              <a:t>87</a:t>
            </a:fld>
            <a:endParaRPr lang="en-US" dirty="0"/>
          </a:p>
        </p:txBody>
      </p:sp>
      <p:sp>
        <p:nvSpPr>
          <p:cNvPr id="5" name="Footer Placeholder 4"/>
          <p:cNvSpPr>
            <a:spLocks noGrp="1"/>
          </p:cNvSpPr>
          <p:nvPr>
            <p:ph type="ftr" sz="quarter" idx="11"/>
          </p:nvPr>
        </p:nvSpPr>
        <p:spPr/>
        <p:txBody>
          <a:bodyPr/>
          <a:lstStyle/>
          <a:p>
            <a:r>
              <a:rPr lang="en-US" smtClean="0"/>
              <a:t>2017 Coastal Master Plan </a:t>
            </a:r>
            <a:endParaRPr lang="en-US" dirty="0"/>
          </a:p>
        </p:txBody>
      </p:sp>
      <p:pic>
        <p:nvPicPr>
          <p:cNvPr id="7" name="Picture 6" descr="Graphs for Nick2-10[1].jpg"/>
          <p:cNvPicPr>
            <a:picLocks noChangeAspect="1"/>
          </p:cNvPicPr>
          <p:nvPr/>
        </p:nvPicPr>
        <p:blipFill rotWithShape="1">
          <a:blip r:embed="rId2" cstate="print">
            <a:extLst>
              <a:ext uri="{28A0092B-C50C-407E-A947-70E740481C1C}">
                <a14:useLocalDpi xmlns:a14="http://schemas.microsoft.com/office/drawing/2010/main" val="0"/>
              </a:ext>
            </a:extLst>
          </a:blip>
          <a:srcRect l="21574" t="20487" r="9863" b="12140"/>
          <a:stretch/>
        </p:blipFill>
        <p:spPr>
          <a:xfrm>
            <a:off x="762000" y="576467"/>
            <a:ext cx="7696201" cy="5671933"/>
          </a:xfrm>
          <a:prstGeom prst="rect">
            <a:avLst/>
          </a:prstGeom>
        </p:spPr>
      </p:pic>
    </p:spTree>
    <p:extLst>
      <p:ext uri="{BB962C8B-B14F-4D97-AF65-F5344CB8AC3E}">
        <p14:creationId xmlns:p14="http://schemas.microsoft.com/office/powerpoint/2010/main" val="29318963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76200"/>
            <a:ext cx="8229600" cy="1143000"/>
          </a:xfrm>
        </p:spPr>
        <p:txBody>
          <a:bodyPr>
            <a:normAutofit fontScale="90000"/>
          </a:bodyPr>
          <a:lstStyle/>
          <a:p>
            <a:r>
              <a:rPr lang="en-US" dirty="0"/>
              <a:t>Louisiana’s 2012 Comprehensive Master Plan for a Sustainable Coast</a:t>
            </a:r>
          </a:p>
        </p:txBody>
      </p:sp>
      <p:sp>
        <p:nvSpPr>
          <p:cNvPr id="4" name="Slide Number Placeholder 3"/>
          <p:cNvSpPr>
            <a:spLocks noGrp="1"/>
          </p:cNvSpPr>
          <p:nvPr>
            <p:ph type="sldNum" sz="quarter" idx="12"/>
          </p:nvPr>
        </p:nvSpPr>
        <p:spPr/>
        <p:txBody>
          <a:bodyPr/>
          <a:lstStyle/>
          <a:p>
            <a:fld id="{0580405D-A643-224E-BD86-D482C39E2277}" type="slidenum">
              <a:rPr lang="en-US" smtClean="0"/>
              <a:pPr/>
              <a:t>88</a:t>
            </a:fld>
            <a:endParaRPr lang="en-US" dirty="0"/>
          </a:p>
        </p:txBody>
      </p:sp>
      <p:sp>
        <p:nvSpPr>
          <p:cNvPr id="5" name="Footer Placeholder 4"/>
          <p:cNvSpPr>
            <a:spLocks noGrp="1"/>
          </p:cNvSpPr>
          <p:nvPr>
            <p:ph type="ftr" sz="quarter" idx="11"/>
          </p:nvPr>
        </p:nvSpPr>
        <p:spPr/>
        <p:txBody>
          <a:bodyPr/>
          <a:lstStyle/>
          <a:p>
            <a:r>
              <a:rPr lang="en-US" smtClean="0"/>
              <a:t>2017 Coastal Master Plan </a:t>
            </a:r>
            <a:endParaRPr lang="en-US" dirty="0"/>
          </a:p>
        </p:txBody>
      </p:sp>
      <p:pic>
        <p:nvPicPr>
          <p:cNvPr id="6" name="Picture 5" descr="Legends-01.jpg"/>
          <p:cNvPicPr>
            <a:picLocks noChangeAspect="1"/>
          </p:cNvPicPr>
          <p:nvPr/>
        </p:nvPicPr>
        <p:blipFill rotWithShape="1">
          <a:blip r:embed="rId2" cstate="print">
            <a:extLst>
              <a:ext uri="{28A0092B-C50C-407E-A947-70E740481C1C}">
                <a14:useLocalDpi xmlns:a14="http://schemas.microsoft.com/office/drawing/2010/main" val="0"/>
              </a:ext>
            </a:extLst>
          </a:blip>
          <a:srcRect t="17147" r="17875" b="63931"/>
          <a:stretch/>
        </p:blipFill>
        <p:spPr>
          <a:xfrm>
            <a:off x="550117" y="4612473"/>
            <a:ext cx="7908083" cy="1635927"/>
          </a:xfrm>
          <a:prstGeom prst="rect">
            <a:avLst/>
          </a:prstGeom>
        </p:spPr>
      </p:pic>
      <p:pic>
        <p:nvPicPr>
          <p:cNvPr id="7" name="Picture 6" descr="Coastwide- New Projects.jpg"/>
          <p:cNvPicPr>
            <a:picLocks noChangeAspect="1"/>
          </p:cNvPicPr>
          <p:nvPr/>
        </p:nvPicPr>
        <p:blipFill rotWithShape="1">
          <a:blip r:embed="rId3" cstate="print">
            <a:extLst>
              <a:ext uri="{28A0092B-C50C-407E-A947-70E740481C1C}">
                <a14:useLocalDpi xmlns:a14="http://schemas.microsoft.com/office/drawing/2010/main" val="0"/>
              </a:ext>
            </a:extLst>
          </a:blip>
          <a:srcRect t="12666" b="26874"/>
          <a:stretch/>
        </p:blipFill>
        <p:spPr>
          <a:xfrm>
            <a:off x="0" y="1219199"/>
            <a:ext cx="9144000" cy="3576841"/>
          </a:xfrm>
          <a:prstGeom prst="rect">
            <a:avLst/>
          </a:prstGeom>
        </p:spPr>
      </p:pic>
    </p:spTree>
    <p:extLst>
      <p:ext uri="{BB962C8B-B14F-4D97-AF65-F5344CB8AC3E}">
        <p14:creationId xmlns:p14="http://schemas.microsoft.com/office/powerpoint/2010/main" val="16928537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04799" y="304800"/>
            <a:ext cx="8610601" cy="914400"/>
          </a:xfrm>
        </p:spPr>
        <p:txBody>
          <a:bodyPr/>
          <a:lstStyle/>
          <a:p>
            <a:r>
              <a:rPr lang="en-US" sz="3300" b="1" dirty="0" smtClean="0">
                <a:solidFill>
                  <a:schemeClr val="tx1"/>
                </a:solidFill>
                <a:latin typeface="Arial" pitchFamily="34" charset="0"/>
                <a:cs typeface="Arial" pitchFamily="34" charset="0"/>
              </a:rPr>
              <a:t>A Closer Look: Southeast Coast</a:t>
            </a:r>
            <a:endParaRPr lang="en-US" sz="3300" b="1" dirty="0">
              <a:solidFill>
                <a:schemeClr val="tx1"/>
              </a:solidFill>
              <a:latin typeface="Arial" pitchFamily="34" charset="0"/>
              <a:cs typeface="Arial" pitchFamily="34" charset="0"/>
            </a:endParaRPr>
          </a:p>
        </p:txBody>
      </p:sp>
      <p:pic>
        <p:nvPicPr>
          <p:cNvPr id="2" name="Picture 1" descr="Southeast- New Projects.jpg"/>
          <p:cNvPicPr>
            <a:picLocks noChangeAspect="1"/>
          </p:cNvPicPr>
          <p:nvPr/>
        </p:nvPicPr>
        <p:blipFill rotWithShape="1">
          <a:blip r:embed="rId3" cstate="print">
            <a:extLst>
              <a:ext uri="{28A0092B-C50C-407E-A947-70E740481C1C}">
                <a14:useLocalDpi xmlns:a14="http://schemas.microsoft.com/office/drawing/2010/main" val="0"/>
              </a:ext>
            </a:extLst>
          </a:blip>
          <a:srcRect t="4687"/>
          <a:stretch/>
        </p:blipFill>
        <p:spPr>
          <a:xfrm>
            <a:off x="0" y="1219200"/>
            <a:ext cx="9144000" cy="5638800"/>
          </a:xfrm>
          <a:prstGeom prst="rect">
            <a:avLst/>
          </a:prstGeom>
        </p:spPr>
      </p:pic>
    </p:spTree>
    <p:extLst>
      <p:ext uri="{BB962C8B-B14F-4D97-AF65-F5344CB8AC3E}">
        <p14:creationId xmlns:p14="http://schemas.microsoft.com/office/powerpoint/2010/main" val="44676933"/>
      </p:ext>
    </p:extLst>
  </p:cSld>
  <p:clrMapOvr>
    <a:masterClrMapping/>
  </p:clrMapOvr>
  <p:transition/>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76200"/>
            <a:ext cx="8229600" cy="1143000"/>
          </a:xfrm>
        </p:spPr>
        <p:txBody>
          <a:bodyPr>
            <a:normAutofit fontScale="90000"/>
          </a:bodyPr>
          <a:lstStyle/>
          <a:p>
            <a:r>
              <a:rPr lang="en-US" dirty="0"/>
              <a:t>Keystone of the 2012 Master Plan: Reconnecting the River</a:t>
            </a:r>
          </a:p>
        </p:txBody>
      </p:sp>
      <p:sp>
        <p:nvSpPr>
          <p:cNvPr id="4" name="Slide Number Placeholder 3"/>
          <p:cNvSpPr>
            <a:spLocks noGrp="1"/>
          </p:cNvSpPr>
          <p:nvPr>
            <p:ph type="sldNum" sz="quarter" idx="12"/>
          </p:nvPr>
        </p:nvSpPr>
        <p:spPr/>
        <p:txBody>
          <a:bodyPr/>
          <a:lstStyle/>
          <a:p>
            <a:fld id="{0580405D-A643-224E-BD86-D482C39E2277}" type="slidenum">
              <a:rPr lang="en-US" smtClean="0"/>
              <a:pPr/>
              <a:t>90</a:t>
            </a:fld>
            <a:endParaRPr lang="en-US" dirty="0"/>
          </a:p>
        </p:txBody>
      </p:sp>
      <p:sp>
        <p:nvSpPr>
          <p:cNvPr id="5" name="Footer Placeholder 4"/>
          <p:cNvSpPr>
            <a:spLocks noGrp="1"/>
          </p:cNvSpPr>
          <p:nvPr>
            <p:ph type="ftr" sz="quarter" idx="11"/>
          </p:nvPr>
        </p:nvSpPr>
        <p:spPr/>
        <p:txBody>
          <a:bodyPr/>
          <a:lstStyle/>
          <a:p>
            <a:r>
              <a:rPr lang="en-US" smtClean="0"/>
              <a:t>2017 Coastal Master Plan </a:t>
            </a:r>
            <a:endParaRPr lang="en-US" dirty="0"/>
          </a:p>
        </p:txBody>
      </p:sp>
      <p:pic>
        <p:nvPicPr>
          <p:cNvPr id="6" name="Picture 5" descr="Graphs for Nick-03[1].jpg"/>
          <p:cNvPicPr>
            <a:picLocks noChangeAspect="1"/>
          </p:cNvPicPr>
          <p:nvPr/>
        </p:nvPicPr>
        <p:blipFill rotWithShape="1">
          <a:blip r:embed="rId2" cstate="print">
            <a:extLst>
              <a:ext uri="{28A0092B-C50C-407E-A947-70E740481C1C}">
                <a14:useLocalDpi xmlns:a14="http://schemas.microsoft.com/office/drawing/2010/main" val="0"/>
              </a:ext>
            </a:extLst>
          </a:blip>
          <a:srcRect l="31474" t="21078" r="9125" b="16473"/>
          <a:stretch/>
        </p:blipFill>
        <p:spPr>
          <a:xfrm>
            <a:off x="1219200" y="990600"/>
            <a:ext cx="6705600" cy="5287100"/>
          </a:xfrm>
          <a:prstGeom prst="rect">
            <a:avLst/>
          </a:prstGeom>
        </p:spPr>
      </p:pic>
    </p:spTree>
    <p:extLst>
      <p:ext uri="{BB962C8B-B14F-4D97-AF65-F5344CB8AC3E}">
        <p14:creationId xmlns:p14="http://schemas.microsoft.com/office/powerpoint/2010/main" val="17494380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0"/>
            <a:ext cx="8229600" cy="1143000"/>
          </a:xfrm>
        </p:spPr>
        <p:txBody>
          <a:bodyPr>
            <a:normAutofit/>
          </a:bodyPr>
          <a:lstStyle/>
          <a:p>
            <a:r>
              <a:rPr lang="en-US" sz="2800" dirty="0"/>
              <a:t>Keystone of the 2012 Master Plan: Reconnecting the River</a:t>
            </a:r>
          </a:p>
        </p:txBody>
      </p:sp>
      <p:sp>
        <p:nvSpPr>
          <p:cNvPr id="4" name="Slide Number Placeholder 3"/>
          <p:cNvSpPr>
            <a:spLocks noGrp="1"/>
          </p:cNvSpPr>
          <p:nvPr>
            <p:ph type="sldNum" sz="quarter" idx="12"/>
          </p:nvPr>
        </p:nvSpPr>
        <p:spPr/>
        <p:txBody>
          <a:bodyPr/>
          <a:lstStyle/>
          <a:p>
            <a:fld id="{0580405D-A643-224E-BD86-D482C39E2277}" type="slidenum">
              <a:rPr lang="en-US" smtClean="0"/>
              <a:pPr/>
              <a:t>91</a:t>
            </a:fld>
            <a:endParaRPr lang="en-US" dirty="0"/>
          </a:p>
        </p:txBody>
      </p:sp>
      <p:sp>
        <p:nvSpPr>
          <p:cNvPr id="5" name="Footer Placeholder 4"/>
          <p:cNvSpPr>
            <a:spLocks noGrp="1"/>
          </p:cNvSpPr>
          <p:nvPr>
            <p:ph type="ftr" sz="quarter" idx="11"/>
          </p:nvPr>
        </p:nvSpPr>
        <p:spPr/>
        <p:txBody>
          <a:bodyPr/>
          <a:lstStyle/>
          <a:p>
            <a:r>
              <a:rPr lang="en-US" smtClean="0"/>
              <a:t>2017 Coastal Master Plan </a:t>
            </a:r>
            <a:endParaRPr lang="en-US" dirty="0"/>
          </a:p>
        </p:txBody>
      </p:sp>
      <p:pic>
        <p:nvPicPr>
          <p:cNvPr id="6" name="Picture 5" descr="Graphs for Nick-06.jpg"/>
          <p:cNvPicPr>
            <a:picLocks noChangeAspect="1"/>
          </p:cNvPicPr>
          <p:nvPr/>
        </p:nvPicPr>
        <p:blipFill rotWithShape="1">
          <a:blip r:embed="rId2" cstate="print">
            <a:extLst>
              <a:ext uri="{28A0092B-C50C-407E-A947-70E740481C1C}">
                <a14:useLocalDpi xmlns:a14="http://schemas.microsoft.com/office/drawing/2010/main" val="0"/>
              </a:ext>
            </a:extLst>
          </a:blip>
          <a:srcRect t="17279"/>
          <a:stretch/>
        </p:blipFill>
        <p:spPr>
          <a:xfrm>
            <a:off x="762000" y="990600"/>
            <a:ext cx="7848600" cy="4773538"/>
          </a:xfrm>
          <a:prstGeom prst="rect">
            <a:avLst/>
          </a:prstGeom>
        </p:spPr>
      </p:pic>
      <p:sp>
        <p:nvSpPr>
          <p:cNvPr id="7" name="Rectangle 6"/>
          <p:cNvSpPr/>
          <p:nvPr/>
        </p:nvSpPr>
        <p:spPr>
          <a:xfrm>
            <a:off x="0" y="5715000"/>
            <a:ext cx="9144000" cy="510909"/>
          </a:xfrm>
          <a:prstGeom prst="rect">
            <a:avLst/>
          </a:prstGeom>
        </p:spPr>
        <p:txBody>
          <a:bodyPr wrap="square">
            <a:spAutoFit/>
          </a:bodyPr>
          <a:lstStyle/>
          <a:p>
            <a:pPr algn="ctr" eaLnBrk="0" hangingPunct="0">
              <a:lnSpc>
                <a:spcPct val="85000"/>
              </a:lnSpc>
              <a:spcBef>
                <a:spcPts val="0"/>
              </a:spcBef>
              <a:spcAft>
                <a:spcPts val="0"/>
              </a:spcAft>
              <a:buClr>
                <a:schemeClr val="accent2"/>
              </a:buClr>
            </a:pPr>
            <a:r>
              <a:rPr lang="en-US" sz="1600" b="1" dirty="0">
                <a:solidFill>
                  <a:srgbClr val="6E491A"/>
                </a:solidFill>
                <a:cs typeface="Arial" pitchFamily="34" charset="0"/>
              </a:rPr>
              <a:t>The projects in the plan would use up to 50% of the Mississippi River’s peak flow for sediment diversions, in addition to using water and sediment from the Atchafalaya River.</a:t>
            </a:r>
          </a:p>
        </p:txBody>
      </p:sp>
    </p:spTree>
    <p:extLst>
      <p:ext uri="{BB962C8B-B14F-4D97-AF65-F5344CB8AC3E}">
        <p14:creationId xmlns:p14="http://schemas.microsoft.com/office/powerpoint/2010/main" val="16277010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152400"/>
            <a:ext cx="8229600" cy="1143000"/>
          </a:xfrm>
        </p:spPr>
        <p:txBody>
          <a:bodyPr/>
          <a:lstStyle/>
          <a:p>
            <a:r>
              <a:rPr lang="en-US" dirty="0" smtClean="0"/>
              <a:t>What the Master Plan Delivers</a:t>
            </a:r>
            <a:endParaRPr lang="en-US" dirty="0"/>
          </a:p>
        </p:txBody>
      </p:sp>
      <p:sp>
        <p:nvSpPr>
          <p:cNvPr id="4" name="Slide Number Placeholder 3"/>
          <p:cNvSpPr>
            <a:spLocks noGrp="1"/>
          </p:cNvSpPr>
          <p:nvPr>
            <p:ph type="sldNum" sz="quarter" idx="12"/>
          </p:nvPr>
        </p:nvSpPr>
        <p:spPr/>
        <p:txBody>
          <a:bodyPr/>
          <a:lstStyle/>
          <a:p>
            <a:fld id="{0580405D-A643-224E-BD86-D482C39E2277}" type="slidenum">
              <a:rPr lang="en-US" smtClean="0"/>
              <a:pPr/>
              <a:t>92</a:t>
            </a:fld>
            <a:endParaRPr lang="en-US" dirty="0"/>
          </a:p>
        </p:txBody>
      </p:sp>
      <p:sp>
        <p:nvSpPr>
          <p:cNvPr id="5" name="Footer Placeholder 4"/>
          <p:cNvSpPr>
            <a:spLocks noGrp="1"/>
          </p:cNvSpPr>
          <p:nvPr>
            <p:ph type="ftr" sz="quarter" idx="11"/>
          </p:nvPr>
        </p:nvSpPr>
        <p:spPr/>
        <p:txBody>
          <a:bodyPr/>
          <a:lstStyle/>
          <a:p>
            <a:r>
              <a:rPr lang="en-US" smtClean="0"/>
              <a:t>2017 Coastal Master Plan </a:t>
            </a:r>
            <a:endParaRPr lang="en-US" dirty="0"/>
          </a:p>
        </p:txBody>
      </p:sp>
      <p:pic>
        <p:nvPicPr>
          <p:cNvPr id="7" name="Picture 6" descr="Graphs for Nick-04am.jpg"/>
          <p:cNvPicPr>
            <a:picLocks noChangeAspect="1"/>
          </p:cNvPicPr>
          <p:nvPr/>
        </p:nvPicPr>
        <p:blipFill rotWithShape="1">
          <a:blip r:embed="rId2" cstate="print">
            <a:extLst>
              <a:ext uri="{28A0092B-C50C-407E-A947-70E740481C1C}">
                <a14:useLocalDpi xmlns:a14="http://schemas.microsoft.com/office/drawing/2010/main" val="0"/>
              </a:ext>
            </a:extLst>
          </a:blip>
          <a:srcRect l="10048" t="15901" r="9272" b="4356"/>
          <a:stretch/>
        </p:blipFill>
        <p:spPr>
          <a:xfrm>
            <a:off x="1183296" y="1219200"/>
            <a:ext cx="6777409" cy="5023981"/>
          </a:xfrm>
          <a:prstGeom prst="rect">
            <a:avLst/>
          </a:prstGeom>
        </p:spPr>
      </p:pic>
      <p:pic>
        <p:nvPicPr>
          <p:cNvPr id="8" name="Picture 7" descr="Graphs for Nick-04am.jpg"/>
          <p:cNvPicPr>
            <a:picLocks noChangeAspect="1"/>
          </p:cNvPicPr>
          <p:nvPr/>
        </p:nvPicPr>
        <p:blipFill rotWithShape="1">
          <a:blip r:embed="rId2" cstate="print">
            <a:extLst>
              <a:ext uri="{28A0092B-C50C-407E-A947-70E740481C1C}">
                <a14:useLocalDpi xmlns:a14="http://schemas.microsoft.com/office/drawing/2010/main" val="0"/>
              </a:ext>
            </a:extLst>
          </a:blip>
          <a:srcRect l="10048" t="5910" r="9272" b="88871"/>
          <a:stretch/>
        </p:blipFill>
        <p:spPr>
          <a:xfrm>
            <a:off x="1183296" y="890392"/>
            <a:ext cx="6777409" cy="328808"/>
          </a:xfrm>
          <a:prstGeom prst="rect">
            <a:avLst/>
          </a:prstGeom>
        </p:spPr>
      </p:pic>
    </p:spTree>
    <p:extLst>
      <p:ext uri="{BB962C8B-B14F-4D97-AF65-F5344CB8AC3E}">
        <p14:creationId xmlns:p14="http://schemas.microsoft.com/office/powerpoint/2010/main" val="19978105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152400"/>
            <a:ext cx="8229600" cy="1143000"/>
          </a:xfrm>
        </p:spPr>
        <p:txBody>
          <a:bodyPr/>
          <a:lstStyle/>
          <a:p>
            <a:r>
              <a:rPr lang="en-US" dirty="0" smtClean="0"/>
              <a:t>What the Master Plan Delivers</a:t>
            </a:r>
            <a:endParaRPr lang="en-US" dirty="0"/>
          </a:p>
        </p:txBody>
      </p:sp>
      <p:sp>
        <p:nvSpPr>
          <p:cNvPr id="4" name="Slide Number Placeholder 3"/>
          <p:cNvSpPr>
            <a:spLocks noGrp="1"/>
          </p:cNvSpPr>
          <p:nvPr>
            <p:ph type="sldNum" sz="quarter" idx="12"/>
          </p:nvPr>
        </p:nvSpPr>
        <p:spPr/>
        <p:txBody>
          <a:bodyPr/>
          <a:lstStyle/>
          <a:p>
            <a:fld id="{0580405D-A643-224E-BD86-D482C39E2277}" type="slidenum">
              <a:rPr lang="en-US" smtClean="0"/>
              <a:pPr/>
              <a:t>93</a:t>
            </a:fld>
            <a:endParaRPr lang="en-US" dirty="0"/>
          </a:p>
        </p:txBody>
      </p:sp>
      <p:sp>
        <p:nvSpPr>
          <p:cNvPr id="5" name="Footer Placeholder 4"/>
          <p:cNvSpPr>
            <a:spLocks noGrp="1"/>
          </p:cNvSpPr>
          <p:nvPr>
            <p:ph type="ftr" sz="quarter" idx="11"/>
          </p:nvPr>
        </p:nvSpPr>
        <p:spPr/>
        <p:txBody>
          <a:bodyPr/>
          <a:lstStyle/>
          <a:p>
            <a:r>
              <a:rPr lang="en-US" smtClean="0"/>
              <a:t>2017 Coastal Master Plan </a:t>
            </a:r>
            <a:endParaRPr lang="en-US" dirty="0"/>
          </a:p>
        </p:txBody>
      </p:sp>
      <p:pic>
        <p:nvPicPr>
          <p:cNvPr id="9" name="Picture 8" descr="Graphs for Nick-05.jpg"/>
          <p:cNvPicPr>
            <a:picLocks noChangeAspect="1"/>
          </p:cNvPicPr>
          <p:nvPr/>
        </p:nvPicPr>
        <p:blipFill rotWithShape="1">
          <a:blip r:embed="rId2" cstate="print">
            <a:extLst>
              <a:ext uri="{28A0092B-C50C-407E-A947-70E740481C1C}">
                <a14:useLocalDpi xmlns:a14="http://schemas.microsoft.com/office/drawing/2010/main" val="0"/>
              </a:ext>
            </a:extLst>
          </a:blip>
          <a:srcRect t="12845" b="1757"/>
          <a:stretch/>
        </p:blipFill>
        <p:spPr>
          <a:xfrm>
            <a:off x="533400" y="1066800"/>
            <a:ext cx="8077200" cy="5173250"/>
          </a:xfrm>
          <a:prstGeom prst="rect">
            <a:avLst/>
          </a:prstGeom>
        </p:spPr>
      </p:pic>
      <p:pic>
        <p:nvPicPr>
          <p:cNvPr id="10" name="Picture 9" descr="Graphs for Nick-05.jpg"/>
          <p:cNvPicPr>
            <a:picLocks noChangeAspect="1"/>
          </p:cNvPicPr>
          <p:nvPr/>
        </p:nvPicPr>
        <p:blipFill rotWithShape="1">
          <a:blip r:embed="rId2" cstate="print">
            <a:extLst>
              <a:ext uri="{28A0092B-C50C-407E-A947-70E740481C1C}">
                <a14:useLocalDpi xmlns:a14="http://schemas.microsoft.com/office/drawing/2010/main" val="0"/>
              </a:ext>
            </a:extLst>
          </a:blip>
          <a:srcRect t="3267" b="92359"/>
          <a:stretch/>
        </p:blipFill>
        <p:spPr>
          <a:xfrm>
            <a:off x="533400" y="801830"/>
            <a:ext cx="8077200" cy="264970"/>
          </a:xfrm>
          <a:prstGeom prst="rect">
            <a:avLst/>
          </a:prstGeom>
        </p:spPr>
      </p:pic>
    </p:spTree>
    <p:extLst>
      <p:ext uri="{BB962C8B-B14F-4D97-AF65-F5344CB8AC3E}">
        <p14:creationId xmlns:p14="http://schemas.microsoft.com/office/powerpoint/2010/main" val="34515745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descr="U:\My Pictures\master plan\maps\Year-0.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1673352"/>
            <a:ext cx="9142627" cy="3730752"/>
          </a:xfrm>
          <a:prstGeom prst="rect">
            <a:avLst/>
          </a:prstGeom>
          <a:noFill/>
          <a:extLst>
            <a:ext uri="{909E8E84-426E-40DD-AFC4-6F175D3DCCD1}">
              <a14:hiddenFill xmlns:a14="http://schemas.microsoft.com/office/drawing/2010/main">
                <a:solidFill>
                  <a:srgbClr val="FFFFFF"/>
                </a:solidFill>
              </a14:hiddenFill>
            </a:ext>
          </a:extLst>
        </p:spPr>
      </p:pic>
      <p:sp>
        <p:nvSpPr>
          <p:cNvPr id="3" name="Slide Number Placeholder 2"/>
          <p:cNvSpPr>
            <a:spLocks noGrp="1"/>
          </p:cNvSpPr>
          <p:nvPr>
            <p:ph type="sldNum" sz="quarter" idx="4294967295"/>
          </p:nvPr>
        </p:nvSpPr>
        <p:spPr>
          <a:xfrm>
            <a:off x="8534400" y="6537325"/>
            <a:ext cx="381000" cy="228600"/>
          </a:xfrm>
          <a:prstGeom prst="rect">
            <a:avLst/>
          </a:prstGeom>
        </p:spPr>
        <p:txBody>
          <a:bodyPr/>
          <a:lstStyle/>
          <a:p>
            <a:pPr>
              <a:defRPr/>
            </a:pPr>
            <a:fld id="{D9DEF49E-CF7A-4C6E-AF47-333CE0C848BD}" type="slidenum">
              <a:rPr lang="en-US" smtClean="0"/>
              <a:pPr>
                <a:defRPr/>
              </a:pPr>
              <a:t>94</a:t>
            </a:fld>
            <a:endParaRPr lang="en-US" dirty="0"/>
          </a:p>
        </p:txBody>
      </p:sp>
      <p:pic>
        <p:nvPicPr>
          <p:cNvPr id="2050" name="Picture 2" descr="U:\My Pictures\master plan\maps\FWOA-S12-Y50.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1673352"/>
            <a:ext cx="9144000" cy="3731312"/>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descr="U:\My Pictures\master plan\maps\Coast-S12-Y50.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0" y="1673352"/>
            <a:ext cx="9142627" cy="3730752"/>
          </a:xfrm>
          <a:prstGeom prst="rect">
            <a:avLst/>
          </a:prstGeom>
          <a:noFill/>
          <a:extLst>
            <a:ext uri="{909E8E84-426E-40DD-AFC4-6F175D3DCCD1}">
              <a14:hiddenFill xmlns:a14="http://schemas.microsoft.com/office/drawing/2010/main">
                <a:solidFill>
                  <a:srgbClr val="FFFFFF"/>
                </a:solidFill>
              </a14:hiddenFill>
            </a:ext>
          </a:extLst>
        </p:spPr>
      </p:pic>
      <p:sp>
        <p:nvSpPr>
          <p:cNvPr id="9" name="Title 2"/>
          <p:cNvSpPr>
            <a:spLocks noGrp="1"/>
          </p:cNvSpPr>
          <p:nvPr>
            <p:ph type="title"/>
          </p:nvPr>
        </p:nvSpPr>
        <p:spPr>
          <a:xfrm>
            <a:off x="304799" y="304800"/>
            <a:ext cx="8839201" cy="914400"/>
          </a:xfrm>
        </p:spPr>
        <p:txBody>
          <a:bodyPr/>
          <a:lstStyle/>
          <a:p>
            <a:r>
              <a:rPr lang="en-US" sz="3300" b="1" dirty="0" smtClean="0">
                <a:solidFill>
                  <a:srgbClr val="000000"/>
                </a:solidFill>
                <a:latin typeface="Arial" pitchFamily="34" charset="0"/>
                <a:cs typeface="Arial" pitchFamily="34" charset="0"/>
              </a:rPr>
              <a:t>What the Master Plan Delivers</a:t>
            </a:r>
            <a:endParaRPr lang="en-US" sz="3300" b="1" dirty="0">
              <a:solidFill>
                <a:srgbClr val="000000"/>
              </a:solidFill>
              <a:latin typeface="Arial" pitchFamily="34" charset="0"/>
              <a:cs typeface="Arial" pitchFamily="34" charset="0"/>
            </a:endParaRPr>
          </a:p>
        </p:txBody>
      </p:sp>
      <p:sp>
        <p:nvSpPr>
          <p:cNvPr id="7" name="Title 2"/>
          <p:cNvSpPr txBox="1">
            <a:spLocks/>
          </p:cNvSpPr>
          <p:nvPr/>
        </p:nvSpPr>
        <p:spPr bwMode="auto">
          <a:xfrm>
            <a:off x="304800" y="5603875"/>
            <a:ext cx="4267200" cy="9144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l" rtl="0" eaLnBrk="0" fontAlgn="base" hangingPunct="0">
              <a:lnSpc>
                <a:spcPct val="85000"/>
              </a:lnSpc>
              <a:spcBef>
                <a:spcPct val="0"/>
              </a:spcBef>
              <a:spcAft>
                <a:spcPct val="0"/>
              </a:spcAft>
              <a:defRPr sz="3600" b="0">
                <a:solidFill>
                  <a:schemeClr val="tx1">
                    <a:lumMod val="85000"/>
                    <a:lumOff val="15000"/>
                  </a:schemeClr>
                </a:solidFill>
                <a:latin typeface="Arial"/>
                <a:ea typeface="+mj-ea"/>
                <a:cs typeface="Arial"/>
              </a:defRPr>
            </a:lvl1pPr>
            <a:lvl2pPr algn="l" rtl="0" eaLnBrk="0" fontAlgn="base" hangingPunct="0">
              <a:lnSpc>
                <a:spcPct val="85000"/>
              </a:lnSpc>
              <a:spcBef>
                <a:spcPct val="0"/>
              </a:spcBef>
              <a:spcAft>
                <a:spcPct val="0"/>
              </a:spcAft>
              <a:defRPr sz="3600">
                <a:solidFill>
                  <a:srgbClr val="262626"/>
                </a:solidFill>
                <a:latin typeface="Franklin Gothic Demi" pitchFamily="34" charset="0"/>
              </a:defRPr>
            </a:lvl2pPr>
            <a:lvl3pPr algn="l" rtl="0" eaLnBrk="0" fontAlgn="base" hangingPunct="0">
              <a:lnSpc>
                <a:spcPct val="85000"/>
              </a:lnSpc>
              <a:spcBef>
                <a:spcPct val="0"/>
              </a:spcBef>
              <a:spcAft>
                <a:spcPct val="0"/>
              </a:spcAft>
              <a:defRPr sz="3600">
                <a:solidFill>
                  <a:srgbClr val="262626"/>
                </a:solidFill>
                <a:latin typeface="Franklin Gothic Demi" pitchFamily="34" charset="0"/>
              </a:defRPr>
            </a:lvl3pPr>
            <a:lvl4pPr algn="l" rtl="0" eaLnBrk="0" fontAlgn="base" hangingPunct="0">
              <a:lnSpc>
                <a:spcPct val="85000"/>
              </a:lnSpc>
              <a:spcBef>
                <a:spcPct val="0"/>
              </a:spcBef>
              <a:spcAft>
                <a:spcPct val="0"/>
              </a:spcAft>
              <a:defRPr sz="3600">
                <a:solidFill>
                  <a:srgbClr val="262626"/>
                </a:solidFill>
                <a:latin typeface="Franklin Gothic Demi" pitchFamily="34" charset="0"/>
              </a:defRPr>
            </a:lvl4pPr>
            <a:lvl5pPr algn="l" rtl="0" eaLnBrk="0" fontAlgn="base" hangingPunct="0">
              <a:lnSpc>
                <a:spcPct val="85000"/>
              </a:lnSpc>
              <a:spcBef>
                <a:spcPct val="0"/>
              </a:spcBef>
              <a:spcAft>
                <a:spcPct val="0"/>
              </a:spcAft>
              <a:defRPr sz="3600">
                <a:solidFill>
                  <a:srgbClr val="262626"/>
                </a:solidFill>
                <a:latin typeface="Franklin Gothic Demi" pitchFamily="34" charset="0"/>
              </a:defRPr>
            </a:lvl5pPr>
            <a:lvl6pPr marL="457200" algn="l" rtl="0" fontAlgn="base">
              <a:lnSpc>
                <a:spcPct val="85000"/>
              </a:lnSpc>
              <a:spcBef>
                <a:spcPct val="0"/>
              </a:spcBef>
              <a:spcAft>
                <a:spcPct val="0"/>
              </a:spcAft>
              <a:defRPr sz="3200" b="1">
                <a:solidFill>
                  <a:schemeClr val="bg1"/>
                </a:solidFill>
                <a:latin typeface="Arial" charset="0"/>
              </a:defRPr>
            </a:lvl6pPr>
            <a:lvl7pPr marL="914400" algn="l" rtl="0" fontAlgn="base">
              <a:lnSpc>
                <a:spcPct val="85000"/>
              </a:lnSpc>
              <a:spcBef>
                <a:spcPct val="0"/>
              </a:spcBef>
              <a:spcAft>
                <a:spcPct val="0"/>
              </a:spcAft>
              <a:defRPr sz="3200" b="1">
                <a:solidFill>
                  <a:schemeClr val="bg1"/>
                </a:solidFill>
                <a:latin typeface="Arial" charset="0"/>
              </a:defRPr>
            </a:lvl7pPr>
            <a:lvl8pPr marL="1371600" algn="l" rtl="0" fontAlgn="base">
              <a:lnSpc>
                <a:spcPct val="85000"/>
              </a:lnSpc>
              <a:spcBef>
                <a:spcPct val="0"/>
              </a:spcBef>
              <a:spcAft>
                <a:spcPct val="0"/>
              </a:spcAft>
              <a:defRPr sz="3200" b="1">
                <a:solidFill>
                  <a:schemeClr val="bg1"/>
                </a:solidFill>
                <a:latin typeface="Arial" charset="0"/>
              </a:defRPr>
            </a:lvl8pPr>
            <a:lvl9pPr marL="1828800" algn="l" rtl="0" fontAlgn="base">
              <a:lnSpc>
                <a:spcPct val="85000"/>
              </a:lnSpc>
              <a:spcBef>
                <a:spcPct val="0"/>
              </a:spcBef>
              <a:spcAft>
                <a:spcPct val="0"/>
              </a:spcAft>
              <a:defRPr sz="3200" b="1">
                <a:solidFill>
                  <a:schemeClr val="bg1"/>
                </a:solidFill>
                <a:latin typeface="Arial" charset="0"/>
              </a:defRPr>
            </a:lvl9pPr>
          </a:lstStyle>
          <a:p>
            <a:r>
              <a:rPr lang="en-US" sz="2400" b="1" dirty="0" smtClean="0">
                <a:solidFill>
                  <a:srgbClr val="000000"/>
                </a:solidFill>
                <a:latin typeface="Arial" pitchFamily="34" charset="0"/>
                <a:cs typeface="Arial" pitchFamily="34" charset="0"/>
              </a:rPr>
              <a:t>2011: Current Landscape</a:t>
            </a:r>
            <a:endParaRPr lang="en-US" sz="2400" b="1" dirty="0">
              <a:solidFill>
                <a:srgbClr val="000000"/>
              </a:solidFill>
              <a:latin typeface="Arial" pitchFamily="34" charset="0"/>
              <a:cs typeface="Arial" pitchFamily="34" charset="0"/>
            </a:endParaRPr>
          </a:p>
        </p:txBody>
      </p:sp>
      <p:sp>
        <p:nvSpPr>
          <p:cNvPr id="8" name="Title 2"/>
          <p:cNvSpPr txBox="1">
            <a:spLocks/>
          </p:cNvSpPr>
          <p:nvPr/>
        </p:nvSpPr>
        <p:spPr bwMode="auto">
          <a:xfrm>
            <a:off x="304113" y="5638800"/>
            <a:ext cx="4267200" cy="9144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l" rtl="0" eaLnBrk="0" fontAlgn="base" hangingPunct="0">
              <a:lnSpc>
                <a:spcPct val="85000"/>
              </a:lnSpc>
              <a:spcBef>
                <a:spcPct val="0"/>
              </a:spcBef>
              <a:spcAft>
                <a:spcPct val="0"/>
              </a:spcAft>
              <a:defRPr sz="3600" b="0">
                <a:solidFill>
                  <a:schemeClr val="tx1">
                    <a:lumMod val="85000"/>
                    <a:lumOff val="15000"/>
                  </a:schemeClr>
                </a:solidFill>
                <a:latin typeface="Arial"/>
                <a:ea typeface="+mj-ea"/>
                <a:cs typeface="Arial"/>
              </a:defRPr>
            </a:lvl1pPr>
            <a:lvl2pPr algn="l" rtl="0" eaLnBrk="0" fontAlgn="base" hangingPunct="0">
              <a:lnSpc>
                <a:spcPct val="85000"/>
              </a:lnSpc>
              <a:spcBef>
                <a:spcPct val="0"/>
              </a:spcBef>
              <a:spcAft>
                <a:spcPct val="0"/>
              </a:spcAft>
              <a:defRPr sz="3600">
                <a:solidFill>
                  <a:srgbClr val="262626"/>
                </a:solidFill>
                <a:latin typeface="Franklin Gothic Demi" pitchFamily="34" charset="0"/>
              </a:defRPr>
            </a:lvl2pPr>
            <a:lvl3pPr algn="l" rtl="0" eaLnBrk="0" fontAlgn="base" hangingPunct="0">
              <a:lnSpc>
                <a:spcPct val="85000"/>
              </a:lnSpc>
              <a:spcBef>
                <a:spcPct val="0"/>
              </a:spcBef>
              <a:spcAft>
                <a:spcPct val="0"/>
              </a:spcAft>
              <a:defRPr sz="3600">
                <a:solidFill>
                  <a:srgbClr val="262626"/>
                </a:solidFill>
                <a:latin typeface="Franklin Gothic Demi" pitchFamily="34" charset="0"/>
              </a:defRPr>
            </a:lvl3pPr>
            <a:lvl4pPr algn="l" rtl="0" eaLnBrk="0" fontAlgn="base" hangingPunct="0">
              <a:lnSpc>
                <a:spcPct val="85000"/>
              </a:lnSpc>
              <a:spcBef>
                <a:spcPct val="0"/>
              </a:spcBef>
              <a:spcAft>
                <a:spcPct val="0"/>
              </a:spcAft>
              <a:defRPr sz="3600">
                <a:solidFill>
                  <a:srgbClr val="262626"/>
                </a:solidFill>
                <a:latin typeface="Franklin Gothic Demi" pitchFamily="34" charset="0"/>
              </a:defRPr>
            </a:lvl4pPr>
            <a:lvl5pPr algn="l" rtl="0" eaLnBrk="0" fontAlgn="base" hangingPunct="0">
              <a:lnSpc>
                <a:spcPct val="85000"/>
              </a:lnSpc>
              <a:spcBef>
                <a:spcPct val="0"/>
              </a:spcBef>
              <a:spcAft>
                <a:spcPct val="0"/>
              </a:spcAft>
              <a:defRPr sz="3600">
                <a:solidFill>
                  <a:srgbClr val="262626"/>
                </a:solidFill>
                <a:latin typeface="Franklin Gothic Demi" pitchFamily="34" charset="0"/>
              </a:defRPr>
            </a:lvl5pPr>
            <a:lvl6pPr marL="457200" algn="l" rtl="0" fontAlgn="base">
              <a:lnSpc>
                <a:spcPct val="85000"/>
              </a:lnSpc>
              <a:spcBef>
                <a:spcPct val="0"/>
              </a:spcBef>
              <a:spcAft>
                <a:spcPct val="0"/>
              </a:spcAft>
              <a:defRPr sz="3200" b="1">
                <a:solidFill>
                  <a:schemeClr val="bg1"/>
                </a:solidFill>
                <a:latin typeface="Arial" charset="0"/>
              </a:defRPr>
            </a:lvl6pPr>
            <a:lvl7pPr marL="914400" algn="l" rtl="0" fontAlgn="base">
              <a:lnSpc>
                <a:spcPct val="85000"/>
              </a:lnSpc>
              <a:spcBef>
                <a:spcPct val="0"/>
              </a:spcBef>
              <a:spcAft>
                <a:spcPct val="0"/>
              </a:spcAft>
              <a:defRPr sz="3200" b="1">
                <a:solidFill>
                  <a:schemeClr val="bg1"/>
                </a:solidFill>
                <a:latin typeface="Arial" charset="0"/>
              </a:defRPr>
            </a:lvl7pPr>
            <a:lvl8pPr marL="1371600" algn="l" rtl="0" fontAlgn="base">
              <a:lnSpc>
                <a:spcPct val="85000"/>
              </a:lnSpc>
              <a:spcBef>
                <a:spcPct val="0"/>
              </a:spcBef>
              <a:spcAft>
                <a:spcPct val="0"/>
              </a:spcAft>
              <a:defRPr sz="3200" b="1">
                <a:solidFill>
                  <a:schemeClr val="bg1"/>
                </a:solidFill>
                <a:latin typeface="Arial" charset="0"/>
              </a:defRPr>
            </a:lvl8pPr>
            <a:lvl9pPr marL="1828800" algn="l" rtl="0" fontAlgn="base">
              <a:lnSpc>
                <a:spcPct val="85000"/>
              </a:lnSpc>
              <a:spcBef>
                <a:spcPct val="0"/>
              </a:spcBef>
              <a:spcAft>
                <a:spcPct val="0"/>
              </a:spcAft>
              <a:defRPr sz="3200" b="1">
                <a:solidFill>
                  <a:schemeClr val="bg1"/>
                </a:solidFill>
                <a:latin typeface="Arial" charset="0"/>
              </a:defRPr>
            </a:lvl9pPr>
          </a:lstStyle>
          <a:p>
            <a:r>
              <a:rPr lang="en-US" sz="2400" b="1" dirty="0" smtClean="0">
                <a:solidFill>
                  <a:srgbClr val="000000"/>
                </a:solidFill>
                <a:latin typeface="Arial" pitchFamily="34" charset="0"/>
                <a:cs typeface="Arial" pitchFamily="34" charset="0"/>
              </a:rPr>
              <a:t>2061: Future Without Action</a:t>
            </a:r>
            <a:endParaRPr lang="en-US" sz="2400" b="1" dirty="0">
              <a:solidFill>
                <a:srgbClr val="000000"/>
              </a:solidFill>
              <a:latin typeface="Arial" pitchFamily="34" charset="0"/>
              <a:cs typeface="Arial" pitchFamily="34" charset="0"/>
            </a:endParaRPr>
          </a:p>
        </p:txBody>
      </p:sp>
      <p:sp>
        <p:nvSpPr>
          <p:cNvPr id="10" name="Title 2"/>
          <p:cNvSpPr txBox="1">
            <a:spLocks/>
          </p:cNvSpPr>
          <p:nvPr/>
        </p:nvSpPr>
        <p:spPr bwMode="auto">
          <a:xfrm>
            <a:off x="304800" y="5638800"/>
            <a:ext cx="4724400" cy="9144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l" rtl="0" eaLnBrk="0" fontAlgn="base" hangingPunct="0">
              <a:lnSpc>
                <a:spcPct val="85000"/>
              </a:lnSpc>
              <a:spcBef>
                <a:spcPct val="0"/>
              </a:spcBef>
              <a:spcAft>
                <a:spcPct val="0"/>
              </a:spcAft>
              <a:defRPr sz="3600" b="0">
                <a:solidFill>
                  <a:schemeClr val="tx1">
                    <a:lumMod val="85000"/>
                    <a:lumOff val="15000"/>
                  </a:schemeClr>
                </a:solidFill>
                <a:latin typeface="Arial"/>
                <a:ea typeface="+mj-ea"/>
                <a:cs typeface="Arial"/>
              </a:defRPr>
            </a:lvl1pPr>
            <a:lvl2pPr algn="l" rtl="0" eaLnBrk="0" fontAlgn="base" hangingPunct="0">
              <a:lnSpc>
                <a:spcPct val="85000"/>
              </a:lnSpc>
              <a:spcBef>
                <a:spcPct val="0"/>
              </a:spcBef>
              <a:spcAft>
                <a:spcPct val="0"/>
              </a:spcAft>
              <a:defRPr sz="3600">
                <a:solidFill>
                  <a:srgbClr val="262626"/>
                </a:solidFill>
                <a:latin typeface="Franklin Gothic Demi" pitchFamily="34" charset="0"/>
              </a:defRPr>
            </a:lvl2pPr>
            <a:lvl3pPr algn="l" rtl="0" eaLnBrk="0" fontAlgn="base" hangingPunct="0">
              <a:lnSpc>
                <a:spcPct val="85000"/>
              </a:lnSpc>
              <a:spcBef>
                <a:spcPct val="0"/>
              </a:spcBef>
              <a:spcAft>
                <a:spcPct val="0"/>
              </a:spcAft>
              <a:defRPr sz="3600">
                <a:solidFill>
                  <a:srgbClr val="262626"/>
                </a:solidFill>
                <a:latin typeface="Franklin Gothic Demi" pitchFamily="34" charset="0"/>
              </a:defRPr>
            </a:lvl3pPr>
            <a:lvl4pPr algn="l" rtl="0" eaLnBrk="0" fontAlgn="base" hangingPunct="0">
              <a:lnSpc>
                <a:spcPct val="85000"/>
              </a:lnSpc>
              <a:spcBef>
                <a:spcPct val="0"/>
              </a:spcBef>
              <a:spcAft>
                <a:spcPct val="0"/>
              </a:spcAft>
              <a:defRPr sz="3600">
                <a:solidFill>
                  <a:srgbClr val="262626"/>
                </a:solidFill>
                <a:latin typeface="Franklin Gothic Demi" pitchFamily="34" charset="0"/>
              </a:defRPr>
            </a:lvl4pPr>
            <a:lvl5pPr algn="l" rtl="0" eaLnBrk="0" fontAlgn="base" hangingPunct="0">
              <a:lnSpc>
                <a:spcPct val="85000"/>
              </a:lnSpc>
              <a:spcBef>
                <a:spcPct val="0"/>
              </a:spcBef>
              <a:spcAft>
                <a:spcPct val="0"/>
              </a:spcAft>
              <a:defRPr sz="3600">
                <a:solidFill>
                  <a:srgbClr val="262626"/>
                </a:solidFill>
                <a:latin typeface="Franklin Gothic Demi" pitchFamily="34" charset="0"/>
              </a:defRPr>
            </a:lvl5pPr>
            <a:lvl6pPr marL="457200" algn="l" rtl="0" fontAlgn="base">
              <a:lnSpc>
                <a:spcPct val="85000"/>
              </a:lnSpc>
              <a:spcBef>
                <a:spcPct val="0"/>
              </a:spcBef>
              <a:spcAft>
                <a:spcPct val="0"/>
              </a:spcAft>
              <a:defRPr sz="3200" b="1">
                <a:solidFill>
                  <a:schemeClr val="bg1"/>
                </a:solidFill>
                <a:latin typeface="Arial" charset="0"/>
              </a:defRPr>
            </a:lvl6pPr>
            <a:lvl7pPr marL="914400" algn="l" rtl="0" fontAlgn="base">
              <a:lnSpc>
                <a:spcPct val="85000"/>
              </a:lnSpc>
              <a:spcBef>
                <a:spcPct val="0"/>
              </a:spcBef>
              <a:spcAft>
                <a:spcPct val="0"/>
              </a:spcAft>
              <a:defRPr sz="3200" b="1">
                <a:solidFill>
                  <a:schemeClr val="bg1"/>
                </a:solidFill>
                <a:latin typeface="Arial" charset="0"/>
              </a:defRPr>
            </a:lvl7pPr>
            <a:lvl8pPr marL="1371600" algn="l" rtl="0" fontAlgn="base">
              <a:lnSpc>
                <a:spcPct val="85000"/>
              </a:lnSpc>
              <a:spcBef>
                <a:spcPct val="0"/>
              </a:spcBef>
              <a:spcAft>
                <a:spcPct val="0"/>
              </a:spcAft>
              <a:defRPr sz="3200" b="1">
                <a:solidFill>
                  <a:schemeClr val="bg1"/>
                </a:solidFill>
                <a:latin typeface="Arial" charset="0"/>
              </a:defRPr>
            </a:lvl8pPr>
            <a:lvl9pPr marL="1828800" algn="l" rtl="0" fontAlgn="base">
              <a:lnSpc>
                <a:spcPct val="85000"/>
              </a:lnSpc>
              <a:spcBef>
                <a:spcPct val="0"/>
              </a:spcBef>
              <a:spcAft>
                <a:spcPct val="0"/>
              </a:spcAft>
              <a:defRPr sz="3200" b="1">
                <a:solidFill>
                  <a:schemeClr val="bg1"/>
                </a:solidFill>
                <a:latin typeface="Arial" charset="0"/>
              </a:defRPr>
            </a:lvl9pPr>
          </a:lstStyle>
          <a:p>
            <a:r>
              <a:rPr lang="en-US" sz="2400" b="1" dirty="0" smtClean="0">
                <a:solidFill>
                  <a:srgbClr val="000000"/>
                </a:solidFill>
                <a:latin typeface="Arial" pitchFamily="34" charset="0"/>
                <a:cs typeface="Arial" pitchFamily="34" charset="0"/>
              </a:rPr>
              <a:t>2061: Future With Master Plan</a:t>
            </a:r>
            <a:endParaRPr lang="en-US" sz="2400" b="1" dirty="0">
              <a:solidFill>
                <a:srgbClr val="000000"/>
              </a:solidFill>
              <a:latin typeface="Arial" pitchFamily="34" charset="0"/>
              <a:cs typeface="Arial" pitchFamily="34" charset="0"/>
            </a:endParaRPr>
          </a:p>
        </p:txBody>
      </p:sp>
      <p:sp>
        <p:nvSpPr>
          <p:cNvPr id="2" name="Footer Placeholder 1"/>
          <p:cNvSpPr>
            <a:spLocks noGrp="1"/>
          </p:cNvSpPr>
          <p:nvPr>
            <p:ph type="ftr" sz="quarter" idx="11"/>
          </p:nvPr>
        </p:nvSpPr>
        <p:spPr/>
        <p:txBody>
          <a:bodyPr/>
          <a:lstStyle/>
          <a:p>
            <a:r>
              <a:rPr lang="en-US" smtClean="0"/>
              <a:t>2017 Coastal Master Plan </a:t>
            </a:r>
            <a:endParaRPr lang="en-US" dirty="0"/>
          </a:p>
        </p:txBody>
      </p:sp>
    </p:spTree>
    <p:extLst>
      <p:ext uri="{BB962C8B-B14F-4D97-AF65-F5344CB8AC3E}">
        <p14:creationId xmlns:p14="http://schemas.microsoft.com/office/powerpoint/2010/main" val="8907383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childTnLst>
                                </p:cTn>
                              </p:par>
                              <p:par>
                                <p:cTn id="7" presetID="1" presetClass="exit"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hidden"/>
                                      </p:to>
                                    </p:set>
                                  </p:childTnLst>
                                </p:cTn>
                              </p:par>
                            </p:childTnLst>
                          </p:cTn>
                        </p:par>
                        <p:par>
                          <p:cTn id="9" fill="hold">
                            <p:stCondLst>
                              <p:cond delay="0"/>
                            </p:stCondLst>
                            <p:childTnLst>
                              <p:par>
                                <p:cTn id="10" presetID="1" presetClass="entr" presetSubtype="0" fill="hold" grpId="0" nodeType="afterEffect">
                                  <p:stCondLst>
                                    <p:cond delay="0"/>
                                  </p:stCondLst>
                                  <p:childTnLst>
                                    <p:set>
                                      <p:cBhvr>
                                        <p:cTn id="11" dur="1" fill="hold">
                                          <p:stCondLst>
                                            <p:cond delay="0"/>
                                          </p:stCondLst>
                                        </p:cTn>
                                        <p:tgtEl>
                                          <p:spTgt spid="8"/>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2051"/>
                                        </p:tgtEl>
                                        <p:attrNameLst>
                                          <p:attrName>style.visibility</p:attrName>
                                        </p:attrNameLst>
                                      </p:cBhvr>
                                      <p:to>
                                        <p:strVal val="visible"/>
                                      </p:to>
                                    </p:set>
                                  </p:childTnLst>
                                </p:cTn>
                              </p:par>
                              <p:par>
                                <p:cTn id="16" presetID="1" presetClass="exit" presetSubtype="0" fill="hold" grpId="1" nodeType="withEffect">
                                  <p:stCondLst>
                                    <p:cond delay="0"/>
                                  </p:stCondLst>
                                  <p:childTnLst>
                                    <p:set>
                                      <p:cBhvr>
                                        <p:cTn id="17" dur="1" fill="hold">
                                          <p:stCondLst>
                                            <p:cond delay="0"/>
                                          </p:stCondLst>
                                        </p:cTn>
                                        <p:tgtEl>
                                          <p:spTgt spid="8"/>
                                        </p:tgtEl>
                                        <p:attrNameLst>
                                          <p:attrName>style.visibility</p:attrName>
                                        </p:attrNameLst>
                                      </p:cBhvr>
                                      <p:to>
                                        <p:strVal val="hidden"/>
                                      </p:to>
                                    </p:set>
                                  </p:childTnLst>
                                </p:cTn>
                              </p:par>
                            </p:childTnLst>
                          </p:cTn>
                        </p:par>
                        <p:par>
                          <p:cTn id="18" fill="hold">
                            <p:stCondLst>
                              <p:cond delay="0"/>
                            </p:stCondLst>
                            <p:childTnLst>
                              <p:par>
                                <p:cTn id="19" presetID="1" presetClass="entr" presetSubtype="0" fill="hold" grpId="0" nodeType="afterEffect">
                                  <p:stCondLst>
                                    <p:cond delay="0"/>
                                  </p:stCondLst>
                                  <p:childTnLst>
                                    <p:set>
                                      <p:cBhvr>
                                        <p:cTn id="2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8" grpId="1"/>
      <p:bldP spid="10" grpId="0"/>
    </p:bld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Implementing the Plan</a:t>
            </a:r>
            <a:endParaRPr lang="en-US" dirty="0"/>
          </a:p>
        </p:txBody>
      </p:sp>
      <p:sp>
        <p:nvSpPr>
          <p:cNvPr id="5" name="Subtitle 4"/>
          <p:cNvSpPr>
            <a:spLocks noGrp="1"/>
          </p:cNvSpPr>
          <p:nvPr>
            <p:ph type="subTitle" idx="1"/>
          </p:nvPr>
        </p:nvSpPr>
        <p:spPr/>
        <p:txBody>
          <a:bodyPr/>
          <a:lstStyle/>
          <a:p>
            <a:endParaRPr lang="en-US"/>
          </a:p>
        </p:txBody>
      </p:sp>
      <p:sp>
        <p:nvSpPr>
          <p:cNvPr id="3" name="Slide Number Placeholder 2"/>
          <p:cNvSpPr>
            <a:spLocks noGrp="1"/>
          </p:cNvSpPr>
          <p:nvPr>
            <p:ph type="sldNum" sz="quarter" idx="12"/>
          </p:nvPr>
        </p:nvSpPr>
        <p:spPr/>
        <p:txBody>
          <a:bodyPr/>
          <a:lstStyle/>
          <a:p>
            <a:fld id="{0580405D-A643-224E-BD86-D482C39E2277}" type="slidenum">
              <a:rPr lang="en-US" smtClean="0"/>
              <a:pPr/>
              <a:t>95</a:t>
            </a:fld>
            <a:endParaRPr lang="en-US" dirty="0"/>
          </a:p>
        </p:txBody>
      </p:sp>
      <p:sp>
        <p:nvSpPr>
          <p:cNvPr id="4" name="Footer Placeholder 3"/>
          <p:cNvSpPr>
            <a:spLocks noGrp="1"/>
          </p:cNvSpPr>
          <p:nvPr>
            <p:ph type="ftr" sz="quarter" idx="11"/>
          </p:nvPr>
        </p:nvSpPr>
        <p:spPr/>
        <p:txBody>
          <a:bodyPr/>
          <a:lstStyle/>
          <a:p>
            <a:r>
              <a:rPr lang="en-US" smtClean="0"/>
              <a:t>2017 Coastal Master Plan </a:t>
            </a:r>
            <a:endParaRPr lang="en-US" dirty="0"/>
          </a:p>
        </p:txBody>
      </p:sp>
    </p:spTree>
    <p:extLst>
      <p:ext uri="{BB962C8B-B14F-4D97-AF65-F5344CB8AC3E}">
        <p14:creationId xmlns:p14="http://schemas.microsoft.com/office/powerpoint/2010/main" val="1449423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98055" y="3429001"/>
            <a:ext cx="2769056" cy="2076792"/>
          </a:xfrm>
          <a:prstGeom prst="rect">
            <a:avLst/>
          </a:prstGeom>
        </p:spPr>
      </p:pic>
      <p:sp>
        <p:nvSpPr>
          <p:cNvPr id="2" name="Title 1"/>
          <p:cNvSpPr>
            <a:spLocks noGrp="1"/>
          </p:cNvSpPr>
          <p:nvPr>
            <p:ph type="title"/>
          </p:nvPr>
        </p:nvSpPr>
        <p:spPr>
          <a:xfrm>
            <a:off x="457200" y="274638"/>
            <a:ext cx="8229600" cy="944562"/>
          </a:xfrm>
        </p:spPr>
        <p:txBody>
          <a:bodyPr>
            <a:normAutofit/>
          </a:bodyPr>
          <a:lstStyle/>
          <a:p>
            <a:r>
              <a:rPr lang="en-US" dirty="0" smtClean="0"/>
              <a:t>Since 2007, we have</a:t>
            </a:r>
            <a:endParaRPr lang="en-US" dirty="0"/>
          </a:p>
        </p:txBody>
      </p:sp>
      <p:sp>
        <p:nvSpPr>
          <p:cNvPr id="4" name="Slide Number Placeholder 3"/>
          <p:cNvSpPr>
            <a:spLocks noGrp="1"/>
          </p:cNvSpPr>
          <p:nvPr>
            <p:ph type="sldNum" sz="quarter" idx="12"/>
          </p:nvPr>
        </p:nvSpPr>
        <p:spPr/>
        <p:txBody>
          <a:bodyPr/>
          <a:lstStyle/>
          <a:p>
            <a:fld id="{0580405D-A643-224E-BD86-D482C39E2277}" type="slidenum">
              <a:rPr lang="en-US" smtClean="0"/>
              <a:pPr/>
              <a:t>96</a:t>
            </a:fld>
            <a:endParaRPr lang="en-US" dirty="0"/>
          </a:p>
        </p:txBody>
      </p:sp>
      <p:sp>
        <p:nvSpPr>
          <p:cNvPr id="3" name="Rectangle 2"/>
          <p:cNvSpPr/>
          <p:nvPr/>
        </p:nvSpPr>
        <p:spPr>
          <a:xfrm>
            <a:off x="723898" y="1371600"/>
            <a:ext cx="7810502" cy="1938992"/>
          </a:xfrm>
          <a:prstGeom prst="rect">
            <a:avLst/>
          </a:prstGeom>
        </p:spPr>
        <p:txBody>
          <a:bodyPr wrap="square">
            <a:spAutoFit/>
          </a:bodyPr>
          <a:lstStyle/>
          <a:p>
            <a:pPr lvl="0"/>
            <a:r>
              <a:rPr lang="en-US" sz="2000" dirty="0" smtClean="0"/>
              <a:t>26,000+ </a:t>
            </a:r>
            <a:r>
              <a:rPr lang="en-US" sz="2000" dirty="0"/>
              <a:t>acres of land benefitted</a:t>
            </a:r>
          </a:p>
          <a:p>
            <a:pPr lvl="0"/>
            <a:r>
              <a:rPr lang="en-US" sz="2000" dirty="0" smtClean="0"/>
              <a:t>250+ </a:t>
            </a:r>
            <a:r>
              <a:rPr lang="en-US" sz="2000" dirty="0"/>
              <a:t>miles of levee improved</a:t>
            </a:r>
          </a:p>
          <a:p>
            <a:pPr lvl="0"/>
            <a:r>
              <a:rPr lang="en-US" sz="2000" dirty="0"/>
              <a:t>45 miles of barrier islands constructed</a:t>
            </a:r>
          </a:p>
          <a:p>
            <a:pPr lvl="0"/>
            <a:r>
              <a:rPr lang="en-US" sz="2000" dirty="0"/>
              <a:t>95.4 million cubic yards of fill </a:t>
            </a:r>
            <a:r>
              <a:rPr lang="en-US" sz="2000" dirty="0" smtClean="0"/>
              <a:t>placed</a:t>
            </a:r>
          </a:p>
          <a:p>
            <a:pPr lvl="0"/>
            <a:endParaRPr lang="en-US" sz="2000" dirty="0"/>
          </a:p>
          <a:p>
            <a:pPr lvl="0"/>
            <a:r>
              <a:rPr lang="en-US" sz="2000" dirty="0"/>
              <a:t>$18B secured for restoration and protection projects</a:t>
            </a:r>
          </a:p>
        </p:txBody>
      </p:sp>
      <p:pic>
        <p:nvPicPr>
          <p:cNvPr id="7" name="Picture 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52400" y="3429000"/>
            <a:ext cx="2769056" cy="2076791"/>
          </a:xfrm>
          <a:prstGeom prst="rect">
            <a:avLst/>
          </a:prstGeom>
        </p:spPr>
      </p:pic>
      <p:pic>
        <p:nvPicPr>
          <p:cNvPr id="8" name="Picture 7"/>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002162" y="3429001"/>
            <a:ext cx="3115189" cy="2076792"/>
          </a:xfrm>
          <a:prstGeom prst="rect">
            <a:avLst/>
          </a:prstGeom>
        </p:spPr>
      </p:pic>
      <p:sp>
        <p:nvSpPr>
          <p:cNvPr id="5" name="Footer Placeholder 4"/>
          <p:cNvSpPr>
            <a:spLocks noGrp="1"/>
          </p:cNvSpPr>
          <p:nvPr>
            <p:ph type="ftr" sz="quarter" idx="11"/>
          </p:nvPr>
        </p:nvSpPr>
        <p:spPr/>
        <p:txBody>
          <a:bodyPr/>
          <a:lstStyle/>
          <a:p>
            <a:r>
              <a:rPr lang="en-US" smtClean="0"/>
              <a:t>2017 Coastal Master Plan </a:t>
            </a:r>
            <a:endParaRPr lang="en-US" dirty="0"/>
          </a:p>
        </p:txBody>
      </p:sp>
    </p:spTree>
    <p:extLst>
      <p:ext uri="{BB962C8B-B14F-4D97-AF65-F5344CB8AC3E}">
        <p14:creationId xmlns:p14="http://schemas.microsoft.com/office/powerpoint/2010/main" val="39063178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t="15673" b="1565"/>
          <a:stretch/>
        </p:blipFill>
        <p:spPr>
          <a:xfrm>
            <a:off x="0" y="1182255"/>
            <a:ext cx="9144000" cy="5675745"/>
          </a:xfrm>
          <a:prstGeom prst="rect">
            <a:avLst/>
          </a:prstGeom>
        </p:spPr>
      </p:pic>
      <p:sp>
        <p:nvSpPr>
          <p:cNvPr id="5" name="Title 1"/>
          <p:cNvSpPr txBox="1">
            <a:spLocks/>
          </p:cNvSpPr>
          <p:nvPr/>
        </p:nvSpPr>
        <p:spPr>
          <a:xfrm>
            <a:off x="457200" y="152400"/>
            <a:ext cx="8229600" cy="944562"/>
          </a:xfrm>
          <a:prstGeom prst="rect">
            <a:avLst/>
          </a:prstGeom>
        </p:spPr>
        <p:txBody>
          <a:bodyPr>
            <a:normAutofit fontScale="90000" lnSpcReduction="10000"/>
          </a:bodyPr>
          <a:lstStyle>
            <a:lvl1pPr algn="l" defTabSz="457200" rtl="0" eaLnBrk="1" latinLnBrk="0" hangingPunct="1">
              <a:spcBef>
                <a:spcPct val="0"/>
              </a:spcBef>
              <a:buNone/>
              <a:defRPr sz="3600" b="1" kern="1200">
                <a:solidFill>
                  <a:schemeClr val="tx1"/>
                </a:solidFill>
                <a:latin typeface="+mj-lt"/>
                <a:ea typeface="+mj-ea"/>
                <a:cs typeface="+mj-cs"/>
              </a:defRPr>
            </a:lvl1pPr>
          </a:lstStyle>
          <a:p>
            <a:r>
              <a:rPr lang="en-US" dirty="0" smtClean="0"/>
              <a:t>Progress on the Ground</a:t>
            </a:r>
          </a:p>
          <a:p>
            <a:r>
              <a:rPr lang="en-US" sz="2700" b="0" dirty="0" smtClean="0"/>
              <a:t>Projects 2007-present</a:t>
            </a:r>
            <a:endParaRPr lang="en-US" sz="2700" b="0" dirty="0"/>
          </a:p>
        </p:txBody>
      </p:sp>
      <p:sp>
        <p:nvSpPr>
          <p:cNvPr id="3" name="Slide Number Placeholder 2"/>
          <p:cNvSpPr>
            <a:spLocks noGrp="1"/>
          </p:cNvSpPr>
          <p:nvPr>
            <p:ph type="sldNum" sz="quarter" idx="12"/>
          </p:nvPr>
        </p:nvSpPr>
        <p:spPr/>
        <p:txBody>
          <a:bodyPr/>
          <a:lstStyle/>
          <a:p>
            <a:fld id="{0580405D-A643-224E-BD86-D482C39E2277}" type="slidenum">
              <a:rPr lang="en-US" smtClean="0">
                <a:solidFill>
                  <a:schemeClr val="tx1"/>
                </a:solidFill>
              </a:rPr>
              <a:pPr/>
              <a:t>97</a:t>
            </a:fld>
            <a:endParaRPr lang="en-US" dirty="0">
              <a:solidFill>
                <a:schemeClr val="tx1"/>
              </a:solidFill>
            </a:endParaRPr>
          </a:p>
        </p:txBody>
      </p:sp>
    </p:spTree>
    <p:extLst>
      <p:ext uri="{BB962C8B-B14F-4D97-AF65-F5344CB8AC3E}">
        <p14:creationId xmlns:p14="http://schemas.microsoft.com/office/powerpoint/2010/main" val="12905459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3">
            <a:extLst>
              <a:ext uri="{28A0092B-C50C-407E-A947-70E740481C1C}">
                <a14:useLocalDpi xmlns:a14="http://schemas.microsoft.com/office/drawing/2010/main" val="0"/>
              </a:ext>
            </a:extLst>
          </a:blip>
          <a:srcRect t="19827"/>
          <a:stretch/>
        </p:blipFill>
        <p:spPr>
          <a:xfrm>
            <a:off x="2969" y="1359725"/>
            <a:ext cx="9144000" cy="5498275"/>
          </a:xfrm>
          <a:prstGeom prst="rect">
            <a:avLst/>
          </a:prstGeom>
        </p:spPr>
      </p:pic>
      <p:sp>
        <p:nvSpPr>
          <p:cNvPr id="3" name="Title 1"/>
          <p:cNvSpPr txBox="1">
            <a:spLocks/>
          </p:cNvSpPr>
          <p:nvPr/>
        </p:nvSpPr>
        <p:spPr>
          <a:xfrm>
            <a:off x="457200" y="152400"/>
            <a:ext cx="8229600" cy="944562"/>
          </a:xfrm>
          <a:prstGeom prst="rect">
            <a:avLst/>
          </a:prstGeom>
        </p:spPr>
        <p:txBody>
          <a:bodyPr>
            <a:normAutofit fontScale="90000" lnSpcReduction="10000"/>
          </a:bodyPr>
          <a:lstStyle>
            <a:lvl1pPr algn="l" defTabSz="457200" rtl="0" eaLnBrk="1" latinLnBrk="0" hangingPunct="1">
              <a:spcBef>
                <a:spcPct val="0"/>
              </a:spcBef>
              <a:buNone/>
              <a:defRPr sz="3600" b="1" kern="1200">
                <a:solidFill>
                  <a:schemeClr val="tx1"/>
                </a:solidFill>
                <a:latin typeface="+mj-lt"/>
                <a:ea typeface="+mj-ea"/>
                <a:cs typeface="+mj-cs"/>
              </a:defRPr>
            </a:lvl1pPr>
          </a:lstStyle>
          <a:p>
            <a:r>
              <a:rPr lang="en-US" dirty="0" smtClean="0"/>
              <a:t>Progress on the Ground</a:t>
            </a:r>
          </a:p>
          <a:p>
            <a:r>
              <a:rPr lang="en-US" sz="2700" b="0" dirty="0" smtClean="0"/>
              <a:t>Projects 2007-present</a:t>
            </a:r>
            <a:endParaRPr lang="en-US" sz="2700" b="0" dirty="0"/>
          </a:p>
        </p:txBody>
      </p:sp>
      <p:sp>
        <p:nvSpPr>
          <p:cNvPr id="2" name="Footer Placeholder 1"/>
          <p:cNvSpPr>
            <a:spLocks noGrp="1"/>
          </p:cNvSpPr>
          <p:nvPr>
            <p:ph type="ftr" sz="quarter" idx="11"/>
          </p:nvPr>
        </p:nvSpPr>
        <p:spPr/>
        <p:txBody>
          <a:bodyPr/>
          <a:lstStyle/>
          <a:p>
            <a:r>
              <a:rPr lang="en-US" smtClean="0"/>
              <a:t>2017 Coastal Master Plan </a:t>
            </a:r>
            <a:endParaRPr lang="en-US" dirty="0"/>
          </a:p>
        </p:txBody>
      </p:sp>
      <p:sp>
        <p:nvSpPr>
          <p:cNvPr id="4" name="Slide Number Placeholder 3"/>
          <p:cNvSpPr>
            <a:spLocks noGrp="1"/>
          </p:cNvSpPr>
          <p:nvPr>
            <p:ph type="sldNum" sz="quarter" idx="12"/>
          </p:nvPr>
        </p:nvSpPr>
        <p:spPr/>
        <p:txBody>
          <a:bodyPr/>
          <a:lstStyle/>
          <a:p>
            <a:fld id="{0580405D-A643-224E-BD86-D482C39E2277}" type="slidenum">
              <a:rPr lang="en-US" smtClean="0">
                <a:solidFill>
                  <a:schemeClr val="tx1"/>
                </a:solidFill>
              </a:rPr>
              <a:pPr/>
              <a:t>98</a:t>
            </a:fld>
            <a:endParaRPr lang="en-US" dirty="0">
              <a:solidFill>
                <a:schemeClr val="tx1"/>
              </a:solidFill>
            </a:endParaRPr>
          </a:p>
        </p:txBody>
      </p:sp>
    </p:spTree>
    <p:extLst>
      <p:ext uri="{BB962C8B-B14F-4D97-AF65-F5344CB8AC3E}">
        <p14:creationId xmlns:p14="http://schemas.microsoft.com/office/powerpoint/2010/main" val="23426450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p:cNvPicPr>
          <p:nvPr/>
        </p:nvPicPr>
        <p:blipFill>
          <a:blip r:embed="rId3">
            <a:extLst>
              <a:ext uri="{28A0092B-C50C-407E-A947-70E740481C1C}">
                <a14:useLocalDpi xmlns:a14="http://schemas.microsoft.com/office/drawing/2010/main" val="0"/>
              </a:ext>
            </a:extLst>
          </a:blip>
          <a:srcRect l="3134" t="2936" r="3291" b="10419"/>
          <a:stretch>
            <a:fillRect/>
          </a:stretch>
        </p:blipFill>
        <p:spPr bwMode="auto">
          <a:xfrm>
            <a:off x="0" y="844550"/>
            <a:ext cx="9144000" cy="548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6" name="TextBox 4"/>
          <p:cNvSpPr txBox="1">
            <a:spLocks noChangeArrowheads="1"/>
          </p:cNvSpPr>
          <p:nvPr/>
        </p:nvSpPr>
        <p:spPr bwMode="auto">
          <a:xfrm>
            <a:off x="152400" y="73025"/>
            <a:ext cx="891540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Calibri" pitchFamily="34" charset="0"/>
              </a:defRPr>
            </a:lvl1pPr>
            <a:lvl2pPr marL="742950" indent="-285750" eaLnBrk="0" hangingPunct="0">
              <a:defRPr>
                <a:solidFill>
                  <a:schemeClr val="tx1"/>
                </a:solidFill>
                <a:latin typeface="Calibri" pitchFamily="34" charset="0"/>
              </a:defRPr>
            </a:lvl2pPr>
            <a:lvl3pPr marL="1143000" indent="-228600" eaLnBrk="0" hangingPunct="0">
              <a:defRPr>
                <a:solidFill>
                  <a:schemeClr val="tx1"/>
                </a:solidFill>
                <a:latin typeface="Calibri" pitchFamily="34" charset="0"/>
              </a:defRPr>
            </a:lvl3pPr>
            <a:lvl4pPr marL="1600200" indent="-228600" eaLnBrk="0" hangingPunct="0">
              <a:defRPr>
                <a:solidFill>
                  <a:schemeClr val="tx1"/>
                </a:solidFill>
                <a:latin typeface="Calibri" pitchFamily="34" charset="0"/>
              </a:defRPr>
            </a:lvl4pPr>
            <a:lvl5pPr marL="2057400" indent="-228600" eaLnBrk="0" hangingPunct="0">
              <a:defRPr>
                <a:solidFill>
                  <a:schemeClr val="tx1"/>
                </a:solidFill>
                <a:latin typeface="Calibri" pitchFamily="34" charset="0"/>
              </a:defRPr>
            </a:lvl5pPr>
            <a:lvl6pPr marL="2514600" indent="-228600" eaLnBrk="0" fontAlgn="base" hangingPunct="0">
              <a:spcBef>
                <a:spcPct val="0"/>
              </a:spcBef>
              <a:spcAft>
                <a:spcPct val="0"/>
              </a:spcAft>
              <a:defRPr>
                <a:solidFill>
                  <a:schemeClr val="tx1"/>
                </a:solidFill>
                <a:latin typeface="Calibri" pitchFamily="34" charset="0"/>
              </a:defRPr>
            </a:lvl6pPr>
            <a:lvl7pPr marL="2971800" indent="-228600" eaLnBrk="0" fontAlgn="base" hangingPunct="0">
              <a:spcBef>
                <a:spcPct val="0"/>
              </a:spcBef>
              <a:spcAft>
                <a:spcPct val="0"/>
              </a:spcAft>
              <a:defRPr>
                <a:solidFill>
                  <a:schemeClr val="tx1"/>
                </a:solidFill>
                <a:latin typeface="Calibri" pitchFamily="34" charset="0"/>
              </a:defRPr>
            </a:lvl7pPr>
            <a:lvl8pPr marL="3429000" indent="-228600" eaLnBrk="0" fontAlgn="base" hangingPunct="0">
              <a:spcBef>
                <a:spcPct val="0"/>
              </a:spcBef>
              <a:spcAft>
                <a:spcPct val="0"/>
              </a:spcAft>
              <a:defRPr>
                <a:solidFill>
                  <a:schemeClr val="tx1"/>
                </a:solidFill>
                <a:latin typeface="Calibri" pitchFamily="34" charset="0"/>
              </a:defRPr>
            </a:lvl8pPr>
            <a:lvl9pPr marL="3886200" indent="-228600" eaLnBrk="0" fontAlgn="base" hangingPunct="0">
              <a:spcBef>
                <a:spcPct val="0"/>
              </a:spcBef>
              <a:spcAft>
                <a:spcPct val="0"/>
              </a:spcAft>
              <a:defRPr>
                <a:solidFill>
                  <a:schemeClr val="tx1"/>
                </a:solidFill>
                <a:latin typeface="Calibri" pitchFamily="34" charset="0"/>
              </a:defRPr>
            </a:lvl9pPr>
          </a:lstStyle>
          <a:p>
            <a:pPr eaLnBrk="1" hangingPunct="1"/>
            <a:r>
              <a:rPr lang="en-US" sz="3600" b="1" dirty="0">
                <a:solidFill>
                  <a:srgbClr val="000000"/>
                </a:solidFill>
                <a:latin typeface="+mj-lt"/>
                <a:cs typeface="Arial" charset="0"/>
              </a:rPr>
              <a:t>Restoring </a:t>
            </a:r>
            <a:r>
              <a:rPr lang="en-US" sz="3600" b="1" dirty="0" err="1">
                <a:solidFill>
                  <a:srgbClr val="000000"/>
                </a:solidFill>
                <a:latin typeface="+mj-lt"/>
                <a:cs typeface="Arial" charset="0"/>
              </a:rPr>
              <a:t>Barataria</a:t>
            </a:r>
            <a:r>
              <a:rPr lang="en-US" sz="3600" b="1" dirty="0">
                <a:solidFill>
                  <a:srgbClr val="000000"/>
                </a:solidFill>
                <a:latin typeface="+mj-lt"/>
                <a:cs typeface="Arial" charset="0"/>
              </a:rPr>
              <a:t> Basin</a:t>
            </a:r>
          </a:p>
        </p:txBody>
      </p:sp>
      <p:sp>
        <p:nvSpPr>
          <p:cNvPr id="2" name="Footer Placeholder 1"/>
          <p:cNvSpPr>
            <a:spLocks noGrp="1"/>
          </p:cNvSpPr>
          <p:nvPr>
            <p:ph type="ftr" sz="quarter" idx="11"/>
          </p:nvPr>
        </p:nvSpPr>
        <p:spPr/>
        <p:txBody>
          <a:bodyPr/>
          <a:lstStyle/>
          <a:p>
            <a:r>
              <a:rPr lang="en-US" smtClean="0"/>
              <a:t>2017 Coastal Master Plan </a:t>
            </a:r>
            <a:endParaRPr lang="en-US" dirty="0"/>
          </a:p>
        </p:txBody>
      </p:sp>
      <p:sp>
        <p:nvSpPr>
          <p:cNvPr id="3" name="Slide Number Placeholder 2"/>
          <p:cNvSpPr>
            <a:spLocks noGrp="1"/>
          </p:cNvSpPr>
          <p:nvPr>
            <p:ph type="sldNum" sz="quarter" idx="12"/>
          </p:nvPr>
        </p:nvSpPr>
        <p:spPr/>
        <p:txBody>
          <a:bodyPr/>
          <a:lstStyle/>
          <a:p>
            <a:fld id="{0580405D-A643-224E-BD86-D482C39E2277}" type="slidenum">
              <a:rPr lang="en-US" smtClean="0"/>
              <a:pPr/>
              <a:t>99</a:t>
            </a:fld>
            <a:endParaRPr lang="en-US" dirty="0"/>
          </a:p>
        </p:txBody>
      </p:sp>
    </p:spTree>
    <p:extLst>
      <p:ext uri="{BB962C8B-B14F-4D97-AF65-F5344CB8AC3E}">
        <p14:creationId xmlns:p14="http://schemas.microsoft.com/office/powerpoint/2010/main" val="4125926026"/>
      </p:ext>
    </p:extLst>
  </p:cSld>
  <p:clrMapOvr>
    <a:masterClrMapping/>
  </p:clrMapOvr>
  <mc:AlternateContent xmlns:mc="http://schemas.openxmlformats.org/markup-compatibility/2006" xmlns:p14="http://schemas.microsoft.com/office/powerpoint/2010/main">
    <mc:Choice Requires="p14">
      <p:transition spd="med" p14:dur="700" advTm="3000">
        <p:fade/>
      </p:transition>
    </mc:Choice>
    <mc:Fallback xmlns="">
      <p:transition spd="med" advTm="3000">
        <p:fade/>
      </p:transition>
    </mc:Fallback>
  </mc:AlternateContent>
  <p:timing>
    <p:tnLst>
      <p:par>
        <p:cTn id="1" dur="indefinite" restart="never" nodeType="tmRoot"/>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smtClean="0"/>
              <a:t>Before and After</a:t>
            </a:r>
            <a:endParaRPr lang="en-US" dirty="0"/>
          </a:p>
        </p:txBody>
      </p:sp>
      <p:sp>
        <p:nvSpPr>
          <p:cNvPr id="7" name="Content Placeholder 6"/>
          <p:cNvSpPr>
            <a:spLocks noGrp="1"/>
          </p:cNvSpPr>
          <p:nvPr>
            <p:ph idx="1"/>
          </p:nvPr>
        </p:nvSpPr>
        <p:spPr/>
        <p:txBody>
          <a:bodyPr/>
          <a:lstStyle/>
          <a:p>
            <a:endParaRPr lang="en-US" dirty="0"/>
          </a:p>
        </p:txBody>
      </p:sp>
      <p:sp>
        <p:nvSpPr>
          <p:cNvPr id="3" name="Slide Number Placeholder 2"/>
          <p:cNvSpPr>
            <a:spLocks noGrp="1"/>
          </p:cNvSpPr>
          <p:nvPr>
            <p:ph type="sldNum" sz="quarter" idx="12"/>
          </p:nvPr>
        </p:nvSpPr>
        <p:spPr/>
        <p:txBody>
          <a:bodyPr/>
          <a:lstStyle/>
          <a:p>
            <a:fld id="{0580405D-A643-224E-BD86-D482C39E2277}" type="slidenum">
              <a:rPr lang="en-US" smtClean="0"/>
              <a:pPr/>
              <a:t>100</a:t>
            </a:fld>
            <a:endParaRPr lang="en-US" dirty="0"/>
          </a:p>
        </p:txBody>
      </p:sp>
      <p:sp>
        <p:nvSpPr>
          <p:cNvPr id="5" name="Footer Placeholder 4"/>
          <p:cNvSpPr>
            <a:spLocks noGrp="1"/>
          </p:cNvSpPr>
          <p:nvPr>
            <p:ph type="ftr" sz="quarter" idx="11"/>
          </p:nvPr>
        </p:nvSpPr>
        <p:spPr/>
        <p:txBody>
          <a:bodyPr/>
          <a:lstStyle/>
          <a:p>
            <a:r>
              <a:rPr lang="en-US" smtClean="0"/>
              <a:t>2017 Coastal Master Plan </a:t>
            </a:r>
            <a:endParaRPr lang="en-US" dirty="0"/>
          </a:p>
        </p:txBody>
      </p:sp>
      <p:pic>
        <p:nvPicPr>
          <p:cNvPr id="8" name="Picture 4"/>
          <p:cNvPicPr>
            <a:picLocks noChangeAspect="1"/>
          </p:cNvPicPr>
          <p:nvPr/>
        </p:nvPicPr>
        <p:blipFill rotWithShape="1">
          <a:blip r:embed="rId2" cstate="print">
            <a:extLst>
              <a:ext uri="{28A0092B-C50C-407E-A947-70E740481C1C}">
                <a14:useLocalDpi xmlns:a14="http://schemas.microsoft.com/office/drawing/2010/main" val="0"/>
              </a:ext>
            </a:extLst>
          </a:blip>
          <a:srcRect t="3653" b="4292"/>
          <a:stretch/>
        </p:blipFill>
        <p:spPr bwMode="auto">
          <a:xfrm>
            <a:off x="0" y="11482"/>
            <a:ext cx="9144000" cy="63131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013162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smtClean="0"/>
              <a:t>Before and After</a:t>
            </a:r>
            <a:endParaRPr lang="en-US" dirty="0"/>
          </a:p>
        </p:txBody>
      </p:sp>
      <p:sp>
        <p:nvSpPr>
          <p:cNvPr id="7" name="Content Placeholder 6"/>
          <p:cNvSpPr>
            <a:spLocks noGrp="1"/>
          </p:cNvSpPr>
          <p:nvPr>
            <p:ph idx="1"/>
          </p:nvPr>
        </p:nvSpPr>
        <p:spPr/>
        <p:txBody>
          <a:bodyPr/>
          <a:lstStyle/>
          <a:p>
            <a:endParaRPr lang="en-US" dirty="0"/>
          </a:p>
        </p:txBody>
      </p:sp>
      <p:sp>
        <p:nvSpPr>
          <p:cNvPr id="3" name="Slide Number Placeholder 2"/>
          <p:cNvSpPr>
            <a:spLocks noGrp="1"/>
          </p:cNvSpPr>
          <p:nvPr>
            <p:ph type="sldNum" sz="quarter" idx="12"/>
          </p:nvPr>
        </p:nvSpPr>
        <p:spPr/>
        <p:txBody>
          <a:bodyPr/>
          <a:lstStyle/>
          <a:p>
            <a:fld id="{0580405D-A643-224E-BD86-D482C39E2277}" type="slidenum">
              <a:rPr lang="en-US" smtClean="0"/>
              <a:pPr/>
              <a:t>101</a:t>
            </a:fld>
            <a:endParaRPr lang="en-US" dirty="0"/>
          </a:p>
        </p:txBody>
      </p:sp>
      <p:sp>
        <p:nvSpPr>
          <p:cNvPr id="5" name="Footer Placeholder 4"/>
          <p:cNvSpPr>
            <a:spLocks noGrp="1"/>
          </p:cNvSpPr>
          <p:nvPr>
            <p:ph type="ftr" sz="quarter" idx="11"/>
          </p:nvPr>
        </p:nvSpPr>
        <p:spPr/>
        <p:txBody>
          <a:bodyPr/>
          <a:lstStyle/>
          <a:p>
            <a:r>
              <a:rPr lang="en-US" smtClean="0"/>
              <a:t>2017 Coastal Master Plan </a:t>
            </a:r>
            <a:endParaRPr lang="en-US" dirty="0"/>
          </a:p>
        </p:txBody>
      </p:sp>
      <p:pic>
        <p:nvPicPr>
          <p:cNvPr id="9" name="Picture 4"/>
          <p:cNvPicPr>
            <a:picLocks noChangeAspect="1"/>
          </p:cNvPicPr>
          <p:nvPr/>
        </p:nvPicPr>
        <p:blipFill rotWithShape="1">
          <a:blip r:embed="rId2" cstate="print">
            <a:extLst>
              <a:ext uri="{28A0092B-C50C-407E-A947-70E740481C1C}">
                <a14:useLocalDpi xmlns:a14="http://schemas.microsoft.com/office/drawing/2010/main" val="0"/>
              </a:ext>
            </a:extLst>
          </a:blip>
          <a:srcRect b="8676"/>
          <a:stretch/>
        </p:blipFill>
        <p:spPr bwMode="auto">
          <a:xfrm>
            <a:off x="0" y="0"/>
            <a:ext cx="9144000" cy="62630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995167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US" smtClean="0"/>
              <a:t>2017 Coastal Master Plan </a:t>
            </a:r>
            <a:endParaRPr lang="en-US" dirty="0"/>
          </a:p>
        </p:txBody>
      </p:sp>
      <p:sp>
        <p:nvSpPr>
          <p:cNvPr id="5" name="Slide Number Placeholder 4"/>
          <p:cNvSpPr>
            <a:spLocks noGrp="1"/>
          </p:cNvSpPr>
          <p:nvPr>
            <p:ph type="sldNum" sz="quarter" idx="12"/>
          </p:nvPr>
        </p:nvSpPr>
        <p:spPr/>
        <p:txBody>
          <a:bodyPr/>
          <a:lstStyle/>
          <a:p>
            <a:fld id="{0580405D-A643-224E-BD86-D482C39E2277}" type="slidenum">
              <a:rPr lang="en-US" smtClean="0"/>
              <a:pPr/>
              <a:t>102</a:t>
            </a:fld>
            <a:endParaRPr lang="en-US" dirty="0"/>
          </a:p>
        </p:txBody>
      </p:sp>
      <p:pic>
        <p:nvPicPr>
          <p:cNvPr id="7" name="Picture 4"/>
          <p:cNvPicPr>
            <a:picLocks noChangeAspect="1"/>
          </p:cNvPicPr>
          <p:nvPr/>
        </p:nvPicPr>
        <p:blipFill rotWithShape="1">
          <a:blip r:embed="rId3" cstate="print">
            <a:extLst>
              <a:ext uri="{28A0092B-C50C-407E-A947-70E740481C1C}">
                <a14:useLocalDpi xmlns:a14="http://schemas.microsoft.com/office/drawing/2010/main" val="0"/>
              </a:ext>
            </a:extLst>
          </a:blip>
          <a:srcRect t="4383" b="4292"/>
          <a:stretch/>
        </p:blipFill>
        <p:spPr bwMode="auto">
          <a:xfrm>
            <a:off x="0" y="-14613"/>
            <a:ext cx="9144000" cy="6263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41265169"/>
      </p:ext>
    </p:extLst>
  </p:cSld>
  <p:clrMapOvr>
    <a:masterClrMapping/>
  </p:clrMapOvr>
  <mc:AlternateContent xmlns:mc="http://schemas.openxmlformats.org/markup-compatibility/2006" xmlns:p14="http://schemas.microsoft.com/office/powerpoint/2010/main">
    <mc:Choice Requires="p14">
      <p:transition spd="med" p14:dur="700" advTm="3000">
        <p:fade/>
      </p:transition>
    </mc:Choice>
    <mc:Fallback xmlns="">
      <p:transition spd="med" advTm="3000">
        <p:fade/>
      </p:transition>
    </mc:Fallback>
  </mc:AlternateContent>
  <p:timing>
    <p:tnLst>
      <p:par>
        <p:cTn id="1" dur="indefinite" restart="never" nodeType="tmRoot"/>
      </p:par>
    </p:tn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t="2842" r="11185" b="12197"/>
          <a:stretch/>
        </p:blipFill>
        <p:spPr>
          <a:xfrm>
            <a:off x="0" y="0"/>
            <a:ext cx="9143999" cy="6858000"/>
          </a:xfrm>
          <a:prstGeom prst="rect">
            <a:avLst/>
          </a:prstGeom>
        </p:spPr>
      </p:pic>
      <p:sp>
        <p:nvSpPr>
          <p:cNvPr id="2" name="Footer Placeholder 1"/>
          <p:cNvSpPr>
            <a:spLocks noGrp="1"/>
          </p:cNvSpPr>
          <p:nvPr>
            <p:ph type="ftr" sz="quarter" idx="11"/>
          </p:nvPr>
        </p:nvSpPr>
        <p:spPr/>
        <p:txBody>
          <a:bodyPr/>
          <a:lstStyle/>
          <a:p>
            <a:r>
              <a:rPr lang="en-US" smtClean="0"/>
              <a:t>2017 Coastal Master Plan </a:t>
            </a:r>
            <a:endParaRPr lang="en-US" dirty="0"/>
          </a:p>
        </p:txBody>
      </p:sp>
      <p:sp>
        <p:nvSpPr>
          <p:cNvPr id="3" name="Slide Number Placeholder 2"/>
          <p:cNvSpPr>
            <a:spLocks noGrp="1"/>
          </p:cNvSpPr>
          <p:nvPr>
            <p:ph type="sldNum" sz="quarter" idx="12"/>
          </p:nvPr>
        </p:nvSpPr>
        <p:spPr/>
        <p:txBody>
          <a:bodyPr/>
          <a:lstStyle/>
          <a:p>
            <a:fld id="{0580405D-A643-224E-BD86-D482C39E2277}" type="slidenum">
              <a:rPr lang="en-US" smtClean="0"/>
              <a:pPr/>
              <a:t>103</a:t>
            </a:fld>
            <a:endParaRPr lang="en-US" dirty="0"/>
          </a:p>
        </p:txBody>
      </p:sp>
      <p:sp>
        <p:nvSpPr>
          <p:cNvPr id="5" name="Rectangle 4"/>
          <p:cNvSpPr/>
          <p:nvPr/>
        </p:nvSpPr>
        <p:spPr>
          <a:xfrm>
            <a:off x="5334000" y="5562600"/>
            <a:ext cx="3810000" cy="771769"/>
          </a:xfrm>
          <a:prstGeom prst="rect">
            <a:avLst/>
          </a:pr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r">
              <a:defRPr/>
            </a:pPr>
            <a:r>
              <a:rPr lang="en-US" b="1" dirty="0" err="1" smtClean="0">
                <a:solidFill>
                  <a:prstClr val="black"/>
                </a:solidFill>
              </a:rPr>
              <a:t>Caminada</a:t>
            </a:r>
            <a:r>
              <a:rPr lang="en-US" b="1" dirty="0" smtClean="0">
                <a:solidFill>
                  <a:prstClr val="black"/>
                </a:solidFill>
              </a:rPr>
              <a:t> Headland Beach and Dune Restoration – Increment I</a:t>
            </a:r>
          </a:p>
          <a:p>
            <a:pPr algn="r">
              <a:defRPr/>
            </a:pPr>
            <a:r>
              <a:rPr lang="en-US" b="1" dirty="0" smtClean="0">
                <a:solidFill>
                  <a:prstClr val="black"/>
                </a:solidFill>
              </a:rPr>
              <a:t>January 2014</a:t>
            </a:r>
          </a:p>
        </p:txBody>
      </p:sp>
    </p:spTree>
    <p:extLst>
      <p:ext uri="{BB962C8B-B14F-4D97-AF65-F5344CB8AC3E}">
        <p14:creationId xmlns:p14="http://schemas.microsoft.com/office/powerpoint/2010/main" val="14751707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194310"/>
            <a:ext cx="9144000" cy="646331"/>
          </a:xfrm>
          <a:prstGeom prst="rect">
            <a:avLst/>
          </a:prstGeom>
          <a:noFill/>
        </p:spPr>
        <p:txBody>
          <a:bodyPr wrap="square" rtlCol="0">
            <a:spAutoFit/>
          </a:bodyPr>
          <a:lstStyle/>
          <a:p>
            <a:pPr algn="ctr"/>
            <a:r>
              <a:rPr lang="en-US" sz="3600" b="1" dirty="0" smtClean="0">
                <a:latin typeface="+mj-lt"/>
              </a:rPr>
              <a:t>Caminada</a:t>
            </a:r>
            <a:endParaRPr lang="en-US" sz="3600" b="1" dirty="0">
              <a:latin typeface="+mj-lt"/>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801584"/>
            <a:ext cx="9144000" cy="6056416"/>
          </a:xfrm>
          <a:prstGeom prst="rect">
            <a:avLst/>
          </a:prstGeom>
        </p:spPr>
      </p:pic>
      <p:sp>
        <p:nvSpPr>
          <p:cNvPr id="3" name="Slide Number Placeholder 2"/>
          <p:cNvSpPr>
            <a:spLocks noGrp="1"/>
          </p:cNvSpPr>
          <p:nvPr>
            <p:ph type="sldNum" sz="quarter" idx="12"/>
          </p:nvPr>
        </p:nvSpPr>
        <p:spPr/>
        <p:txBody>
          <a:bodyPr/>
          <a:lstStyle/>
          <a:p>
            <a:fld id="{0580405D-A643-224E-BD86-D482C39E2277}" type="slidenum">
              <a:rPr lang="en-US" smtClean="0"/>
              <a:pPr/>
              <a:t>104</a:t>
            </a:fld>
            <a:endParaRPr lang="en-US" dirty="0"/>
          </a:p>
        </p:txBody>
      </p:sp>
      <p:sp>
        <p:nvSpPr>
          <p:cNvPr id="2" name="Footer Placeholder 1"/>
          <p:cNvSpPr>
            <a:spLocks noGrp="1"/>
          </p:cNvSpPr>
          <p:nvPr>
            <p:ph type="ftr" sz="quarter" idx="11"/>
          </p:nvPr>
        </p:nvSpPr>
        <p:spPr/>
        <p:txBody>
          <a:bodyPr/>
          <a:lstStyle/>
          <a:p>
            <a:r>
              <a:rPr lang="en-US" smtClean="0"/>
              <a:t>2017 Coastal Master Plan </a:t>
            </a:r>
            <a:endParaRPr lang="en-US" dirty="0"/>
          </a:p>
        </p:txBody>
      </p:sp>
    </p:spTree>
    <p:extLst>
      <p:ext uri="{BB962C8B-B14F-4D97-AF65-F5344CB8AC3E}">
        <p14:creationId xmlns:p14="http://schemas.microsoft.com/office/powerpoint/2010/main" val="27017389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1"/>
          <p:cNvPicPr>
            <a:picLocks noChangeAspect="1"/>
          </p:cNvPicPr>
          <p:nvPr/>
        </p:nvPicPr>
        <p:blipFill>
          <a:blip r:embed="rId2" cstate="print">
            <a:extLst>
              <a:ext uri="{28A0092B-C50C-407E-A947-70E740481C1C}">
                <a14:useLocalDpi xmlns:a14="http://schemas.microsoft.com/office/drawing/2010/main" val="0"/>
              </a:ext>
            </a:extLst>
          </a:blip>
          <a:srcRect l="3578" t="2280" r="7861" b="18053"/>
          <a:stretch>
            <a:fillRect/>
          </a:stretch>
        </p:blipFill>
        <p:spPr bwMode="auto">
          <a:xfrm>
            <a:off x="304800" y="334962"/>
            <a:ext cx="8075613" cy="5303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2"/>
          <p:cNvSpPr txBox="1">
            <a:spLocks noChangeArrowheads="1"/>
          </p:cNvSpPr>
          <p:nvPr/>
        </p:nvSpPr>
        <p:spPr bwMode="auto">
          <a:xfrm>
            <a:off x="5334000" y="5486400"/>
            <a:ext cx="3810000" cy="800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Calibri" pitchFamily="34" charset="0"/>
              </a:defRPr>
            </a:lvl1pPr>
            <a:lvl2pPr marL="742950" indent="-285750" eaLnBrk="0" hangingPunct="0">
              <a:defRPr>
                <a:solidFill>
                  <a:schemeClr val="tx1"/>
                </a:solidFill>
                <a:latin typeface="Calibri" pitchFamily="34" charset="0"/>
              </a:defRPr>
            </a:lvl2pPr>
            <a:lvl3pPr marL="1143000" indent="-228600" eaLnBrk="0" hangingPunct="0">
              <a:defRPr>
                <a:solidFill>
                  <a:schemeClr val="tx1"/>
                </a:solidFill>
                <a:latin typeface="Calibri" pitchFamily="34" charset="0"/>
              </a:defRPr>
            </a:lvl3pPr>
            <a:lvl4pPr marL="1600200" indent="-228600" eaLnBrk="0" hangingPunct="0">
              <a:defRPr>
                <a:solidFill>
                  <a:schemeClr val="tx1"/>
                </a:solidFill>
                <a:latin typeface="Calibri" pitchFamily="34" charset="0"/>
              </a:defRPr>
            </a:lvl4pPr>
            <a:lvl5pPr marL="2057400" indent="-228600" eaLnBrk="0" hangingPunct="0">
              <a:defRPr>
                <a:solidFill>
                  <a:schemeClr val="tx1"/>
                </a:solidFill>
                <a:latin typeface="Calibri" pitchFamily="34" charset="0"/>
              </a:defRPr>
            </a:lvl5pPr>
            <a:lvl6pPr marL="2514600" indent="-228600" eaLnBrk="0" fontAlgn="base" hangingPunct="0">
              <a:spcBef>
                <a:spcPct val="0"/>
              </a:spcBef>
              <a:spcAft>
                <a:spcPct val="0"/>
              </a:spcAft>
              <a:defRPr>
                <a:solidFill>
                  <a:schemeClr val="tx1"/>
                </a:solidFill>
                <a:latin typeface="Calibri" pitchFamily="34" charset="0"/>
              </a:defRPr>
            </a:lvl6pPr>
            <a:lvl7pPr marL="2971800" indent="-228600" eaLnBrk="0" fontAlgn="base" hangingPunct="0">
              <a:spcBef>
                <a:spcPct val="0"/>
              </a:spcBef>
              <a:spcAft>
                <a:spcPct val="0"/>
              </a:spcAft>
              <a:defRPr>
                <a:solidFill>
                  <a:schemeClr val="tx1"/>
                </a:solidFill>
                <a:latin typeface="Calibri" pitchFamily="34" charset="0"/>
              </a:defRPr>
            </a:lvl7pPr>
            <a:lvl8pPr marL="3429000" indent="-228600" eaLnBrk="0" fontAlgn="base" hangingPunct="0">
              <a:spcBef>
                <a:spcPct val="0"/>
              </a:spcBef>
              <a:spcAft>
                <a:spcPct val="0"/>
              </a:spcAft>
              <a:defRPr>
                <a:solidFill>
                  <a:schemeClr val="tx1"/>
                </a:solidFill>
                <a:latin typeface="Calibri" pitchFamily="34" charset="0"/>
              </a:defRPr>
            </a:lvl8pPr>
            <a:lvl9pPr marL="3886200" indent="-228600" eaLnBrk="0" fontAlgn="base" hangingPunct="0">
              <a:spcBef>
                <a:spcPct val="0"/>
              </a:spcBef>
              <a:spcAft>
                <a:spcPct val="0"/>
              </a:spcAft>
              <a:defRPr>
                <a:solidFill>
                  <a:schemeClr val="tx1"/>
                </a:solidFill>
                <a:latin typeface="Calibri" pitchFamily="34" charset="0"/>
              </a:defRPr>
            </a:lvl9pPr>
          </a:lstStyle>
          <a:p>
            <a:pPr eaLnBrk="1" hangingPunct="1"/>
            <a:r>
              <a:rPr lang="en-US" b="1" dirty="0">
                <a:solidFill>
                  <a:srgbClr val="000000"/>
                </a:solidFill>
                <a:latin typeface="Arial" charset="0"/>
                <a:cs typeface="Arial" charset="0"/>
              </a:rPr>
              <a:t>Status: </a:t>
            </a:r>
            <a:r>
              <a:rPr lang="en-US" dirty="0">
                <a:solidFill>
                  <a:srgbClr val="000000"/>
                </a:solidFill>
                <a:latin typeface="Arial" charset="0"/>
                <a:cs typeface="Arial" charset="0"/>
              </a:rPr>
              <a:t>Headed to Construction</a:t>
            </a:r>
          </a:p>
          <a:p>
            <a:pPr eaLnBrk="1" hangingPunct="1"/>
            <a:endParaRPr lang="en-US" sz="1000" dirty="0">
              <a:solidFill>
                <a:srgbClr val="000000"/>
              </a:solidFill>
              <a:latin typeface="Arial" charset="0"/>
              <a:cs typeface="Arial" charset="0"/>
            </a:endParaRPr>
          </a:p>
          <a:p>
            <a:pPr eaLnBrk="1" hangingPunct="1"/>
            <a:r>
              <a:rPr lang="en-US" b="1" dirty="0">
                <a:solidFill>
                  <a:srgbClr val="000000"/>
                </a:solidFill>
                <a:latin typeface="Arial" charset="0"/>
                <a:cs typeface="Arial" charset="0"/>
              </a:rPr>
              <a:t>Estimated Project Cost: </a:t>
            </a:r>
            <a:r>
              <a:rPr lang="en-US" dirty="0">
                <a:solidFill>
                  <a:srgbClr val="000000"/>
                </a:solidFill>
                <a:latin typeface="Arial" charset="0"/>
                <a:cs typeface="Arial" charset="0"/>
              </a:rPr>
              <a:t>$147M</a:t>
            </a:r>
          </a:p>
        </p:txBody>
      </p:sp>
      <p:pic>
        <p:nvPicPr>
          <p:cNvPr id="8" name="Picture 4"/>
          <p:cNvPicPr>
            <a:picLocks noChangeAspect="1"/>
          </p:cNvPicPr>
          <p:nvPr/>
        </p:nvPicPr>
        <p:blipFill>
          <a:blip r:embed="rId3">
            <a:extLst>
              <a:ext uri="{28A0092B-C50C-407E-A947-70E740481C1C}">
                <a14:useLocalDpi xmlns:a14="http://schemas.microsoft.com/office/drawing/2010/main" val="0"/>
              </a:ext>
            </a:extLst>
          </a:blip>
          <a:srcRect l="23657" t="13802" r="23457" b="28101"/>
          <a:stretch>
            <a:fillRect/>
          </a:stretch>
        </p:blipFill>
        <p:spPr bwMode="auto">
          <a:xfrm>
            <a:off x="7938" y="4610100"/>
            <a:ext cx="2651125" cy="163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itle 3"/>
          <p:cNvSpPr>
            <a:spLocks noGrp="1"/>
          </p:cNvSpPr>
          <p:nvPr>
            <p:ph type="title"/>
          </p:nvPr>
        </p:nvSpPr>
        <p:spPr>
          <a:xfrm>
            <a:off x="2514600" y="228600"/>
            <a:ext cx="6172200" cy="1143000"/>
          </a:xfrm>
        </p:spPr>
        <p:txBody>
          <a:bodyPr>
            <a:normAutofit fontScale="90000"/>
          </a:bodyPr>
          <a:lstStyle/>
          <a:p>
            <a:r>
              <a:rPr lang="en-US" dirty="0" err="1"/>
              <a:t>Caminada</a:t>
            </a:r>
            <a:r>
              <a:rPr lang="en-US" dirty="0"/>
              <a:t> Headland Beach and Dune Restoration INCR </a:t>
            </a:r>
            <a:r>
              <a:rPr lang="en-US" dirty="0" smtClean="0"/>
              <a:t>2</a:t>
            </a:r>
            <a:endParaRPr lang="en-US" dirty="0"/>
          </a:p>
        </p:txBody>
      </p:sp>
      <p:sp>
        <p:nvSpPr>
          <p:cNvPr id="3" name="Slide Number Placeholder 2"/>
          <p:cNvSpPr>
            <a:spLocks noGrp="1"/>
          </p:cNvSpPr>
          <p:nvPr>
            <p:ph type="sldNum" sz="quarter" idx="12"/>
          </p:nvPr>
        </p:nvSpPr>
        <p:spPr/>
        <p:txBody>
          <a:bodyPr/>
          <a:lstStyle/>
          <a:p>
            <a:fld id="{0580405D-A643-224E-BD86-D482C39E2277}" type="slidenum">
              <a:rPr lang="en-US" smtClean="0"/>
              <a:pPr/>
              <a:t>105</a:t>
            </a:fld>
            <a:endParaRPr lang="en-US" dirty="0"/>
          </a:p>
        </p:txBody>
      </p:sp>
      <p:sp>
        <p:nvSpPr>
          <p:cNvPr id="2" name="Footer Placeholder 1"/>
          <p:cNvSpPr>
            <a:spLocks noGrp="1"/>
          </p:cNvSpPr>
          <p:nvPr>
            <p:ph type="ftr" sz="quarter" idx="11"/>
          </p:nvPr>
        </p:nvSpPr>
        <p:spPr/>
        <p:txBody>
          <a:bodyPr/>
          <a:lstStyle/>
          <a:p>
            <a:r>
              <a:rPr lang="en-US" smtClean="0"/>
              <a:t>2017 Coastal Master Plan </a:t>
            </a:r>
            <a:endParaRPr lang="en-US" dirty="0"/>
          </a:p>
        </p:txBody>
      </p:sp>
    </p:spTree>
    <p:extLst>
      <p:ext uri="{BB962C8B-B14F-4D97-AF65-F5344CB8AC3E}">
        <p14:creationId xmlns:p14="http://schemas.microsoft.com/office/powerpoint/2010/main" val="24848426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p:cNvPicPr>
            <a:picLocks noChangeAspect="1" noChangeArrowheads="1"/>
          </p:cNvPicPr>
          <p:nvPr/>
        </p:nvPicPr>
        <p:blipFill>
          <a:blip r:embed="rId2">
            <a:extLst>
              <a:ext uri="{28A0092B-C50C-407E-A947-70E740481C1C}">
                <a14:useLocalDpi xmlns:a14="http://schemas.microsoft.com/office/drawing/2010/main" val="0"/>
              </a:ext>
            </a:extLst>
          </a:blip>
          <a:srcRect l="7668" t="18071" r="14667" b="4221"/>
          <a:stretch>
            <a:fillRect/>
          </a:stretch>
        </p:blipFill>
        <p:spPr bwMode="auto">
          <a:xfrm>
            <a:off x="0" y="0"/>
            <a:ext cx="9144000" cy="6861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Slide Number Placeholder 2"/>
          <p:cNvSpPr>
            <a:spLocks noGrp="1"/>
          </p:cNvSpPr>
          <p:nvPr>
            <p:ph type="sldNum" sz="quarter" idx="12"/>
          </p:nvPr>
        </p:nvSpPr>
        <p:spPr/>
        <p:txBody>
          <a:bodyPr/>
          <a:lstStyle/>
          <a:p>
            <a:fld id="{0580405D-A643-224E-BD86-D482C39E2277}" type="slidenum">
              <a:rPr lang="en-US" smtClean="0"/>
              <a:pPr/>
              <a:t>106</a:t>
            </a:fld>
            <a:endParaRPr lang="en-US" dirty="0"/>
          </a:p>
        </p:txBody>
      </p:sp>
      <p:sp>
        <p:nvSpPr>
          <p:cNvPr id="2" name="Footer Placeholder 1"/>
          <p:cNvSpPr>
            <a:spLocks noGrp="1"/>
          </p:cNvSpPr>
          <p:nvPr>
            <p:ph type="ftr" sz="quarter" idx="11"/>
          </p:nvPr>
        </p:nvSpPr>
        <p:spPr/>
        <p:txBody>
          <a:bodyPr/>
          <a:lstStyle/>
          <a:p>
            <a:r>
              <a:rPr lang="en-US" smtClean="0"/>
              <a:t>2017 Coastal Master Plan </a:t>
            </a:r>
            <a:endParaRPr lang="en-US" dirty="0"/>
          </a:p>
        </p:txBody>
      </p:sp>
      <p:sp>
        <p:nvSpPr>
          <p:cNvPr id="7" name="Rectangle 6"/>
          <p:cNvSpPr/>
          <p:nvPr/>
        </p:nvSpPr>
        <p:spPr>
          <a:xfrm>
            <a:off x="5334000" y="5410200"/>
            <a:ext cx="3810000" cy="84772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r">
              <a:defRPr/>
            </a:pPr>
            <a:r>
              <a:rPr lang="en-US" b="1" dirty="0">
                <a:solidFill>
                  <a:schemeClr val="tx1"/>
                </a:solidFill>
              </a:rPr>
              <a:t>Long Distance Sediment Pipeline &amp; Bayou </a:t>
            </a:r>
            <a:r>
              <a:rPr lang="en-US" b="1" dirty="0" err="1">
                <a:solidFill>
                  <a:schemeClr val="tx1"/>
                </a:solidFill>
              </a:rPr>
              <a:t>Dupont</a:t>
            </a:r>
            <a:endParaRPr lang="en-US" b="1" dirty="0">
              <a:solidFill>
                <a:schemeClr val="tx1"/>
              </a:solidFill>
            </a:endParaRPr>
          </a:p>
          <a:p>
            <a:pPr algn="r">
              <a:defRPr/>
            </a:pPr>
            <a:r>
              <a:rPr lang="en-US" b="1" dirty="0">
                <a:solidFill>
                  <a:schemeClr val="tx1"/>
                </a:solidFill>
              </a:rPr>
              <a:t>June 2014</a:t>
            </a:r>
          </a:p>
        </p:txBody>
      </p:sp>
    </p:spTree>
    <p:extLst>
      <p:ext uri="{BB962C8B-B14F-4D97-AF65-F5344CB8AC3E}">
        <p14:creationId xmlns:p14="http://schemas.microsoft.com/office/powerpoint/2010/main" val="34031500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3"/>
          <p:cNvPicPr>
            <a:picLocks noChangeAspect="1" noChangeArrowheads="1"/>
          </p:cNvPicPr>
          <p:nvPr/>
        </p:nvPicPr>
        <p:blipFill>
          <a:blip r:embed="rId2">
            <a:extLst>
              <a:ext uri="{28A0092B-C50C-407E-A947-70E740481C1C}">
                <a14:useLocalDpi xmlns:a14="http://schemas.microsoft.com/office/drawing/2010/main" val="0"/>
              </a:ext>
            </a:extLst>
          </a:blip>
          <a:srcRect l="15546" t="18610" r="6831" b="3889"/>
          <a:stretch>
            <a:fillRect/>
          </a:stretch>
        </p:blipFill>
        <p:spPr bwMode="auto">
          <a:xfrm>
            <a:off x="-7938" y="0"/>
            <a:ext cx="9159876"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Rectangle 8"/>
          <p:cNvSpPr/>
          <p:nvPr/>
        </p:nvSpPr>
        <p:spPr>
          <a:xfrm>
            <a:off x="5341938" y="5857875"/>
            <a:ext cx="3810000" cy="847725"/>
          </a:xfrm>
          <a:prstGeom prst="rect">
            <a:avLst/>
          </a:prstGeom>
          <a:solidFill>
            <a:srgbClr val="D9D9D9"/>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r">
              <a:defRPr/>
            </a:pPr>
            <a:r>
              <a:rPr lang="en-US" b="1" dirty="0">
                <a:solidFill>
                  <a:schemeClr val="tx1"/>
                </a:solidFill>
              </a:rPr>
              <a:t>Long Distance Sediment Pipeline &amp; Bayou </a:t>
            </a:r>
            <a:r>
              <a:rPr lang="en-US" b="1" dirty="0" err="1">
                <a:solidFill>
                  <a:schemeClr val="tx1"/>
                </a:solidFill>
              </a:rPr>
              <a:t>Dupont</a:t>
            </a:r>
            <a:endParaRPr lang="en-US" b="1" dirty="0">
              <a:solidFill>
                <a:schemeClr val="tx1"/>
              </a:solidFill>
            </a:endParaRPr>
          </a:p>
          <a:p>
            <a:pPr algn="r">
              <a:defRPr/>
            </a:pPr>
            <a:r>
              <a:rPr lang="en-US" b="1" dirty="0">
                <a:solidFill>
                  <a:schemeClr val="tx1"/>
                </a:solidFill>
              </a:rPr>
              <a:t>January 2015</a:t>
            </a:r>
          </a:p>
        </p:txBody>
      </p:sp>
      <p:sp>
        <p:nvSpPr>
          <p:cNvPr id="2" name="Footer Placeholder 1"/>
          <p:cNvSpPr>
            <a:spLocks noGrp="1"/>
          </p:cNvSpPr>
          <p:nvPr>
            <p:ph type="ftr" sz="quarter" idx="11"/>
          </p:nvPr>
        </p:nvSpPr>
        <p:spPr/>
        <p:txBody>
          <a:bodyPr/>
          <a:lstStyle/>
          <a:p>
            <a:r>
              <a:rPr lang="en-US" smtClean="0"/>
              <a:t>2017 Coastal Master Plan </a:t>
            </a:r>
            <a:endParaRPr lang="en-US" dirty="0"/>
          </a:p>
        </p:txBody>
      </p:sp>
    </p:spTree>
    <p:extLst>
      <p:ext uri="{BB962C8B-B14F-4D97-AF65-F5344CB8AC3E}">
        <p14:creationId xmlns:p14="http://schemas.microsoft.com/office/powerpoint/2010/main" val="258523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 cstate="print">
            <a:extLst>
              <a:ext uri="{28A0092B-C50C-407E-A947-70E740481C1C}">
                <a14:useLocalDpi xmlns:a14="http://schemas.microsoft.com/office/drawing/2010/main" val="0"/>
              </a:ext>
            </a:extLst>
          </a:blip>
          <a:srcRect l="8410" r="8365" b="6250"/>
          <a:stretch/>
        </p:blipFill>
        <p:spPr>
          <a:xfrm>
            <a:off x="2650" y="3976"/>
            <a:ext cx="9141350" cy="6858000"/>
          </a:xfrm>
          <a:prstGeom prst="rect">
            <a:avLst/>
          </a:prstGeom>
        </p:spPr>
      </p:pic>
      <p:sp>
        <p:nvSpPr>
          <p:cNvPr id="9" name="Rectangle 8"/>
          <p:cNvSpPr/>
          <p:nvPr/>
        </p:nvSpPr>
        <p:spPr>
          <a:xfrm>
            <a:off x="5334000" y="5715000"/>
            <a:ext cx="3810000" cy="609601"/>
          </a:xfrm>
          <a:prstGeom prst="rect">
            <a:avLst/>
          </a:pr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r">
              <a:defRPr/>
            </a:pPr>
            <a:r>
              <a:rPr lang="en-US" b="1" dirty="0" smtClean="0">
                <a:solidFill>
                  <a:prstClr val="black"/>
                </a:solidFill>
              </a:rPr>
              <a:t>Biloxi Marsh</a:t>
            </a:r>
          </a:p>
          <a:p>
            <a:pPr algn="r">
              <a:defRPr/>
            </a:pPr>
            <a:r>
              <a:rPr lang="en-US" b="1" dirty="0" smtClean="0">
                <a:solidFill>
                  <a:prstClr val="black"/>
                </a:solidFill>
              </a:rPr>
              <a:t>January 2014</a:t>
            </a:r>
            <a:endParaRPr lang="en-US" b="1" dirty="0">
              <a:solidFill>
                <a:prstClr val="black"/>
              </a:solidFill>
            </a:endParaRPr>
          </a:p>
        </p:txBody>
      </p:sp>
      <p:sp>
        <p:nvSpPr>
          <p:cNvPr id="3" name="Slide Number Placeholder 2"/>
          <p:cNvSpPr>
            <a:spLocks noGrp="1"/>
          </p:cNvSpPr>
          <p:nvPr>
            <p:ph type="sldNum" sz="quarter" idx="12"/>
          </p:nvPr>
        </p:nvSpPr>
        <p:spPr/>
        <p:txBody>
          <a:bodyPr/>
          <a:lstStyle/>
          <a:p>
            <a:fld id="{0580405D-A643-224E-BD86-D482C39E2277}" type="slidenum">
              <a:rPr lang="en-US" smtClean="0"/>
              <a:pPr/>
              <a:t>108</a:t>
            </a:fld>
            <a:endParaRPr lang="en-US" dirty="0"/>
          </a:p>
        </p:txBody>
      </p:sp>
      <p:sp>
        <p:nvSpPr>
          <p:cNvPr id="2" name="Footer Placeholder 1"/>
          <p:cNvSpPr>
            <a:spLocks noGrp="1"/>
          </p:cNvSpPr>
          <p:nvPr>
            <p:ph type="ftr" sz="quarter" idx="11"/>
          </p:nvPr>
        </p:nvSpPr>
        <p:spPr/>
        <p:txBody>
          <a:bodyPr/>
          <a:lstStyle/>
          <a:p>
            <a:r>
              <a:rPr lang="en-US" smtClean="0"/>
              <a:t>2017 Coastal Master Plan </a:t>
            </a:r>
            <a:endParaRPr lang="en-US" dirty="0"/>
          </a:p>
        </p:txBody>
      </p:sp>
    </p:spTree>
    <p:extLst>
      <p:ext uri="{BB962C8B-B14F-4D97-AF65-F5344CB8AC3E}">
        <p14:creationId xmlns:p14="http://schemas.microsoft.com/office/powerpoint/2010/main" val="10175608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152400"/>
            <a:ext cx="8229600" cy="1143000"/>
          </a:xfrm>
        </p:spPr>
        <p:txBody>
          <a:bodyPr/>
          <a:lstStyle/>
          <a:p>
            <a:r>
              <a:rPr lang="en-US" dirty="0" smtClean="0"/>
              <a:t>Flood Protection</a:t>
            </a:r>
            <a:endParaRPr lang="en-US" dirty="0"/>
          </a:p>
        </p:txBody>
      </p:sp>
      <p:sp>
        <p:nvSpPr>
          <p:cNvPr id="4" name="Slide Number Placeholder 3"/>
          <p:cNvSpPr>
            <a:spLocks noGrp="1"/>
          </p:cNvSpPr>
          <p:nvPr>
            <p:ph type="sldNum" sz="quarter" idx="12"/>
          </p:nvPr>
        </p:nvSpPr>
        <p:spPr/>
        <p:txBody>
          <a:bodyPr/>
          <a:lstStyle/>
          <a:p>
            <a:fld id="{0580405D-A643-224E-BD86-D482C39E2277}" type="slidenum">
              <a:rPr lang="en-US" smtClean="0"/>
              <a:pPr/>
              <a:t>109</a:t>
            </a:fld>
            <a:endParaRPr lang="en-US" dirty="0"/>
          </a:p>
        </p:txBody>
      </p:sp>
      <p:sp>
        <p:nvSpPr>
          <p:cNvPr id="5" name="Footer Placeholder 4"/>
          <p:cNvSpPr>
            <a:spLocks noGrp="1"/>
          </p:cNvSpPr>
          <p:nvPr>
            <p:ph type="ftr" sz="quarter" idx="11"/>
          </p:nvPr>
        </p:nvSpPr>
        <p:spPr/>
        <p:txBody>
          <a:bodyPr/>
          <a:lstStyle/>
          <a:p>
            <a:r>
              <a:rPr lang="en-US" smtClean="0"/>
              <a:t>2017 Coastal Master Plan </a:t>
            </a:r>
            <a:endParaRPr lang="en-US" dirty="0"/>
          </a:p>
        </p:txBody>
      </p:sp>
      <p:pic>
        <p:nvPicPr>
          <p:cNvPr id="10" name="Picture 9" descr="http://www.nola.com/katrina/graphics/depths.swf - Windows Internet Explorer"/>
          <p:cNvPicPr>
            <a:picLocks noChangeAspect="1"/>
          </p:cNvPicPr>
          <p:nvPr/>
        </p:nvPicPr>
        <p:blipFill rotWithShape="1">
          <a:blip r:embed="rId2">
            <a:extLst>
              <a:ext uri="{28A0092B-C50C-407E-A947-70E740481C1C}">
                <a14:useLocalDpi xmlns:a14="http://schemas.microsoft.com/office/drawing/2010/main" val="0"/>
              </a:ext>
            </a:extLst>
          </a:blip>
          <a:srcRect l="16709" t="17813" r="16709" b="3729"/>
          <a:stretch/>
        </p:blipFill>
        <p:spPr>
          <a:xfrm>
            <a:off x="3420533" y="1031163"/>
            <a:ext cx="5486400" cy="3921837"/>
          </a:xfrm>
          <a:prstGeom prst="rect">
            <a:avLst/>
          </a:prstGeom>
          <a:ln>
            <a:noFill/>
          </a:ln>
          <a:effectLst>
            <a:outerShdw blurRad="292100" dist="139700" dir="2700000" algn="tl" rotWithShape="0">
              <a:srgbClr val="333333">
                <a:alpha val="65000"/>
              </a:srgbClr>
            </a:outerShdw>
          </a:effectLst>
        </p:spPr>
      </p:pic>
      <p:sp>
        <p:nvSpPr>
          <p:cNvPr id="11" name="Title 1"/>
          <p:cNvSpPr txBox="1">
            <a:spLocks/>
          </p:cNvSpPr>
          <p:nvPr/>
        </p:nvSpPr>
        <p:spPr>
          <a:xfrm>
            <a:off x="152400" y="1143000"/>
            <a:ext cx="3395141" cy="2362200"/>
          </a:xfrm>
          <a:prstGeom prst="rect">
            <a:avLst/>
          </a:prstGeom>
          <a:ln w="19050">
            <a:noFill/>
          </a:ln>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en-US" sz="2400" b="1" u="sng" dirty="0" smtClean="0">
                <a:solidFill>
                  <a:prstClr val="black"/>
                </a:solidFill>
                <a:latin typeface="Arial" pitchFamily="34" charset="0"/>
                <a:cs typeface="Arial" pitchFamily="34" charset="0"/>
              </a:rPr>
              <a:t>Major Components</a:t>
            </a:r>
          </a:p>
          <a:p>
            <a:pPr algn="l"/>
            <a:endParaRPr lang="en-US" sz="2400" b="1" u="sng" dirty="0" smtClean="0">
              <a:solidFill>
                <a:prstClr val="black"/>
              </a:solidFill>
              <a:latin typeface="Arial" pitchFamily="34" charset="0"/>
              <a:cs typeface="Arial" pitchFamily="34" charset="0"/>
            </a:endParaRPr>
          </a:p>
          <a:p>
            <a:pPr marL="342900" indent="-342900" algn="l">
              <a:buFont typeface="Arial" pitchFamily="34" charset="0"/>
              <a:buChar char="•"/>
            </a:pPr>
            <a:r>
              <a:rPr lang="en-US" sz="2400" dirty="0" smtClean="0">
                <a:solidFill>
                  <a:prstClr val="black"/>
                </a:solidFill>
                <a:latin typeface="Arial" pitchFamily="34" charset="0"/>
                <a:cs typeface="Arial" pitchFamily="34" charset="0"/>
              </a:rPr>
              <a:t>Levees</a:t>
            </a:r>
          </a:p>
          <a:p>
            <a:pPr marL="342900" indent="-342900" algn="l">
              <a:buFont typeface="Arial" pitchFamily="34" charset="0"/>
              <a:buChar char="•"/>
            </a:pPr>
            <a:r>
              <a:rPr lang="en-US" sz="2400" dirty="0" smtClean="0">
                <a:solidFill>
                  <a:prstClr val="black"/>
                </a:solidFill>
                <a:latin typeface="Arial" pitchFamily="34" charset="0"/>
                <a:cs typeface="Arial" pitchFamily="34" charset="0"/>
              </a:rPr>
              <a:t>Floodwalls</a:t>
            </a:r>
          </a:p>
          <a:p>
            <a:pPr marL="342900" indent="-342900" algn="l">
              <a:buFont typeface="Arial" pitchFamily="34" charset="0"/>
              <a:buChar char="•"/>
            </a:pPr>
            <a:r>
              <a:rPr lang="en-US" sz="2400" dirty="0" smtClean="0">
                <a:solidFill>
                  <a:prstClr val="black"/>
                </a:solidFill>
                <a:latin typeface="Arial" pitchFamily="34" charset="0"/>
                <a:cs typeface="Arial" pitchFamily="34" charset="0"/>
              </a:rPr>
              <a:t>Pump Stations</a:t>
            </a:r>
          </a:p>
          <a:p>
            <a:pPr marL="342900" indent="-342900" algn="l">
              <a:buFont typeface="Arial" pitchFamily="34" charset="0"/>
              <a:buChar char="•"/>
            </a:pPr>
            <a:r>
              <a:rPr lang="en-US" sz="2400" dirty="0" smtClean="0">
                <a:solidFill>
                  <a:prstClr val="black"/>
                </a:solidFill>
                <a:latin typeface="Arial" pitchFamily="34" charset="0"/>
                <a:cs typeface="Arial" pitchFamily="34" charset="0"/>
              </a:rPr>
              <a:t>Sector Gates &amp; Barge Gates</a:t>
            </a:r>
          </a:p>
          <a:p>
            <a:pPr marL="342900" indent="-342900" algn="l">
              <a:buFont typeface="Arial" pitchFamily="34" charset="0"/>
              <a:buChar char="•"/>
            </a:pPr>
            <a:r>
              <a:rPr lang="en-US" sz="2400" dirty="0" smtClean="0">
                <a:solidFill>
                  <a:prstClr val="black"/>
                </a:solidFill>
                <a:latin typeface="Arial" pitchFamily="34" charset="0"/>
                <a:cs typeface="Arial" pitchFamily="34" charset="0"/>
              </a:rPr>
              <a:t>Locks</a:t>
            </a:r>
          </a:p>
        </p:txBody>
      </p:sp>
      <p:sp>
        <p:nvSpPr>
          <p:cNvPr id="12" name="Title 1"/>
          <p:cNvSpPr txBox="1">
            <a:spLocks/>
          </p:cNvSpPr>
          <p:nvPr/>
        </p:nvSpPr>
        <p:spPr>
          <a:xfrm>
            <a:off x="152400" y="4038600"/>
            <a:ext cx="7772400" cy="2133600"/>
          </a:xfrm>
          <a:prstGeom prst="rect">
            <a:avLst/>
          </a:prstGeom>
          <a:ln w="19050">
            <a:noFill/>
          </a:ln>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en-US" sz="2400" b="1" u="sng" dirty="0" smtClean="0">
                <a:solidFill>
                  <a:prstClr val="black"/>
                </a:solidFill>
                <a:latin typeface="Arial" pitchFamily="34" charset="0"/>
                <a:cs typeface="Arial" pitchFamily="34" charset="0"/>
              </a:rPr>
              <a:t>Role of CPRA</a:t>
            </a:r>
          </a:p>
          <a:p>
            <a:pPr algn="l"/>
            <a:endParaRPr lang="en-US" sz="2400" dirty="0" smtClean="0">
              <a:solidFill>
                <a:prstClr val="black"/>
              </a:solidFill>
              <a:latin typeface="Arial" pitchFamily="34" charset="0"/>
              <a:cs typeface="Arial" pitchFamily="34" charset="0"/>
            </a:endParaRPr>
          </a:p>
          <a:p>
            <a:pPr marL="342900" indent="-342900" algn="l">
              <a:buFont typeface="Arial" pitchFamily="34" charset="0"/>
              <a:buChar char="•"/>
            </a:pPr>
            <a:r>
              <a:rPr lang="en-US" sz="2400" dirty="0" smtClean="0">
                <a:solidFill>
                  <a:prstClr val="black"/>
                </a:solidFill>
                <a:latin typeface="Arial" pitchFamily="34" charset="0"/>
                <a:cs typeface="Arial" pitchFamily="34" charset="0"/>
              </a:rPr>
              <a:t>Design and Review</a:t>
            </a:r>
          </a:p>
          <a:p>
            <a:pPr marL="342900" indent="-342900" algn="l">
              <a:buFont typeface="Arial" pitchFamily="34" charset="0"/>
              <a:buChar char="•"/>
            </a:pPr>
            <a:r>
              <a:rPr lang="en-US" sz="2400" dirty="0" smtClean="0">
                <a:solidFill>
                  <a:prstClr val="black"/>
                </a:solidFill>
                <a:latin typeface="Arial" pitchFamily="34" charset="0"/>
                <a:cs typeface="Arial" pitchFamily="34" charset="0"/>
              </a:rPr>
              <a:t>Construction Oversight &amp; Review</a:t>
            </a:r>
          </a:p>
          <a:p>
            <a:pPr marL="342900" indent="-342900" algn="l">
              <a:buFont typeface="Arial" pitchFamily="34" charset="0"/>
              <a:buChar char="•"/>
            </a:pPr>
            <a:r>
              <a:rPr lang="en-US" sz="2400" dirty="0">
                <a:solidFill>
                  <a:prstClr val="black"/>
                </a:solidFill>
                <a:latin typeface="Arial" pitchFamily="34" charset="0"/>
                <a:cs typeface="Arial" pitchFamily="34" charset="0"/>
              </a:rPr>
              <a:t>Levee Inspections</a:t>
            </a:r>
          </a:p>
          <a:p>
            <a:pPr marL="342900" indent="-342900" algn="l">
              <a:buFont typeface="Arial" pitchFamily="34" charset="0"/>
              <a:buChar char="•"/>
            </a:pPr>
            <a:r>
              <a:rPr lang="en-US" sz="2400" dirty="0" smtClean="0">
                <a:solidFill>
                  <a:prstClr val="black"/>
                </a:solidFill>
                <a:latin typeface="Arial" pitchFamily="34" charset="0"/>
                <a:cs typeface="Arial" pitchFamily="34" charset="0"/>
              </a:rPr>
              <a:t>Emergency Response Teams</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52800" y="4495801"/>
            <a:ext cx="3084513" cy="609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823412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0"/>
            <a:ext cx="8229600" cy="1143000"/>
          </a:xfrm>
        </p:spPr>
        <p:txBody>
          <a:bodyPr/>
          <a:lstStyle/>
          <a:p>
            <a:r>
              <a:rPr lang="en-US" dirty="0" smtClean="0"/>
              <a:t>Flood Protection</a:t>
            </a:r>
            <a:endParaRPr lang="en-US" dirty="0"/>
          </a:p>
        </p:txBody>
      </p:sp>
      <p:sp>
        <p:nvSpPr>
          <p:cNvPr id="4" name="Slide Number Placeholder 3"/>
          <p:cNvSpPr>
            <a:spLocks noGrp="1"/>
          </p:cNvSpPr>
          <p:nvPr>
            <p:ph type="sldNum" sz="quarter" idx="12"/>
          </p:nvPr>
        </p:nvSpPr>
        <p:spPr/>
        <p:txBody>
          <a:bodyPr/>
          <a:lstStyle/>
          <a:p>
            <a:fld id="{0580405D-A643-224E-BD86-D482C39E2277}" type="slidenum">
              <a:rPr lang="en-US" smtClean="0"/>
              <a:pPr/>
              <a:t>110</a:t>
            </a:fld>
            <a:endParaRPr lang="en-US" dirty="0"/>
          </a:p>
        </p:txBody>
      </p:sp>
      <p:sp>
        <p:nvSpPr>
          <p:cNvPr id="5" name="Footer Placeholder 4"/>
          <p:cNvSpPr>
            <a:spLocks noGrp="1"/>
          </p:cNvSpPr>
          <p:nvPr>
            <p:ph type="ftr" sz="quarter" idx="11"/>
          </p:nvPr>
        </p:nvSpPr>
        <p:spPr/>
        <p:txBody>
          <a:bodyPr/>
          <a:lstStyle/>
          <a:p>
            <a:r>
              <a:rPr lang="en-US" smtClean="0"/>
              <a:t>2017 Coastal Master Plan </a:t>
            </a:r>
            <a:endParaRPr lang="en-US" dirty="0"/>
          </a:p>
        </p:txBody>
      </p:sp>
      <p:pic>
        <p:nvPicPr>
          <p:cNvPr id="6" name="Picture 4" descr="\\dnr_btr\vol1\users\jass\Presentation Material\MAPS\USACE Maps\graphic-hurricane-052911_JA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6765" y="1147873"/>
            <a:ext cx="8763000" cy="4966774"/>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228600" y="4277380"/>
            <a:ext cx="1707583" cy="276999"/>
          </a:xfrm>
          <a:prstGeom prst="rect">
            <a:avLst/>
          </a:prstGeom>
          <a:solidFill>
            <a:schemeClr val="bg1"/>
          </a:solidFill>
          <a:ln w="19050">
            <a:solidFill>
              <a:schemeClr val="tx1"/>
            </a:solidFill>
          </a:ln>
        </p:spPr>
        <p:txBody>
          <a:bodyPr wrap="none" rtlCol="0">
            <a:spAutoFit/>
          </a:bodyPr>
          <a:lstStyle/>
          <a:p>
            <a:r>
              <a:rPr lang="en-US" sz="1200" b="1" dirty="0" smtClean="0">
                <a:solidFill>
                  <a:prstClr val="black"/>
                </a:solidFill>
              </a:rPr>
              <a:t>Lake </a:t>
            </a:r>
            <a:r>
              <a:rPr lang="en-US" sz="1200" b="1" dirty="0" err="1" smtClean="0">
                <a:solidFill>
                  <a:prstClr val="black"/>
                </a:solidFill>
              </a:rPr>
              <a:t>Cataouatche</a:t>
            </a:r>
            <a:r>
              <a:rPr lang="en-US" sz="1200" b="1" dirty="0" smtClean="0">
                <a:solidFill>
                  <a:prstClr val="black"/>
                </a:solidFill>
              </a:rPr>
              <a:t> Levee</a:t>
            </a:r>
            <a:endParaRPr lang="en-US" sz="1200" b="1" dirty="0">
              <a:solidFill>
                <a:prstClr val="black"/>
              </a:solidFill>
            </a:endParaRPr>
          </a:p>
        </p:txBody>
      </p:sp>
      <p:sp>
        <p:nvSpPr>
          <p:cNvPr id="9" name="TextBox 8"/>
          <p:cNvSpPr txBox="1"/>
          <p:nvPr/>
        </p:nvSpPr>
        <p:spPr>
          <a:xfrm>
            <a:off x="1359051" y="5219581"/>
            <a:ext cx="1612749" cy="276999"/>
          </a:xfrm>
          <a:prstGeom prst="rect">
            <a:avLst/>
          </a:prstGeom>
          <a:solidFill>
            <a:schemeClr val="bg1"/>
          </a:solidFill>
          <a:ln w="19050">
            <a:solidFill>
              <a:schemeClr val="tx1"/>
            </a:solidFill>
          </a:ln>
        </p:spPr>
        <p:txBody>
          <a:bodyPr wrap="none" rtlCol="0">
            <a:spAutoFit/>
          </a:bodyPr>
          <a:lstStyle/>
          <a:p>
            <a:r>
              <a:rPr lang="en-US" sz="1200" b="1" dirty="0" smtClean="0">
                <a:solidFill>
                  <a:prstClr val="black"/>
                </a:solidFill>
              </a:rPr>
              <a:t>West Closure Complex</a:t>
            </a:r>
            <a:endParaRPr lang="en-US" sz="1200" b="1" dirty="0">
              <a:solidFill>
                <a:prstClr val="black"/>
              </a:solidFill>
            </a:endParaRPr>
          </a:p>
        </p:txBody>
      </p:sp>
      <p:sp>
        <p:nvSpPr>
          <p:cNvPr id="10" name="TextBox 9"/>
          <p:cNvSpPr txBox="1"/>
          <p:nvPr/>
        </p:nvSpPr>
        <p:spPr>
          <a:xfrm>
            <a:off x="2819400" y="5572780"/>
            <a:ext cx="2166683" cy="276999"/>
          </a:xfrm>
          <a:prstGeom prst="rect">
            <a:avLst/>
          </a:prstGeom>
          <a:solidFill>
            <a:schemeClr val="bg1"/>
          </a:solidFill>
          <a:ln w="19050">
            <a:solidFill>
              <a:schemeClr val="tx1"/>
            </a:solidFill>
          </a:ln>
        </p:spPr>
        <p:txBody>
          <a:bodyPr wrap="none" rtlCol="0">
            <a:spAutoFit/>
          </a:bodyPr>
          <a:lstStyle/>
          <a:p>
            <a:r>
              <a:rPr lang="en-US" sz="1200" b="1" dirty="0" smtClean="0">
                <a:solidFill>
                  <a:prstClr val="black"/>
                </a:solidFill>
              </a:rPr>
              <a:t>St. Bernard Levee &amp; Floodwalls</a:t>
            </a:r>
            <a:endParaRPr lang="en-US" sz="1200" b="1" dirty="0">
              <a:solidFill>
                <a:prstClr val="black"/>
              </a:solidFill>
            </a:endParaRPr>
          </a:p>
        </p:txBody>
      </p:sp>
      <p:sp>
        <p:nvSpPr>
          <p:cNvPr id="11" name="TextBox 10"/>
          <p:cNvSpPr txBox="1"/>
          <p:nvPr/>
        </p:nvSpPr>
        <p:spPr>
          <a:xfrm>
            <a:off x="4343400" y="5039379"/>
            <a:ext cx="1218475" cy="461665"/>
          </a:xfrm>
          <a:prstGeom prst="rect">
            <a:avLst/>
          </a:prstGeom>
          <a:solidFill>
            <a:schemeClr val="bg1"/>
          </a:solidFill>
          <a:ln w="19050">
            <a:solidFill>
              <a:schemeClr val="tx1"/>
            </a:solidFill>
          </a:ln>
        </p:spPr>
        <p:txBody>
          <a:bodyPr wrap="none" rtlCol="0">
            <a:spAutoFit/>
          </a:bodyPr>
          <a:lstStyle/>
          <a:p>
            <a:r>
              <a:rPr lang="en-US" sz="1200" b="1" dirty="0" smtClean="0">
                <a:solidFill>
                  <a:prstClr val="black"/>
                </a:solidFill>
              </a:rPr>
              <a:t>Eastern Tie-In</a:t>
            </a:r>
          </a:p>
          <a:p>
            <a:r>
              <a:rPr lang="en-US" sz="1200" b="1" dirty="0" smtClean="0">
                <a:solidFill>
                  <a:prstClr val="black"/>
                </a:solidFill>
              </a:rPr>
              <a:t>Hero to Oakville</a:t>
            </a:r>
            <a:endParaRPr lang="en-US" sz="1200" b="1" dirty="0">
              <a:solidFill>
                <a:prstClr val="black"/>
              </a:solidFill>
            </a:endParaRPr>
          </a:p>
        </p:txBody>
      </p:sp>
      <p:cxnSp>
        <p:nvCxnSpPr>
          <p:cNvPr id="12" name="Elbow Connector 11"/>
          <p:cNvCxnSpPr/>
          <p:nvPr/>
        </p:nvCxnSpPr>
        <p:spPr>
          <a:xfrm rot="10800000">
            <a:off x="3429000" y="5039379"/>
            <a:ext cx="914400" cy="381000"/>
          </a:xfrm>
          <a:prstGeom prst="bentConnector3">
            <a:avLst/>
          </a:prstGeom>
          <a:ln w="19050">
            <a:solidFill>
              <a:schemeClr val="tx1"/>
            </a:solidFill>
            <a:headEnd type="none"/>
            <a:tailEnd type="stealth"/>
          </a:ln>
        </p:spPr>
        <p:style>
          <a:lnRef idx="1">
            <a:schemeClr val="accent1"/>
          </a:lnRef>
          <a:fillRef idx="0">
            <a:schemeClr val="accent1"/>
          </a:fillRef>
          <a:effectRef idx="0">
            <a:schemeClr val="accent1"/>
          </a:effectRef>
          <a:fontRef idx="minor">
            <a:schemeClr val="tx1"/>
          </a:fontRef>
        </p:style>
      </p:cxnSp>
      <p:sp>
        <p:nvSpPr>
          <p:cNvPr id="13" name="TextBox 12"/>
          <p:cNvSpPr txBox="1"/>
          <p:nvPr/>
        </p:nvSpPr>
        <p:spPr>
          <a:xfrm>
            <a:off x="228600" y="1534180"/>
            <a:ext cx="1686295" cy="276999"/>
          </a:xfrm>
          <a:prstGeom prst="rect">
            <a:avLst/>
          </a:prstGeom>
          <a:solidFill>
            <a:schemeClr val="bg1"/>
          </a:solidFill>
          <a:ln w="19050">
            <a:solidFill>
              <a:schemeClr val="tx1"/>
            </a:solidFill>
          </a:ln>
        </p:spPr>
        <p:txBody>
          <a:bodyPr wrap="none" rtlCol="0">
            <a:spAutoFit/>
          </a:bodyPr>
          <a:lstStyle/>
          <a:p>
            <a:r>
              <a:rPr lang="en-US" sz="1200" b="1" dirty="0" smtClean="0">
                <a:solidFill>
                  <a:prstClr val="black"/>
                </a:solidFill>
              </a:rPr>
              <a:t>St. Charles Parish Levee</a:t>
            </a:r>
            <a:endParaRPr lang="en-US" sz="1200" b="1" dirty="0">
              <a:solidFill>
                <a:prstClr val="black"/>
              </a:solidFill>
            </a:endParaRPr>
          </a:p>
        </p:txBody>
      </p:sp>
      <p:sp>
        <p:nvSpPr>
          <p:cNvPr id="14" name="TextBox 13"/>
          <p:cNvSpPr txBox="1"/>
          <p:nvPr/>
        </p:nvSpPr>
        <p:spPr>
          <a:xfrm>
            <a:off x="3429000" y="1866781"/>
            <a:ext cx="2057400" cy="276999"/>
          </a:xfrm>
          <a:prstGeom prst="rect">
            <a:avLst/>
          </a:prstGeom>
          <a:solidFill>
            <a:schemeClr val="bg1"/>
          </a:solidFill>
          <a:ln w="19050">
            <a:solidFill>
              <a:srgbClr val="FF0000"/>
            </a:solidFill>
          </a:ln>
        </p:spPr>
        <p:txBody>
          <a:bodyPr wrap="square" rtlCol="0">
            <a:spAutoFit/>
          </a:bodyPr>
          <a:lstStyle/>
          <a:p>
            <a:r>
              <a:rPr lang="en-US" sz="1200" b="1" dirty="0" smtClean="0">
                <a:solidFill>
                  <a:prstClr val="black"/>
                </a:solidFill>
              </a:rPr>
              <a:t>New Orleans Drainage Canals</a:t>
            </a:r>
          </a:p>
        </p:txBody>
      </p:sp>
      <p:sp>
        <p:nvSpPr>
          <p:cNvPr id="15" name="TextBox 14"/>
          <p:cNvSpPr txBox="1"/>
          <p:nvPr/>
        </p:nvSpPr>
        <p:spPr>
          <a:xfrm>
            <a:off x="5943600" y="2019181"/>
            <a:ext cx="1452898" cy="276999"/>
          </a:xfrm>
          <a:prstGeom prst="rect">
            <a:avLst/>
          </a:prstGeom>
          <a:solidFill>
            <a:schemeClr val="bg1"/>
          </a:solidFill>
          <a:ln w="19050">
            <a:solidFill>
              <a:schemeClr val="tx1"/>
            </a:solidFill>
          </a:ln>
        </p:spPr>
        <p:txBody>
          <a:bodyPr wrap="none" rtlCol="0">
            <a:spAutoFit/>
          </a:bodyPr>
          <a:lstStyle/>
          <a:p>
            <a:r>
              <a:rPr lang="en-US" sz="1200" b="1" dirty="0" smtClean="0">
                <a:solidFill>
                  <a:prstClr val="black"/>
                </a:solidFill>
              </a:rPr>
              <a:t>Seabrook Floodgate</a:t>
            </a:r>
            <a:endParaRPr lang="en-US" sz="1200" b="1" dirty="0">
              <a:solidFill>
                <a:prstClr val="black"/>
              </a:solidFill>
            </a:endParaRPr>
          </a:p>
        </p:txBody>
      </p:sp>
      <p:sp>
        <p:nvSpPr>
          <p:cNvPr id="16" name="TextBox 15"/>
          <p:cNvSpPr txBox="1"/>
          <p:nvPr/>
        </p:nvSpPr>
        <p:spPr>
          <a:xfrm>
            <a:off x="7467600" y="4251896"/>
            <a:ext cx="1143000" cy="461665"/>
          </a:xfrm>
          <a:prstGeom prst="rect">
            <a:avLst/>
          </a:prstGeom>
          <a:solidFill>
            <a:schemeClr val="bg1"/>
          </a:solidFill>
          <a:ln w="19050">
            <a:solidFill>
              <a:schemeClr val="tx1"/>
            </a:solidFill>
          </a:ln>
        </p:spPr>
        <p:txBody>
          <a:bodyPr wrap="square" rtlCol="0">
            <a:spAutoFit/>
          </a:bodyPr>
          <a:lstStyle/>
          <a:p>
            <a:r>
              <a:rPr lang="en-US" sz="1200" b="1" dirty="0" smtClean="0">
                <a:solidFill>
                  <a:prstClr val="black"/>
                </a:solidFill>
              </a:rPr>
              <a:t>Lake </a:t>
            </a:r>
            <a:r>
              <a:rPr lang="en-US" sz="1200" b="1" dirty="0" err="1" smtClean="0">
                <a:solidFill>
                  <a:prstClr val="black"/>
                </a:solidFill>
              </a:rPr>
              <a:t>Borgne</a:t>
            </a:r>
            <a:r>
              <a:rPr lang="en-US" sz="1200" b="1" dirty="0" smtClean="0">
                <a:solidFill>
                  <a:prstClr val="black"/>
                </a:solidFill>
              </a:rPr>
              <a:t> Surge Barrier</a:t>
            </a:r>
            <a:endParaRPr lang="en-US" sz="1200" b="1" dirty="0">
              <a:solidFill>
                <a:prstClr val="black"/>
              </a:solidFill>
            </a:endParaRPr>
          </a:p>
        </p:txBody>
      </p:sp>
      <p:sp>
        <p:nvSpPr>
          <p:cNvPr id="17" name="TextBox 16"/>
          <p:cNvSpPr txBox="1"/>
          <p:nvPr/>
        </p:nvSpPr>
        <p:spPr>
          <a:xfrm>
            <a:off x="7467599" y="4994582"/>
            <a:ext cx="1143000" cy="461665"/>
          </a:xfrm>
          <a:prstGeom prst="rect">
            <a:avLst/>
          </a:prstGeom>
          <a:solidFill>
            <a:schemeClr val="bg1"/>
          </a:solidFill>
          <a:ln w="19050">
            <a:solidFill>
              <a:schemeClr val="tx1"/>
            </a:solidFill>
          </a:ln>
        </p:spPr>
        <p:txBody>
          <a:bodyPr wrap="square" rtlCol="0">
            <a:spAutoFit/>
          </a:bodyPr>
          <a:lstStyle/>
          <a:p>
            <a:r>
              <a:rPr lang="en-US" sz="1200" b="1" dirty="0" smtClean="0">
                <a:solidFill>
                  <a:prstClr val="black"/>
                </a:solidFill>
              </a:rPr>
              <a:t>Bayou </a:t>
            </a:r>
            <a:r>
              <a:rPr lang="en-US" sz="1200" b="1" dirty="0" err="1" smtClean="0">
                <a:solidFill>
                  <a:prstClr val="black"/>
                </a:solidFill>
              </a:rPr>
              <a:t>Dupre</a:t>
            </a:r>
            <a:r>
              <a:rPr lang="en-US" sz="1200" b="1" dirty="0" smtClean="0">
                <a:solidFill>
                  <a:prstClr val="black"/>
                </a:solidFill>
              </a:rPr>
              <a:t> Sector Gate</a:t>
            </a:r>
            <a:endParaRPr lang="en-US" sz="1200" b="1" dirty="0">
              <a:solidFill>
                <a:prstClr val="black"/>
              </a:solidFill>
            </a:endParaRPr>
          </a:p>
        </p:txBody>
      </p:sp>
      <p:cxnSp>
        <p:nvCxnSpPr>
          <p:cNvPr id="18" name="Straight Arrow Connector 17"/>
          <p:cNvCxnSpPr/>
          <p:nvPr/>
        </p:nvCxnSpPr>
        <p:spPr>
          <a:xfrm flipH="1" flipV="1">
            <a:off x="6324600" y="4277380"/>
            <a:ext cx="1143000" cy="886305"/>
          </a:xfrm>
          <a:prstGeom prst="straightConnector1">
            <a:avLst/>
          </a:prstGeom>
          <a:ln w="127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9" name="Rectangle 18"/>
          <p:cNvSpPr/>
          <p:nvPr/>
        </p:nvSpPr>
        <p:spPr>
          <a:xfrm>
            <a:off x="6130996" y="990600"/>
            <a:ext cx="2368405" cy="523220"/>
          </a:xfrm>
          <a:prstGeom prst="rect">
            <a:avLst/>
          </a:prstGeom>
        </p:spPr>
        <p:txBody>
          <a:bodyPr wrap="none">
            <a:spAutoFit/>
          </a:bodyPr>
          <a:lstStyle/>
          <a:p>
            <a:r>
              <a:rPr lang="en-US" sz="2800" b="1" dirty="0" smtClean="0">
                <a:solidFill>
                  <a:prstClr val="black"/>
                </a:solidFill>
              </a:rPr>
              <a:t>Major Projects</a:t>
            </a:r>
            <a:endParaRPr lang="en-US" sz="2800" dirty="0">
              <a:solidFill>
                <a:prstClr val="black"/>
              </a:solidFill>
            </a:endParaRPr>
          </a:p>
        </p:txBody>
      </p:sp>
    </p:spTree>
    <p:extLst>
      <p:ext uri="{BB962C8B-B14F-4D97-AF65-F5344CB8AC3E}">
        <p14:creationId xmlns:p14="http://schemas.microsoft.com/office/powerpoint/2010/main" val="8016492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28600"/>
            <a:ext cx="8229600" cy="1143000"/>
          </a:xfrm>
        </p:spPr>
        <p:txBody>
          <a:bodyPr/>
          <a:lstStyle/>
          <a:p>
            <a:r>
              <a:rPr lang="en-US" dirty="0" smtClean="0"/>
              <a:t>Flood Protection</a:t>
            </a:r>
            <a:endParaRPr lang="en-US" dirty="0"/>
          </a:p>
        </p:txBody>
      </p:sp>
      <p:sp>
        <p:nvSpPr>
          <p:cNvPr id="4" name="Slide Number Placeholder 3"/>
          <p:cNvSpPr>
            <a:spLocks noGrp="1"/>
          </p:cNvSpPr>
          <p:nvPr>
            <p:ph type="sldNum" sz="quarter" idx="12"/>
          </p:nvPr>
        </p:nvSpPr>
        <p:spPr/>
        <p:txBody>
          <a:bodyPr/>
          <a:lstStyle/>
          <a:p>
            <a:fld id="{0580405D-A643-224E-BD86-D482C39E2277}" type="slidenum">
              <a:rPr lang="en-US" smtClean="0"/>
              <a:pPr/>
              <a:t>111</a:t>
            </a:fld>
            <a:endParaRPr lang="en-US" dirty="0"/>
          </a:p>
        </p:txBody>
      </p:sp>
      <p:sp>
        <p:nvSpPr>
          <p:cNvPr id="5" name="Footer Placeholder 4"/>
          <p:cNvSpPr>
            <a:spLocks noGrp="1"/>
          </p:cNvSpPr>
          <p:nvPr>
            <p:ph type="ftr" sz="quarter" idx="11"/>
          </p:nvPr>
        </p:nvSpPr>
        <p:spPr/>
        <p:txBody>
          <a:bodyPr/>
          <a:lstStyle/>
          <a:p>
            <a:r>
              <a:rPr lang="en-US" smtClean="0"/>
              <a:t>2017 Coastal Master Plan </a:t>
            </a:r>
            <a:endParaRPr lang="en-US" dirty="0"/>
          </a:p>
        </p:txBody>
      </p:sp>
      <p:pic>
        <p:nvPicPr>
          <p:cNvPr id="21" name="Picture 2" descr="\\dnr_btr\vol1\users\jass\Downloads\6150428507_c31420e96c_o.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83809" y="778935"/>
            <a:ext cx="7642641" cy="5076083"/>
          </a:xfrm>
          <a:prstGeom prst="rect">
            <a:avLst/>
          </a:prstGeom>
          <a:noFill/>
          <a:extLst>
            <a:ext uri="{909E8E84-426E-40DD-AFC4-6F175D3DCCD1}">
              <a14:hiddenFill xmlns:a14="http://schemas.microsoft.com/office/drawing/2010/main">
                <a:solidFill>
                  <a:srgbClr val="FFFFFF"/>
                </a:solidFill>
              </a14:hiddenFill>
            </a:ext>
          </a:extLst>
        </p:spPr>
      </p:pic>
      <p:sp>
        <p:nvSpPr>
          <p:cNvPr id="22" name="TextBox 21"/>
          <p:cNvSpPr txBox="1"/>
          <p:nvPr/>
        </p:nvSpPr>
        <p:spPr>
          <a:xfrm>
            <a:off x="783809" y="5024021"/>
            <a:ext cx="4792134" cy="830997"/>
          </a:xfrm>
          <a:prstGeom prst="rect">
            <a:avLst/>
          </a:prstGeom>
          <a:noFill/>
        </p:spPr>
        <p:txBody>
          <a:bodyPr wrap="square" rtlCol="0">
            <a:spAutoFit/>
          </a:bodyPr>
          <a:lstStyle/>
          <a:p>
            <a:pPr algn="ctr"/>
            <a:r>
              <a:rPr lang="en-US" sz="2400" dirty="0" smtClean="0">
                <a:solidFill>
                  <a:prstClr val="white"/>
                </a:solidFill>
                <a:latin typeface="Arial" pitchFamily="34" charset="0"/>
                <a:cs typeface="Arial" pitchFamily="34" charset="0"/>
              </a:rPr>
              <a:t>GIWW West Closure Complex </a:t>
            </a:r>
            <a:br>
              <a:rPr lang="en-US" sz="2400" dirty="0" smtClean="0">
                <a:solidFill>
                  <a:prstClr val="white"/>
                </a:solidFill>
                <a:latin typeface="Arial" pitchFamily="34" charset="0"/>
                <a:cs typeface="Arial" pitchFamily="34" charset="0"/>
              </a:rPr>
            </a:br>
            <a:r>
              <a:rPr lang="en-US" sz="2400" dirty="0" smtClean="0">
                <a:solidFill>
                  <a:prstClr val="white"/>
                </a:solidFill>
                <a:latin typeface="Arial" pitchFamily="34" charset="0"/>
                <a:cs typeface="Arial" pitchFamily="34" charset="0"/>
              </a:rPr>
              <a:t>(Pump Station) </a:t>
            </a:r>
            <a:endParaRPr lang="en-US" sz="2400" dirty="0">
              <a:solidFill>
                <a:prstClr val="white"/>
              </a:solidFill>
              <a:latin typeface="Arial" pitchFamily="34" charset="0"/>
              <a:cs typeface="Arial" pitchFamily="34" charset="0"/>
            </a:endParaRPr>
          </a:p>
        </p:txBody>
      </p:sp>
      <p:pic>
        <p:nvPicPr>
          <p:cNvPr id="23" name="Picture 2" descr="http://media.nola.com/environment/photo/map-corps-060411jpg-cae8bb37fb927cd6.jpg"/>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4679" t="16129" r="302" b="2892"/>
          <a:stretch/>
        </p:blipFill>
        <p:spPr bwMode="auto">
          <a:xfrm>
            <a:off x="6598387" y="3597703"/>
            <a:ext cx="2286000" cy="2607384"/>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83809" y="762000"/>
            <a:ext cx="1321812" cy="299656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5" name="Rectangle 24"/>
          <p:cNvSpPr/>
          <p:nvPr/>
        </p:nvSpPr>
        <p:spPr>
          <a:xfrm>
            <a:off x="783809" y="2104902"/>
            <a:ext cx="1317069" cy="310763"/>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6" name="Slide Number Placeholder 4"/>
          <p:cNvSpPr txBox="1">
            <a:spLocks/>
          </p:cNvSpPr>
          <p:nvPr/>
        </p:nvSpPr>
        <p:spPr>
          <a:xfrm>
            <a:off x="6553200" y="584772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rgbClr val="FFFFFF"/>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fld id="{70512D9A-0EBA-446A-ACD7-75B9D72172E1}" type="slidenum">
              <a:rPr lang="en-US" smtClean="0">
                <a:solidFill>
                  <a:prstClr val="black">
                    <a:tint val="75000"/>
                  </a:prstClr>
                </a:solidFill>
              </a:rPr>
              <a:pPr>
                <a:defRPr/>
              </a:pPr>
              <a:t>111</a:t>
            </a:fld>
            <a:endParaRPr lang="en-US" dirty="0">
              <a:solidFill>
                <a:prstClr val="black">
                  <a:tint val="75000"/>
                </a:prstClr>
              </a:solidFill>
            </a:endParaRPr>
          </a:p>
        </p:txBody>
      </p:sp>
    </p:spTree>
    <p:extLst>
      <p:ext uri="{BB962C8B-B14F-4D97-AF65-F5344CB8AC3E}">
        <p14:creationId xmlns:p14="http://schemas.microsoft.com/office/powerpoint/2010/main" val="20794195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0"/>
            <a:ext cx="8229600" cy="1143000"/>
          </a:xfrm>
        </p:spPr>
        <p:txBody>
          <a:bodyPr/>
          <a:lstStyle/>
          <a:p>
            <a:r>
              <a:rPr lang="en-US" dirty="0" smtClean="0"/>
              <a:t>Flood Protection</a:t>
            </a:r>
            <a:endParaRPr lang="en-US" dirty="0"/>
          </a:p>
        </p:txBody>
      </p:sp>
      <p:sp>
        <p:nvSpPr>
          <p:cNvPr id="4" name="Slide Number Placeholder 3"/>
          <p:cNvSpPr>
            <a:spLocks noGrp="1"/>
          </p:cNvSpPr>
          <p:nvPr>
            <p:ph type="sldNum" sz="quarter" idx="12"/>
          </p:nvPr>
        </p:nvSpPr>
        <p:spPr/>
        <p:txBody>
          <a:bodyPr/>
          <a:lstStyle/>
          <a:p>
            <a:fld id="{0580405D-A643-224E-BD86-D482C39E2277}" type="slidenum">
              <a:rPr lang="en-US" smtClean="0"/>
              <a:pPr/>
              <a:t>112</a:t>
            </a:fld>
            <a:endParaRPr lang="en-US" dirty="0"/>
          </a:p>
        </p:txBody>
      </p:sp>
      <p:sp>
        <p:nvSpPr>
          <p:cNvPr id="5" name="Footer Placeholder 4"/>
          <p:cNvSpPr>
            <a:spLocks noGrp="1"/>
          </p:cNvSpPr>
          <p:nvPr>
            <p:ph type="ftr" sz="quarter" idx="11"/>
          </p:nvPr>
        </p:nvSpPr>
        <p:spPr/>
        <p:txBody>
          <a:bodyPr/>
          <a:lstStyle/>
          <a:p>
            <a:r>
              <a:rPr lang="en-US" smtClean="0"/>
              <a:t>2017 Coastal Master Plan </a:t>
            </a:r>
            <a:endParaRPr lang="en-US" dirty="0"/>
          </a:p>
        </p:txBody>
      </p:sp>
      <p:sp>
        <p:nvSpPr>
          <p:cNvPr id="20" name="TextBox 19"/>
          <p:cNvSpPr txBox="1"/>
          <p:nvPr/>
        </p:nvSpPr>
        <p:spPr>
          <a:xfrm>
            <a:off x="321732" y="838200"/>
            <a:ext cx="8356599" cy="461665"/>
          </a:xfrm>
          <a:prstGeom prst="rect">
            <a:avLst/>
          </a:prstGeom>
          <a:noFill/>
        </p:spPr>
        <p:txBody>
          <a:bodyPr wrap="square" rtlCol="0">
            <a:spAutoFit/>
          </a:bodyPr>
          <a:lstStyle/>
          <a:p>
            <a:r>
              <a:rPr lang="en-US" sz="2400" dirty="0" smtClean="0">
                <a:solidFill>
                  <a:prstClr val="black"/>
                </a:solidFill>
                <a:latin typeface="Arial" pitchFamily="34" charset="0"/>
                <a:cs typeface="Arial" pitchFamily="34" charset="0"/>
              </a:rPr>
              <a:t>GIWW West Closure Complex</a:t>
            </a:r>
            <a:endParaRPr lang="en-US" sz="2400" dirty="0">
              <a:solidFill>
                <a:prstClr val="black"/>
              </a:solidFill>
              <a:latin typeface="Arial" pitchFamily="34" charset="0"/>
              <a:cs typeface="Arial" pitchFamily="34" charset="0"/>
            </a:endParaRPr>
          </a:p>
        </p:txBody>
      </p:sp>
      <p:pic>
        <p:nvPicPr>
          <p:cNvPr id="21"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5450" y="1223665"/>
            <a:ext cx="4679950" cy="2666787"/>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25450" y="3817826"/>
            <a:ext cx="3243223" cy="243057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3"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181600" y="685800"/>
            <a:ext cx="3505200" cy="2623511"/>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4" name="Picture 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164667" y="3430405"/>
            <a:ext cx="3765044" cy="281799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534003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0"/>
            <a:ext cx="8229600" cy="1143000"/>
          </a:xfrm>
        </p:spPr>
        <p:txBody>
          <a:bodyPr/>
          <a:lstStyle/>
          <a:p>
            <a:r>
              <a:rPr lang="en-US" dirty="0" smtClean="0"/>
              <a:t>Flood Protection</a:t>
            </a:r>
            <a:endParaRPr lang="en-US" dirty="0"/>
          </a:p>
        </p:txBody>
      </p:sp>
      <p:sp>
        <p:nvSpPr>
          <p:cNvPr id="4" name="Slide Number Placeholder 3"/>
          <p:cNvSpPr>
            <a:spLocks noGrp="1"/>
          </p:cNvSpPr>
          <p:nvPr>
            <p:ph type="sldNum" sz="quarter" idx="12"/>
          </p:nvPr>
        </p:nvSpPr>
        <p:spPr/>
        <p:txBody>
          <a:bodyPr/>
          <a:lstStyle/>
          <a:p>
            <a:fld id="{0580405D-A643-224E-BD86-D482C39E2277}" type="slidenum">
              <a:rPr lang="en-US" smtClean="0"/>
              <a:pPr/>
              <a:t>113</a:t>
            </a:fld>
            <a:endParaRPr lang="en-US" dirty="0"/>
          </a:p>
        </p:txBody>
      </p:sp>
      <p:sp>
        <p:nvSpPr>
          <p:cNvPr id="5" name="Footer Placeholder 4"/>
          <p:cNvSpPr>
            <a:spLocks noGrp="1"/>
          </p:cNvSpPr>
          <p:nvPr>
            <p:ph type="ftr" sz="quarter" idx="11"/>
          </p:nvPr>
        </p:nvSpPr>
        <p:spPr/>
        <p:txBody>
          <a:bodyPr/>
          <a:lstStyle/>
          <a:p>
            <a:r>
              <a:rPr lang="en-US" smtClean="0"/>
              <a:t>2017 Coastal Master Plan </a:t>
            </a:r>
            <a:endParaRPr lang="en-US" dirty="0"/>
          </a:p>
        </p:txBody>
      </p:sp>
      <p:pic>
        <p:nvPicPr>
          <p:cNvPr id="6" name="Picture 2" descr="http://farm6.staticflickr.com/5336/6941924620_0565edf260_o.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1000" y="3238213"/>
            <a:ext cx="4419600" cy="296941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8" name="Picture 2" descr="Silbert_IHNC_032211"/>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458292" y="533400"/>
            <a:ext cx="2667000" cy="284179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6" descr="http://www.cwmags.com/cw-1-1/ed-pix/Sep_28_09_017e.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92126" y="952213"/>
            <a:ext cx="3197347" cy="2195512"/>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2" descr="http://m.ammoth.us/blog/wp-content/uploads/2011/09/ihnc-sb_4.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193119" y="3523155"/>
            <a:ext cx="3197347" cy="239953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94733" y="5724268"/>
            <a:ext cx="4792134" cy="400110"/>
          </a:xfrm>
          <a:prstGeom prst="rect">
            <a:avLst/>
          </a:prstGeom>
          <a:noFill/>
        </p:spPr>
        <p:txBody>
          <a:bodyPr wrap="square" rtlCol="0">
            <a:spAutoFit/>
          </a:bodyPr>
          <a:lstStyle/>
          <a:p>
            <a:pPr algn="ctr"/>
            <a:r>
              <a:rPr lang="en-US" sz="2000" dirty="0" smtClean="0">
                <a:solidFill>
                  <a:prstClr val="white"/>
                </a:solidFill>
                <a:latin typeface="Arial" pitchFamily="34" charset="0"/>
                <a:cs typeface="Arial" pitchFamily="34" charset="0"/>
              </a:rPr>
              <a:t>IHNC Lake </a:t>
            </a:r>
            <a:r>
              <a:rPr lang="en-US" sz="2000" dirty="0" err="1" smtClean="0">
                <a:solidFill>
                  <a:prstClr val="white"/>
                </a:solidFill>
                <a:latin typeface="Arial" pitchFamily="34" charset="0"/>
                <a:cs typeface="Arial" pitchFamily="34" charset="0"/>
              </a:rPr>
              <a:t>Borgne</a:t>
            </a:r>
            <a:r>
              <a:rPr lang="en-US" sz="2000" dirty="0" smtClean="0">
                <a:solidFill>
                  <a:prstClr val="white"/>
                </a:solidFill>
                <a:latin typeface="Arial" pitchFamily="34" charset="0"/>
                <a:cs typeface="Arial" pitchFamily="34" charset="0"/>
              </a:rPr>
              <a:t> Surge Barrier</a:t>
            </a:r>
            <a:endParaRPr lang="en-US" sz="2000" dirty="0">
              <a:solidFill>
                <a:prstClr val="white"/>
              </a:solidFill>
              <a:latin typeface="Arial" pitchFamily="34" charset="0"/>
              <a:cs typeface="Arial" pitchFamily="34" charset="0"/>
            </a:endParaRPr>
          </a:p>
        </p:txBody>
      </p:sp>
    </p:spTree>
    <p:extLst>
      <p:ext uri="{BB962C8B-B14F-4D97-AF65-F5344CB8AC3E}">
        <p14:creationId xmlns:p14="http://schemas.microsoft.com/office/powerpoint/2010/main" val="16030851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0722" name="Chart 7"/>
          <p:cNvGraphicFramePr>
            <a:graphicFrameLocks/>
          </p:cNvGraphicFramePr>
          <p:nvPr>
            <p:extLst>
              <p:ext uri="{D42A27DB-BD31-4B8C-83A1-F6EECF244321}">
                <p14:modId xmlns:p14="http://schemas.microsoft.com/office/powerpoint/2010/main" val="3723351027"/>
              </p:ext>
            </p:extLst>
          </p:nvPr>
        </p:nvGraphicFramePr>
        <p:xfrm>
          <a:off x="107950" y="-177800"/>
          <a:ext cx="8864600" cy="6502400"/>
        </p:xfrm>
        <a:graphic>
          <a:graphicData uri="http://schemas.openxmlformats.org/presentationml/2006/ole">
            <mc:AlternateContent xmlns:mc="http://schemas.openxmlformats.org/markup-compatibility/2006">
              <mc:Choice xmlns:v="urn:schemas-microsoft-com:vml" Requires="v">
                <p:oleObj spid="_x0000_s1044" r:id="rId4" imgW="8864352" imgH="6498899" progId="Excel.Chart.8">
                  <p:embed/>
                </p:oleObj>
              </mc:Choice>
              <mc:Fallback>
                <p:oleObj r:id="rId4" imgW="8864352" imgH="6498899" progId="Excel.Chart.8">
                  <p:embed/>
                  <p:pic>
                    <p:nvPicPr>
                      <p:cNvPr id="0" name=""/>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7950" y="-177800"/>
                        <a:ext cx="8864600" cy="650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3" name="Rectangle 2"/>
          <p:cNvSpPr/>
          <p:nvPr/>
        </p:nvSpPr>
        <p:spPr>
          <a:xfrm>
            <a:off x="0" y="0"/>
            <a:ext cx="9144000" cy="304800"/>
          </a:xfrm>
          <a:prstGeom prst="rect">
            <a:avLst/>
          </a:prstGeom>
          <a:solidFill>
            <a:srgbClr val="0096D7"/>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solidFill>
                <a:prstClr val="white"/>
              </a:solidFill>
              <a:latin typeface="Arial" pitchFamily="34" charset="0"/>
            </a:endParaRPr>
          </a:p>
        </p:txBody>
      </p:sp>
      <p:sp>
        <p:nvSpPr>
          <p:cNvPr id="30724" name="TextBox 4"/>
          <p:cNvSpPr txBox="1">
            <a:spLocks noChangeArrowheads="1"/>
          </p:cNvSpPr>
          <p:nvPr/>
        </p:nvSpPr>
        <p:spPr bwMode="auto">
          <a:xfrm>
            <a:off x="152400" y="309563"/>
            <a:ext cx="8915400" cy="954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Calibri" pitchFamily="34" charset="0"/>
              </a:defRPr>
            </a:lvl1pPr>
            <a:lvl2pPr marL="742950" indent="-285750" eaLnBrk="0" hangingPunct="0">
              <a:defRPr>
                <a:solidFill>
                  <a:schemeClr val="tx1"/>
                </a:solidFill>
                <a:latin typeface="Calibri" pitchFamily="34" charset="0"/>
              </a:defRPr>
            </a:lvl2pPr>
            <a:lvl3pPr marL="1143000" indent="-228600" eaLnBrk="0" hangingPunct="0">
              <a:defRPr>
                <a:solidFill>
                  <a:schemeClr val="tx1"/>
                </a:solidFill>
                <a:latin typeface="Calibri" pitchFamily="34" charset="0"/>
              </a:defRPr>
            </a:lvl3pPr>
            <a:lvl4pPr marL="1600200" indent="-228600" eaLnBrk="0" hangingPunct="0">
              <a:defRPr>
                <a:solidFill>
                  <a:schemeClr val="tx1"/>
                </a:solidFill>
                <a:latin typeface="Calibri" pitchFamily="34" charset="0"/>
              </a:defRPr>
            </a:lvl4pPr>
            <a:lvl5pPr marL="2057400" indent="-228600" eaLnBrk="0" hangingPunct="0">
              <a:defRPr>
                <a:solidFill>
                  <a:schemeClr val="tx1"/>
                </a:solidFill>
                <a:latin typeface="Calibri" pitchFamily="34" charset="0"/>
              </a:defRPr>
            </a:lvl5pPr>
            <a:lvl6pPr marL="2514600" indent="-228600" eaLnBrk="0" fontAlgn="base" hangingPunct="0">
              <a:spcBef>
                <a:spcPct val="0"/>
              </a:spcBef>
              <a:spcAft>
                <a:spcPct val="0"/>
              </a:spcAft>
              <a:defRPr>
                <a:solidFill>
                  <a:schemeClr val="tx1"/>
                </a:solidFill>
                <a:latin typeface="Calibri" pitchFamily="34" charset="0"/>
              </a:defRPr>
            </a:lvl6pPr>
            <a:lvl7pPr marL="2971800" indent="-228600" eaLnBrk="0" fontAlgn="base" hangingPunct="0">
              <a:spcBef>
                <a:spcPct val="0"/>
              </a:spcBef>
              <a:spcAft>
                <a:spcPct val="0"/>
              </a:spcAft>
              <a:defRPr>
                <a:solidFill>
                  <a:schemeClr val="tx1"/>
                </a:solidFill>
                <a:latin typeface="Calibri" pitchFamily="34" charset="0"/>
              </a:defRPr>
            </a:lvl7pPr>
            <a:lvl8pPr marL="3429000" indent="-228600" eaLnBrk="0" fontAlgn="base" hangingPunct="0">
              <a:spcBef>
                <a:spcPct val="0"/>
              </a:spcBef>
              <a:spcAft>
                <a:spcPct val="0"/>
              </a:spcAft>
              <a:defRPr>
                <a:solidFill>
                  <a:schemeClr val="tx1"/>
                </a:solidFill>
                <a:latin typeface="Calibri" pitchFamily="34" charset="0"/>
              </a:defRPr>
            </a:lvl8pPr>
            <a:lvl9pPr marL="3886200" indent="-228600" eaLnBrk="0" fontAlgn="base" hangingPunct="0">
              <a:spcBef>
                <a:spcPct val="0"/>
              </a:spcBef>
              <a:spcAft>
                <a:spcPct val="0"/>
              </a:spcAft>
              <a:defRPr>
                <a:solidFill>
                  <a:schemeClr val="tx1"/>
                </a:solidFill>
                <a:latin typeface="Calibri" pitchFamily="34" charset="0"/>
              </a:defRPr>
            </a:lvl9pPr>
          </a:lstStyle>
          <a:p>
            <a:pPr eaLnBrk="1" hangingPunct="1"/>
            <a:r>
              <a:rPr lang="en-US" sz="3200" b="1">
                <a:solidFill>
                  <a:srgbClr val="000000"/>
                </a:solidFill>
                <a:latin typeface="Arial" charset="0"/>
                <a:cs typeface="Arial" charset="0"/>
              </a:rPr>
              <a:t>Projected FY16 Expenditures</a:t>
            </a:r>
          </a:p>
          <a:p>
            <a:pPr eaLnBrk="1" hangingPunct="1"/>
            <a:r>
              <a:rPr lang="en-US" sz="2400" i="1">
                <a:solidFill>
                  <a:srgbClr val="000000"/>
                </a:solidFill>
                <a:latin typeface="Arial" charset="0"/>
                <a:cs typeface="Arial" charset="0"/>
              </a:rPr>
              <a:t>By Project Phase</a:t>
            </a:r>
          </a:p>
        </p:txBody>
      </p:sp>
      <p:sp>
        <p:nvSpPr>
          <p:cNvPr id="30725" name="TextBox 7"/>
          <p:cNvSpPr txBox="1">
            <a:spLocks noChangeArrowheads="1"/>
          </p:cNvSpPr>
          <p:nvPr/>
        </p:nvSpPr>
        <p:spPr bwMode="auto">
          <a:xfrm>
            <a:off x="4495800" y="5140325"/>
            <a:ext cx="33528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Calibri" pitchFamily="34" charset="0"/>
              </a:defRPr>
            </a:lvl1pPr>
            <a:lvl2pPr marL="742950" indent="-285750" eaLnBrk="0" hangingPunct="0">
              <a:defRPr>
                <a:solidFill>
                  <a:schemeClr val="tx1"/>
                </a:solidFill>
                <a:latin typeface="Calibri" pitchFamily="34" charset="0"/>
              </a:defRPr>
            </a:lvl2pPr>
            <a:lvl3pPr marL="1143000" indent="-228600" eaLnBrk="0" hangingPunct="0">
              <a:defRPr>
                <a:solidFill>
                  <a:schemeClr val="tx1"/>
                </a:solidFill>
                <a:latin typeface="Calibri" pitchFamily="34" charset="0"/>
              </a:defRPr>
            </a:lvl3pPr>
            <a:lvl4pPr marL="1600200" indent="-228600" eaLnBrk="0" hangingPunct="0">
              <a:defRPr>
                <a:solidFill>
                  <a:schemeClr val="tx1"/>
                </a:solidFill>
                <a:latin typeface="Calibri" pitchFamily="34" charset="0"/>
              </a:defRPr>
            </a:lvl4pPr>
            <a:lvl5pPr marL="2057400" indent="-228600" eaLnBrk="0" hangingPunct="0">
              <a:defRPr>
                <a:solidFill>
                  <a:schemeClr val="tx1"/>
                </a:solidFill>
                <a:latin typeface="Calibri" pitchFamily="34" charset="0"/>
              </a:defRPr>
            </a:lvl5pPr>
            <a:lvl6pPr marL="2514600" indent="-228600" eaLnBrk="0" fontAlgn="base" hangingPunct="0">
              <a:spcBef>
                <a:spcPct val="0"/>
              </a:spcBef>
              <a:spcAft>
                <a:spcPct val="0"/>
              </a:spcAft>
              <a:defRPr>
                <a:solidFill>
                  <a:schemeClr val="tx1"/>
                </a:solidFill>
                <a:latin typeface="Calibri" pitchFamily="34" charset="0"/>
              </a:defRPr>
            </a:lvl6pPr>
            <a:lvl7pPr marL="2971800" indent="-228600" eaLnBrk="0" fontAlgn="base" hangingPunct="0">
              <a:spcBef>
                <a:spcPct val="0"/>
              </a:spcBef>
              <a:spcAft>
                <a:spcPct val="0"/>
              </a:spcAft>
              <a:defRPr>
                <a:solidFill>
                  <a:schemeClr val="tx1"/>
                </a:solidFill>
                <a:latin typeface="Calibri" pitchFamily="34" charset="0"/>
              </a:defRPr>
            </a:lvl7pPr>
            <a:lvl8pPr marL="3429000" indent="-228600" eaLnBrk="0" fontAlgn="base" hangingPunct="0">
              <a:spcBef>
                <a:spcPct val="0"/>
              </a:spcBef>
              <a:spcAft>
                <a:spcPct val="0"/>
              </a:spcAft>
              <a:defRPr>
                <a:solidFill>
                  <a:schemeClr val="tx1"/>
                </a:solidFill>
                <a:latin typeface="Calibri" pitchFamily="34" charset="0"/>
              </a:defRPr>
            </a:lvl8pPr>
            <a:lvl9pPr marL="3886200" indent="-228600" eaLnBrk="0" fontAlgn="base" hangingPunct="0">
              <a:spcBef>
                <a:spcPct val="0"/>
              </a:spcBef>
              <a:spcAft>
                <a:spcPct val="0"/>
              </a:spcAft>
              <a:defRPr>
                <a:solidFill>
                  <a:schemeClr val="tx1"/>
                </a:solidFill>
                <a:latin typeface="Calibri" pitchFamily="34" charset="0"/>
              </a:defRPr>
            </a:lvl9pPr>
          </a:lstStyle>
          <a:p>
            <a:pPr algn="ctr" eaLnBrk="1" hangingPunct="1"/>
            <a:r>
              <a:rPr lang="en-US" b="1">
                <a:latin typeface="Arial" charset="0"/>
                <a:cs typeface="Arial" charset="0"/>
              </a:rPr>
              <a:t>Total Expenditures</a:t>
            </a:r>
          </a:p>
          <a:p>
            <a:pPr algn="ctr" eaLnBrk="1" hangingPunct="1"/>
            <a:r>
              <a:rPr lang="en-US" b="1">
                <a:latin typeface="Arial" charset="0"/>
                <a:cs typeface="Arial" charset="0"/>
              </a:rPr>
              <a:t>$773 Million</a:t>
            </a:r>
          </a:p>
        </p:txBody>
      </p:sp>
      <p:sp>
        <p:nvSpPr>
          <p:cNvPr id="30726" name="Text Box 3"/>
          <p:cNvSpPr txBox="1">
            <a:spLocks noChangeArrowheads="1"/>
          </p:cNvSpPr>
          <p:nvPr/>
        </p:nvSpPr>
        <p:spPr bwMode="auto">
          <a:xfrm>
            <a:off x="228600" y="5029200"/>
            <a:ext cx="4397375" cy="1395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7432" tIns="22860" rIns="0" bIns="0"/>
          <a:lstStyle>
            <a:lvl1pPr eaLnBrk="0" hangingPunct="0">
              <a:defRPr>
                <a:solidFill>
                  <a:schemeClr val="tx1"/>
                </a:solidFill>
                <a:latin typeface="Calibri" pitchFamily="34" charset="0"/>
              </a:defRPr>
            </a:lvl1pPr>
            <a:lvl2pPr marL="742950" indent="-285750" eaLnBrk="0" hangingPunct="0">
              <a:defRPr>
                <a:solidFill>
                  <a:schemeClr val="tx1"/>
                </a:solidFill>
                <a:latin typeface="Calibri" pitchFamily="34" charset="0"/>
              </a:defRPr>
            </a:lvl2pPr>
            <a:lvl3pPr marL="1143000" indent="-228600" eaLnBrk="0" hangingPunct="0">
              <a:defRPr>
                <a:solidFill>
                  <a:schemeClr val="tx1"/>
                </a:solidFill>
                <a:latin typeface="Calibri" pitchFamily="34" charset="0"/>
              </a:defRPr>
            </a:lvl3pPr>
            <a:lvl4pPr marL="1600200" indent="-228600" eaLnBrk="0" hangingPunct="0">
              <a:defRPr>
                <a:solidFill>
                  <a:schemeClr val="tx1"/>
                </a:solidFill>
                <a:latin typeface="Calibri" pitchFamily="34" charset="0"/>
              </a:defRPr>
            </a:lvl4pPr>
            <a:lvl5pPr marL="2057400" indent="-228600" eaLnBrk="0" hangingPunct="0">
              <a:defRPr>
                <a:solidFill>
                  <a:schemeClr val="tx1"/>
                </a:solidFill>
                <a:latin typeface="Calibri" pitchFamily="34" charset="0"/>
              </a:defRPr>
            </a:lvl5pPr>
            <a:lvl6pPr marL="2514600" indent="-228600" eaLnBrk="0" fontAlgn="base" hangingPunct="0">
              <a:spcBef>
                <a:spcPct val="0"/>
              </a:spcBef>
              <a:spcAft>
                <a:spcPct val="0"/>
              </a:spcAft>
              <a:defRPr>
                <a:solidFill>
                  <a:schemeClr val="tx1"/>
                </a:solidFill>
                <a:latin typeface="Calibri" pitchFamily="34" charset="0"/>
              </a:defRPr>
            </a:lvl6pPr>
            <a:lvl7pPr marL="2971800" indent="-228600" eaLnBrk="0" fontAlgn="base" hangingPunct="0">
              <a:spcBef>
                <a:spcPct val="0"/>
              </a:spcBef>
              <a:spcAft>
                <a:spcPct val="0"/>
              </a:spcAft>
              <a:defRPr>
                <a:solidFill>
                  <a:schemeClr val="tx1"/>
                </a:solidFill>
                <a:latin typeface="Calibri" pitchFamily="34" charset="0"/>
              </a:defRPr>
            </a:lvl7pPr>
            <a:lvl8pPr marL="3429000" indent="-228600" eaLnBrk="0" fontAlgn="base" hangingPunct="0">
              <a:spcBef>
                <a:spcPct val="0"/>
              </a:spcBef>
              <a:spcAft>
                <a:spcPct val="0"/>
              </a:spcAft>
              <a:defRPr>
                <a:solidFill>
                  <a:schemeClr val="tx1"/>
                </a:solidFill>
                <a:latin typeface="Calibri" pitchFamily="34" charset="0"/>
              </a:defRPr>
            </a:lvl8pPr>
            <a:lvl9pPr marL="3886200" indent="-228600" eaLnBrk="0" fontAlgn="base" hangingPunct="0">
              <a:spcBef>
                <a:spcPct val="0"/>
              </a:spcBef>
              <a:spcAft>
                <a:spcPct val="0"/>
              </a:spcAft>
              <a:defRPr>
                <a:solidFill>
                  <a:schemeClr val="tx1"/>
                </a:solidFill>
                <a:latin typeface="Calibri" pitchFamily="34" charset="0"/>
              </a:defRPr>
            </a:lvl9pPr>
          </a:lstStyle>
          <a:p>
            <a:pPr eaLnBrk="1" hangingPunct="1"/>
            <a:r>
              <a:rPr lang="en-US" sz="1100" dirty="0">
                <a:solidFill>
                  <a:srgbClr val="000000"/>
                </a:solidFill>
                <a:latin typeface="Arial" charset="0"/>
                <a:cs typeface="Arial" charset="0"/>
              </a:rPr>
              <a:t>Construction includes Beneficial Use ($4 million)</a:t>
            </a:r>
          </a:p>
          <a:p>
            <a:pPr eaLnBrk="1" hangingPunct="1"/>
            <a:endParaRPr lang="en-US" sz="1100" dirty="0">
              <a:solidFill>
                <a:srgbClr val="000000"/>
              </a:solidFill>
              <a:latin typeface="Arial" charset="0"/>
              <a:cs typeface="Arial" charset="0"/>
            </a:endParaRPr>
          </a:p>
          <a:p>
            <a:pPr eaLnBrk="1" hangingPunct="1"/>
            <a:r>
              <a:rPr lang="en-US" sz="1100" dirty="0">
                <a:solidFill>
                  <a:srgbClr val="000000"/>
                </a:solidFill>
                <a:latin typeface="Arial" charset="0"/>
                <a:cs typeface="Arial" charset="0"/>
              </a:rPr>
              <a:t>OM&amp;M includes BIMP ($361,000), Repair/Rehabilitation of Projects ($1.1 million), Marine Debris Removal ($1.6 million), and Isaac Beach and Dune Recovery ($45.8 million) </a:t>
            </a:r>
          </a:p>
          <a:p>
            <a:pPr eaLnBrk="1" hangingPunct="1"/>
            <a:endParaRPr lang="en-US" sz="1100" dirty="0">
              <a:solidFill>
                <a:srgbClr val="000000"/>
              </a:solidFill>
              <a:latin typeface="Arial" charset="0"/>
              <a:cs typeface="Arial" charset="0"/>
            </a:endParaRPr>
          </a:p>
          <a:p>
            <a:pPr eaLnBrk="1" hangingPunct="1"/>
            <a:r>
              <a:rPr lang="en-US" sz="1100" dirty="0">
                <a:solidFill>
                  <a:srgbClr val="000000"/>
                </a:solidFill>
                <a:latin typeface="Arial" charset="0"/>
                <a:cs typeface="Arial" charset="0"/>
              </a:rPr>
              <a:t>Ongoing Programs includes Project </a:t>
            </a:r>
            <a:r>
              <a:rPr lang="en-US" sz="1100" dirty="0">
                <a:latin typeface="Arial" charset="0"/>
                <a:cs typeface="Arial" charset="0"/>
              </a:rPr>
              <a:t>Support </a:t>
            </a:r>
            <a:r>
              <a:rPr lang="en-US" sz="1100" dirty="0">
                <a:solidFill>
                  <a:srgbClr val="000000"/>
                </a:solidFill>
                <a:latin typeface="Arial" charset="0"/>
                <a:cs typeface="Arial" charset="0"/>
              </a:rPr>
              <a:t>($4.1 million)</a:t>
            </a:r>
          </a:p>
          <a:p>
            <a:pPr eaLnBrk="1" hangingPunct="1"/>
            <a:endParaRPr lang="en-US" sz="1100" dirty="0">
              <a:solidFill>
                <a:srgbClr val="000000"/>
              </a:solidFill>
              <a:latin typeface="Arial" charset="0"/>
              <a:cs typeface="Arial" charset="0"/>
            </a:endParaRPr>
          </a:p>
        </p:txBody>
      </p:sp>
      <p:sp>
        <p:nvSpPr>
          <p:cNvPr id="2" name="Footer Placeholder 1"/>
          <p:cNvSpPr>
            <a:spLocks noGrp="1"/>
          </p:cNvSpPr>
          <p:nvPr>
            <p:ph type="ftr" sz="quarter" idx="11"/>
          </p:nvPr>
        </p:nvSpPr>
        <p:spPr/>
        <p:txBody>
          <a:bodyPr/>
          <a:lstStyle/>
          <a:p>
            <a:r>
              <a:rPr lang="en-US" smtClean="0"/>
              <a:t>2017 Coastal Master Plan </a:t>
            </a:r>
            <a:endParaRPr lang="en-US" dirty="0"/>
          </a:p>
        </p:txBody>
      </p:sp>
      <p:sp>
        <p:nvSpPr>
          <p:cNvPr id="4" name="Slide Number Placeholder 3"/>
          <p:cNvSpPr>
            <a:spLocks noGrp="1"/>
          </p:cNvSpPr>
          <p:nvPr>
            <p:ph type="sldNum" sz="quarter" idx="12"/>
          </p:nvPr>
        </p:nvSpPr>
        <p:spPr/>
        <p:txBody>
          <a:bodyPr/>
          <a:lstStyle/>
          <a:p>
            <a:fld id="{0580405D-A643-224E-BD86-D482C39E2277}" type="slidenum">
              <a:rPr lang="en-US" smtClean="0"/>
              <a:pPr/>
              <a:t>114</a:t>
            </a:fld>
            <a:endParaRPr lang="en-US" dirty="0"/>
          </a:p>
        </p:txBody>
      </p:sp>
    </p:spTree>
    <p:extLst>
      <p:ext uri="{BB962C8B-B14F-4D97-AF65-F5344CB8AC3E}">
        <p14:creationId xmlns:p14="http://schemas.microsoft.com/office/powerpoint/2010/main" val="1438719026"/>
      </p:ext>
    </p:extLst>
  </p:cSld>
  <p:clrMapOvr>
    <a:masterClrMapping/>
  </p:clrMapOvr>
  <mc:AlternateContent xmlns:mc="http://schemas.openxmlformats.org/markup-compatibility/2006" xmlns:p14="http://schemas.microsoft.com/office/powerpoint/2010/main">
    <mc:Choice Requires="p14">
      <p:transition spd="med" p14:dur="700" advTm="3000">
        <p:fade/>
      </p:transition>
    </mc:Choice>
    <mc:Fallback xmlns="">
      <p:transition spd="med" advTm="3000">
        <p:fade/>
      </p:transition>
    </mc:Fallback>
  </mc:AlternateContent>
  <p:timing>
    <p:tnLst>
      <p:par>
        <p:cTn id="1" dur="indefinite" restart="never" nodeType="tmRoot"/>
      </p:par>
    </p:tn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p:cNvPicPr>
            <a:picLocks noChangeAspect="1"/>
          </p:cNvPicPr>
          <p:nvPr/>
        </p:nvPicPr>
        <p:blipFill rotWithShape="1">
          <a:blip r:embed="rId3">
            <a:extLst>
              <a:ext uri="{28A0092B-C50C-407E-A947-70E740481C1C}">
                <a14:useLocalDpi xmlns:a14="http://schemas.microsoft.com/office/drawing/2010/main" val="0"/>
              </a:ext>
            </a:extLst>
          </a:blip>
          <a:srcRect l="2707" t="71357" r="2538" b="4509"/>
          <a:stretch/>
        </p:blipFill>
        <p:spPr bwMode="auto">
          <a:xfrm>
            <a:off x="701675" y="4648200"/>
            <a:ext cx="7832725" cy="15417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46" name="Picture 2"/>
          <p:cNvPicPr>
            <a:picLocks noChangeAspect="1"/>
          </p:cNvPicPr>
          <p:nvPr/>
        </p:nvPicPr>
        <p:blipFill rotWithShape="1">
          <a:blip r:embed="rId3">
            <a:extLst>
              <a:ext uri="{28A0092B-C50C-407E-A947-70E740481C1C}">
                <a14:useLocalDpi xmlns:a14="http://schemas.microsoft.com/office/drawing/2010/main" val="0"/>
              </a:ext>
            </a:extLst>
          </a:blip>
          <a:srcRect l="2707" t="4445" r="2538" b="28807"/>
          <a:stretch/>
        </p:blipFill>
        <p:spPr bwMode="auto">
          <a:xfrm>
            <a:off x="655638" y="533400"/>
            <a:ext cx="7832725" cy="42640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1747" name="TextBox 4"/>
          <p:cNvSpPr txBox="1">
            <a:spLocks noChangeArrowheads="1"/>
          </p:cNvSpPr>
          <p:nvPr/>
        </p:nvSpPr>
        <p:spPr bwMode="auto">
          <a:xfrm>
            <a:off x="152400" y="0"/>
            <a:ext cx="89154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Calibri" pitchFamily="34" charset="0"/>
              </a:defRPr>
            </a:lvl1pPr>
            <a:lvl2pPr marL="742950" indent="-285750" eaLnBrk="0" hangingPunct="0">
              <a:defRPr>
                <a:solidFill>
                  <a:schemeClr val="tx1"/>
                </a:solidFill>
                <a:latin typeface="Calibri" pitchFamily="34" charset="0"/>
              </a:defRPr>
            </a:lvl2pPr>
            <a:lvl3pPr marL="1143000" indent="-228600" eaLnBrk="0" hangingPunct="0">
              <a:defRPr>
                <a:solidFill>
                  <a:schemeClr val="tx1"/>
                </a:solidFill>
                <a:latin typeface="Calibri" pitchFamily="34" charset="0"/>
              </a:defRPr>
            </a:lvl3pPr>
            <a:lvl4pPr marL="1600200" indent="-228600" eaLnBrk="0" hangingPunct="0">
              <a:defRPr>
                <a:solidFill>
                  <a:schemeClr val="tx1"/>
                </a:solidFill>
                <a:latin typeface="Calibri" pitchFamily="34" charset="0"/>
              </a:defRPr>
            </a:lvl4pPr>
            <a:lvl5pPr marL="2057400" indent="-228600" eaLnBrk="0" hangingPunct="0">
              <a:defRPr>
                <a:solidFill>
                  <a:schemeClr val="tx1"/>
                </a:solidFill>
                <a:latin typeface="Calibri" pitchFamily="34" charset="0"/>
              </a:defRPr>
            </a:lvl5pPr>
            <a:lvl6pPr marL="2514600" indent="-228600" eaLnBrk="0" fontAlgn="base" hangingPunct="0">
              <a:spcBef>
                <a:spcPct val="0"/>
              </a:spcBef>
              <a:spcAft>
                <a:spcPct val="0"/>
              </a:spcAft>
              <a:defRPr>
                <a:solidFill>
                  <a:schemeClr val="tx1"/>
                </a:solidFill>
                <a:latin typeface="Calibri" pitchFamily="34" charset="0"/>
              </a:defRPr>
            </a:lvl6pPr>
            <a:lvl7pPr marL="2971800" indent="-228600" eaLnBrk="0" fontAlgn="base" hangingPunct="0">
              <a:spcBef>
                <a:spcPct val="0"/>
              </a:spcBef>
              <a:spcAft>
                <a:spcPct val="0"/>
              </a:spcAft>
              <a:defRPr>
                <a:solidFill>
                  <a:schemeClr val="tx1"/>
                </a:solidFill>
                <a:latin typeface="Calibri" pitchFamily="34" charset="0"/>
              </a:defRPr>
            </a:lvl7pPr>
            <a:lvl8pPr marL="3429000" indent="-228600" eaLnBrk="0" fontAlgn="base" hangingPunct="0">
              <a:spcBef>
                <a:spcPct val="0"/>
              </a:spcBef>
              <a:spcAft>
                <a:spcPct val="0"/>
              </a:spcAft>
              <a:defRPr>
                <a:solidFill>
                  <a:schemeClr val="tx1"/>
                </a:solidFill>
                <a:latin typeface="Calibri" pitchFamily="34" charset="0"/>
              </a:defRPr>
            </a:lvl8pPr>
            <a:lvl9pPr marL="3886200" indent="-228600" eaLnBrk="0" fontAlgn="base" hangingPunct="0">
              <a:spcBef>
                <a:spcPct val="0"/>
              </a:spcBef>
              <a:spcAft>
                <a:spcPct val="0"/>
              </a:spcAft>
              <a:defRPr>
                <a:solidFill>
                  <a:schemeClr val="tx1"/>
                </a:solidFill>
                <a:latin typeface="Calibri" pitchFamily="34" charset="0"/>
              </a:defRPr>
            </a:lvl9pPr>
          </a:lstStyle>
          <a:p>
            <a:pPr eaLnBrk="1" hangingPunct="1"/>
            <a:r>
              <a:rPr lang="en-US" sz="3200" b="1" dirty="0">
                <a:solidFill>
                  <a:srgbClr val="000000"/>
                </a:solidFill>
                <a:latin typeface="+mj-lt"/>
                <a:cs typeface="Arial" charset="0"/>
              </a:rPr>
              <a:t>Projects Scheduled for Construction in FY16</a:t>
            </a:r>
          </a:p>
        </p:txBody>
      </p:sp>
      <p:sp>
        <p:nvSpPr>
          <p:cNvPr id="2" name="Footer Placeholder 1"/>
          <p:cNvSpPr>
            <a:spLocks noGrp="1"/>
          </p:cNvSpPr>
          <p:nvPr>
            <p:ph type="ftr" sz="quarter" idx="11"/>
          </p:nvPr>
        </p:nvSpPr>
        <p:spPr/>
        <p:txBody>
          <a:bodyPr/>
          <a:lstStyle/>
          <a:p>
            <a:r>
              <a:rPr lang="en-US" smtClean="0"/>
              <a:t>2017 Coastal Master Plan </a:t>
            </a:r>
            <a:endParaRPr lang="en-US" dirty="0"/>
          </a:p>
        </p:txBody>
      </p:sp>
      <p:sp>
        <p:nvSpPr>
          <p:cNvPr id="3" name="Slide Number Placeholder 2"/>
          <p:cNvSpPr>
            <a:spLocks noGrp="1"/>
          </p:cNvSpPr>
          <p:nvPr>
            <p:ph type="sldNum" sz="quarter" idx="12"/>
          </p:nvPr>
        </p:nvSpPr>
        <p:spPr/>
        <p:txBody>
          <a:bodyPr/>
          <a:lstStyle/>
          <a:p>
            <a:fld id="{0580405D-A643-224E-BD86-D482C39E2277}" type="slidenum">
              <a:rPr lang="en-US" smtClean="0"/>
              <a:pPr/>
              <a:t>115</a:t>
            </a:fld>
            <a:endParaRPr lang="en-US" dirty="0"/>
          </a:p>
        </p:txBody>
      </p:sp>
    </p:spTree>
    <p:extLst>
      <p:ext uri="{BB962C8B-B14F-4D97-AF65-F5344CB8AC3E}">
        <p14:creationId xmlns:p14="http://schemas.microsoft.com/office/powerpoint/2010/main" val="3707830607"/>
      </p:ext>
    </p:extLst>
  </p:cSld>
  <p:clrMapOvr>
    <a:masterClrMapping/>
  </p:clrMapOvr>
  <mc:AlternateContent xmlns:mc="http://schemas.openxmlformats.org/markup-compatibility/2006" xmlns:p14="http://schemas.microsoft.com/office/powerpoint/2010/main">
    <mc:Choice Requires="p14">
      <p:transition spd="med" p14:dur="700" advTm="3000">
        <p:fade/>
      </p:transition>
    </mc:Choice>
    <mc:Fallback xmlns="">
      <p:transition spd="med" advTm="3000">
        <p:fade/>
      </p:transition>
    </mc:Fallback>
  </mc:AlternateContent>
  <p:timing>
    <p:tnLst>
      <p:par>
        <p:cTn id="1" dur="indefinite" restart="never" nodeType="tmRoot"/>
      </p:par>
    </p:tnLst>
  </p:timing>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US" smtClean="0"/>
              <a:t>2017 Coastal Master Plan </a:t>
            </a:r>
            <a:endParaRPr lang="en-US" dirty="0"/>
          </a:p>
        </p:txBody>
      </p:sp>
      <p:sp>
        <p:nvSpPr>
          <p:cNvPr id="3" name="Slide Number Placeholder 2"/>
          <p:cNvSpPr>
            <a:spLocks noGrp="1"/>
          </p:cNvSpPr>
          <p:nvPr>
            <p:ph type="sldNum" sz="quarter" idx="12"/>
          </p:nvPr>
        </p:nvSpPr>
        <p:spPr/>
        <p:txBody>
          <a:bodyPr/>
          <a:lstStyle/>
          <a:p>
            <a:fld id="{0580405D-A643-224E-BD86-D482C39E2277}" type="slidenum">
              <a:rPr lang="en-US" smtClean="0"/>
              <a:pPr/>
              <a:t>116</a:t>
            </a:fld>
            <a:endParaRPr lang="en-US" dirty="0"/>
          </a:p>
        </p:txBody>
      </p:sp>
      <p:pic>
        <p:nvPicPr>
          <p:cNvPr id="4" name="Picture 2"/>
          <p:cNvPicPr>
            <a:picLocks noChangeAspect="1"/>
          </p:cNvPicPr>
          <p:nvPr/>
        </p:nvPicPr>
        <p:blipFill rotWithShape="1">
          <a:blip r:embed="rId2">
            <a:extLst>
              <a:ext uri="{28A0092B-C50C-407E-A947-70E740481C1C}">
                <a14:useLocalDpi xmlns:a14="http://schemas.microsoft.com/office/drawing/2010/main" val="0"/>
              </a:ext>
            </a:extLst>
          </a:blip>
          <a:srcRect l="4662" r="787" b="14486"/>
          <a:stretch/>
        </p:blipFill>
        <p:spPr bwMode="auto">
          <a:xfrm>
            <a:off x="0" y="1219722"/>
            <a:ext cx="9144000" cy="50286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a:spLocks noChangeArrowheads="1"/>
          </p:cNvSpPr>
          <p:nvPr/>
        </p:nvSpPr>
        <p:spPr bwMode="auto">
          <a:xfrm>
            <a:off x="0" y="76200"/>
            <a:ext cx="9144000" cy="1108075"/>
          </a:xfrm>
          <a:prstGeom prst="rect">
            <a:avLst/>
          </a:prstGeom>
          <a:solidFill>
            <a:schemeClr val="bg1">
              <a:alpha val="79999"/>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Calibri" pitchFamily="34" charset="0"/>
              </a:defRPr>
            </a:lvl1pPr>
            <a:lvl2pPr marL="742950" indent="-285750" eaLnBrk="0" hangingPunct="0">
              <a:defRPr>
                <a:solidFill>
                  <a:schemeClr val="tx1"/>
                </a:solidFill>
                <a:latin typeface="Calibri" pitchFamily="34" charset="0"/>
              </a:defRPr>
            </a:lvl2pPr>
            <a:lvl3pPr marL="1143000" indent="-228600" eaLnBrk="0" hangingPunct="0">
              <a:defRPr>
                <a:solidFill>
                  <a:schemeClr val="tx1"/>
                </a:solidFill>
                <a:latin typeface="Calibri" pitchFamily="34" charset="0"/>
              </a:defRPr>
            </a:lvl3pPr>
            <a:lvl4pPr marL="1600200" indent="-228600" eaLnBrk="0" hangingPunct="0">
              <a:defRPr>
                <a:solidFill>
                  <a:schemeClr val="tx1"/>
                </a:solidFill>
                <a:latin typeface="Calibri" pitchFamily="34" charset="0"/>
              </a:defRPr>
            </a:lvl4pPr>
            <a:lvl5pPr marL="2057400" indent="-228600" eaLnBrk="0" hangingPunct="0">
              <a:defRPr>
                <a:solidFill>
                  <a:schemeClr val="tx1"/>
                </a:solidFill>
                <a:latin typeface="Calibri" pitchFamily="34" charset="0"/>
              </a:defRPr>
            </a:lvl5pPr>
            <a:lvl6pPr marL="2514600" indent="-228600" eaLnBrk="0" fontAlgn="base" hangingPunct="0">
              <a:spcBef>
                <a:spcPct val="0"/>
              </a:spcBef>
              <a:spcAft>
                <a:spcPct val="0"/>
              </a:spcAft>
              <a:defRPr>
                <a:solidFill>
                  <a:schemeClr val="tx1"/>
                </a:solidFill>
                <a:latin typeface="Calibri" pitchFamily="34" charset="0"/>
              </a:defRPr>
            </a:lvl6pPr>
            <a:lvl7pPr marL="2971800" indent="-228600" eaLnBrk="0" fontAlgn="base" hangingPunct="0">
              <a:spcBef>
                <a:spcPct val="0"/>
              </a:spcBef>
              <a:spcAft>
                <a:spcPct val="0"/>
              </a:spcAft>
              <a:defRPr>
                <a:solidFill>
                  <a:schemeClr val="tx1"/>
                </a:solidFill>
                <a:latin typeface="Calibri" pitchFamily="34" charset="0"/>
              </a:defRPr>
            </a:lvl7pPr>
            <a:lvl8pPr marL="3429000" indent="-228600" eaLnBrk="0" fontAlgn="base" hangingPunct="0">
              <a:spcBef>
                <a:spcPct val="0"/>
              </a:spcBef>
              <a:spcAft>
                <a:spcPct val="0"/>
              </a:spcAft>
              <a:defRPr>
                <a:solidFill>
                  <a:schemeClr val="tx1"/>
                </a:solidFill>
                <a:latin typeface="Calibri" pitchFamily="34" charset="0"/>
              </a:defRPr>
            </a:lvl8pPr>
            <a:lvl9pPr marL="3886200" indent="-228600" eaLnBrk="0" fontAlgn="base" hangingPunct="0">
              <a:spcBef>
                <a:spcPct val="0"/>
              </a:spcBef>
              <a:spcAft>
                <a:spcPct val="0"/>
              </a:spcAft>
              <a:defRPr>
                <a:solidFill>
                  <a:schemeClr val="tx1"/>
                </a:solidFill>
                <a:latin typeface="Calibri" pitchFamily="34" charset="0"/>
              </a:defRPr>
            </a:lvl9pPr>
          </a:lstStyle>
          <a:p>
            <a:pPr eaLnBrk="1" hangingPunct="1"/>
            <a:r>
              <a:rPr lang="en-US" sz="3300" b="1" dirty="0">
                <a:latin typeface="+mj-lt"/>
                <a:cs typeface="Arial" charset="0"/>
              </a:rPr>
              <a:t>2012 Coastal Master Plan</a:t>
            </a:r>
          </a:p>
          <a:p>
            <a:pPr eaLnBrk="1" hangingPunct="1"/>
            <a:r>
              <a:rPr lang="en-US" sz="3300" i="1" dirty="0">
                <a:solidFill>
                  <a:srgbClr val="6AB1D2"/>
                </a:solidFill>
                <a:latin typeface="+mj-lt"/>
                <a:cs typeface="Arial" charset="0"/>
              </a:rPr>
              <a:t>Freshwater and Sediment Diversions</a:t>
            </a:r>
          </a:p>
        </p:txBody>
      </p:sp>
      <p:pic>
        <p:nvPicPr>
          <p:cNvPr id="6"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916363" y="1579563"/>
            <a:ext cx="1325562" cy="1314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3"/>
          <p:cNvSpPr txBox="1">
            <a:spLocks noChangeArrowheads="1"/>
          </p:cNvSpPr>
          <p:nvPr/>
        </p:nvSpPr>
        <p:spPr bwMode="auto">
          <a:xfrm>
            <a:off x="4994275" y="1666875"/>
            <a:ext cx="3733800" cy="1181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Calibri" pitchFamily="34" charset="0"/>
              </a:defRPr>
            </a:lvl1pPr>
            <a:lvl2pPr marL="742950" indent="-285750" eaLnBrk="0" hangingPunct="0">
              <a:defRPr>
                <a:solidFill>
                  <a:schemeClr val="tx1"/>
                </a:solidFill>
                <a:latin typeface="Calibri" pitchFamily="34" charset="0"/>
              </a:defRPr>
            </a:lvl2pPr>
            <a:lvl3pPr marL="1143000" indent="-228600" eaLnBrk="0" hangingPunct="0">
              <a:defRPr>
                <a:solidFill>
                  <a:schemeClr val="tx1"/>
                </a:solidFill>
                <a:latin typeface="Calibri" pitchFamily="34" charset="0"/>
              </a:defRPr>
            </a:lvl3pPr>
            <a:lvl4pPr marL="1600200" indent="-228600" eaLnBrk="0" hangingPunct="0">
              <a:defRPr>
                <a:solidFill>
                  <a:schemeClr val="tx1"/>
                </a:solidFill>
                <a:latin typeface="Calibri" pitchFamily="34" charset="0"/>
              </a:defRPr>
            </a:lvl4pPr>
            <a:lvl5pPr marL="2057400" indent="-228600" eaLnBrk="0" hangingPunct="0">
              <a:defRPr>
                <a:solidFill>
                  <a:schemeClr val="tx1"/>
                </a:solidFill>
                <a:latin typeface="Calibri" pitchFamily="34" charset="0"/>
              </a:defRPr>
            </a:lvl5pPr>
            <a:lvl6pPr marL="2514600" indent="-228600" eaLnBrk="0" fontAlgn="base" hangingPunct="0">
              <a:spcBef>
                <a:spcPct val="0"/>
              </a:spcBef>
              <a:spcAft>
                <a:spcPct val="0"/>
              </a:spcAft>
              <a:defRPr>
                <a:solidFill>
                  <a:schemeClr val="tx1"/>
                </a:solidFill>
                <a:latin typeface="Calibri" pitchFamily="34" charset="0"/>
              </a:defRPr>
            </a:lvl6pPr>
            <a:lvl7pPr marL="2971800" indent="-228600" eaLnBrk="0" fontAlgn="base" hangingPunct="0">
              <a:spcBef>
                <a:spcPct val="0"/>
              </a:spcBef>
              <a:spcAft>
                <a:spcPct val="0"/>
              </a:spcAft>
              <a:defRPr>
                <a:solidFill>
                  <a:schemeClr val="tx1"/>
                </a:solidFill>
                <a:latin typeface="Calibri" pitchFamily="34" charset="0"/>
              </a:defRPr>
            </a:lvl7pPr>
            <a:lvl8pPr marL="3429000" indent="-228600" eaLnBrk="0" fontAlgn="base" hangingPunct="0">
              <a:spcBef>
                <a:spcPct val="0"/>
              </a:spcBef>
              <a:spcAft>
                <a:spcPct val="0"/>
              </a:spcAft>
              <a:defRPr>
                <a:solidFill>
                  <a:schemeClr val="tx1"/>
                </a:solidFill>
                <a:latin typeface="Calibri" pitchFamily="34" charset="0"/>
              </a:defRPr>
            </a:lvl8pPr>
            <a:lvl9pPr marL="3886200" indent="-228600" eaLnBrk="0" fontAlgn="base" hangingPunct="0">
              <a:spcBef>
                <a:spcPct val="0"/>
              </a:spcBef>
              <a:spcAft>
                <a:spcPct val="0"/>
              </a:spcAft>
              <a:defRPr>
                <a:solidFill>
                  <a:schemeClr val="tx1"/>
                </a:solidFill>
                <a:latin typeface="Calibri" pitchFamily="34" charset="0"/>
              </a:defRPr>
            </a:lvl9pPr>
          </a:lstStyle>
          <a:p>
            <a:pPr eaLnBrk="1" hangingPunct="1">
              <a:spcAft>
                <a:spcPts val="1000"/>
              </a:spcAft>
            </a:pPr>
            <a:r>
              <a:rPr lang="en-US" dirty="0">
                <a:latin typeface="Arial" charset="0"/>
                <a:cs typeface="Arial" charset="0"/>
              </a:rPr>
              <a:t>Mississippi Sediment Diversions</a:t>
            </a:r>
          </a:p>
          <a:p>
            <a:pPr eaLnBrk="1" hangingPunct="1">
              <a:spcAft>
                <a:spcPts val="1000"/>
              </a:spcAft>
            </a:pPr>
            <a:r>
              <a:rPr lang="en-US" dirty="0">
                <a:latin typeface="Arial" charset="0"/>
                <a:cs typeface="Arial" charset="0"/>
              </a:rPr>
              <a:t>Freshwater Diversions</a:t>
            </a:r>
          </a:p>
          <a:p>
            <a:pPr eaLnBrk="1" hangingPunct="1">
              <a:spcAft>
                <a:spcPts val="1000"/>
              </a:spcAft>
            </a:pPr>
            <a:r>
              <a:rPr lang="en-US" dirty="0">
                <a:latin typeface="Arial" charset="0"/>
                <a:cs typeface="Arial" charset="0"/>
              </a:rPr>
              <a:t>Atchafalaya Sediment Diversions</a:t>
            </a:r>
          </a:p>
        </p:txBody>
      </p:sp>
    </p:spTree>
    <p:extLst>
      <p:ext uri="{BB962C8B-B14F-4D97-AF65-F5344CB8AC3E}">
        <p14:creationId xmlns:p14="http://schemas.microsoft.com/office/powerpoint/2010/main" val="35545931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US" smtClean="0"/>
              <a:t>2017 Coastal Master Plan </a:t>
            </a:r>
            <a:endParaRPr lang="en-US" dirty="0"/>
          </a:p>
        </p:txBody>
      </p:sp>
      <p:sp>
        <p:nvSpPr>
          <p:cNvPr id="3" name="Slide Number Placeholder 2"/>
          <p:cNvSpPr>
            <a:spLocks noGrp="1"/>
          </p:cNvSpPr>
          <p:nvPr>
            <p:ph type="sldNum" sz="quarter" idx="12"/>
          </p:nvPr>
        </p:nvSpPr>
        <p:spPr/>
        <p:txBody>
          <a:bodyPr/>
          <a:lstStyle/>
          <a:p>
            <a:fld id="{0580405D-A643-224E-BD86-D482C39E2277}" type="slidenum">
              <a:rPr lang="en-US" smtClean="0"/>
              <a:pPr/>
              <a:t>117</a:t>
            </a:fld>
            <a:endParaRPr lang="en-US" dirty="0"/>
          </a:p>
        </p:txBody>
      </p:sp>
      <p:sp>
        <p:nvSpPr>
          <p:cNvPr id="17" name="TextBox 4"/>
          <p:cNvSpPr txBox="1">
            <a:spLocks noChangeArrowheads="1"/>
          </p:cNvSpPr>
          <p:nvPr/>
        </p:nvSpPr>
        <p:spPr bwMode="auto">
          <a:xfrm>
            <a:off x="0" y="304800"/>
            <a:ext cx="9144000"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Calibri" pitchFamily="34" charset="0"/>
              </a:defRPr>
            </a:lvl1pPr>
            <a:lvl2pPr marL="742950" indent="-285750" eaLnBrk="0" hangingPunct="0">
              <a:defRPr>
                <a:solidFill>
                  <a:schemeClr val="tx1"/>
                </a:solidFill>
                <a:latin typeface="Calibri" pitchFamily="34" charset="0"/>
              </a:defRPr>
            </a:lvl2pPr>
            <a:lvl3pPr marL="1143000" indent="-228600" eaLnBrk="0" hangingPunct="0">
              <a:defRPr>
                <a:solidFill>
                  <a:schemeClr val="tx1"/>
                </a:solidFill>
                <a:latin typeface="Calibri" pitchFamily="34" charset="0"/>
              </a:defRPr>
            </a:lvl3pPr>
            <a:lvl4pPr marL="1600200" indent="-228600" eaLnBrk="0" hangingPunct="0">
              <a:defRPr>
                <a:solidFill>
                  <a:schemeClr val="tx1"/>
                </a:solidFill>
                <a:latin typeface="Calibri" pitchFamily="34" charset="0"/>
              </a:defRPr>
            </a:lvl4pPr>
            <a:lvl5pPr marL="2057400" indent="-228600" eaLnBrk="0" hangingPunct="0">
              <a:defRPr>
                <a:solidFill>
                  <a:schemeClr val="tx1"/>
                </a:solidFill>
                <a:latin typeface="Calibri" pitchFamily="34" charset="0"/>
              </a:defRPr>
            </a:lvl5pPr>
            <a:lvl6pPr marL="2514600" indent="-228600" eaLnBrk="0" fontAlgn="base" hangingPunct="0">
              <a:spcBef>
                <a:spcPct val="0"/>
              </a:spcBef>
              <a:spcAft>
                <a:spcPct val="0"/>
              </a:spcAft>
              <a:defRPr>
                <a:solidFill>
                  <a:schemeClr val="tx1"/>
                </a:solidFill>
                <a:latin typeface="Calibri" pitchFamily="34" charset="0"/>
              </a:defRPr>
            </a:lvl6pPr>
            <a:lvl7pPr marL="2971800" indent="-228600" eaLnBrk="0" fontAlgn="base" hangingPunct="0">
              <a:spcBef>
                <a:spcPct val="0"/>
              </a:spcBef>
              <a:spcAft>
                <a:spcPct val="0"/>
              </a:spcAft>
              <a:defRPr>
                <a:solidFill>
                  <a:schemeClr val="tx1"/>
                </a:solidFill>
                <a:latin typeface="Calibri" pitchFamily="34" charset="0"/>
              </a:defRPr>
            </a:lvl7pPr>
            <a:lvl8pPr marL="3429000" indent="-228600" eaLnBrk="0" fontAlgn="base" hangingPunct="0">
              <a:spcBef>
                <a:spcPct val="0"/>
              </a:spcBef>
              <a:spcAft>
                <a:spcPct val="0"/>
              </a:spcAft>
              <a:defRPr>
                <a:solidFill>
                  <a:schemeClr val="tx1"/>
                </a:solidFill>
                <a:latin typeface="Calibri" pitchFamily="34" charset="0"/>
              </a:defRPr>
            </a:lvl8pPr>
            <a:lvl9pPr marL="3886200" indent="-228600" eaLnBrk="0" fontAlgn="base" hangingPunct="0">
              <a:spcBef>
                <a:spcPct val="0"/>
              </a:spcBef>
              <a:spcAft>
                <a:spcPct val="0"/>
              </a:spcAft>
              <a:defRPr>
                <a:solidFill>
                  <a:schemeClr val="tx1"/>
                </a:solidFill>
                <a:latin typeface="Calibri" pitchFamily="34" charset="0"/>
              </a:defRPr>
            </a:lvl9pPr>
          </a:lstStyle>
          <a:p>
            <a:pPr eaLnBrk="1" hangingPunct="1"/>
            <a:r>
              <a:rPr lang="en-US" sz="3300" b="1" dirty="0">
                <a:latin typeface="+mj-lt"/>
                <a:cs typeface="Arial" charset="0"/>
              </a:rPr>
              <a:t>Mississippi Sediment Diversions</a:t>
            </a:r>
          </a:p>
          <a:p>
            <a:pPr eaLnBrk="1" hangingPunct="1"/>
            <a:r>
              <a:rPr lang="en-US" sz="3300" i="1" dirty="0">
                <a:solidFill>
                  <a:srgbClr val="6AB1D2"/>
                </a:solidFill>
                <a:latin typeface="+mj-lt"/>
                <a:cs typeface="Arial" charset="0"/>
              </a:rPr>
              <a:t>Building On What We Know</a:t>
            </a:r>
          </a:p>
        </p:txBody>
      </p:sp>
      <p:graphicFrame>
        <p:nvGraphicFramePr>
          <p:cNvPr id="18" name="Table 17"/>
          <p:cNvGraphicFramePr>
            <a:graphicFrameLocks noGrp="1"/>
          </p:cNvGraphicFramePr>
          <p:nvPr>
            <p:extLst>
              <p:ext uri="{D42A27DB-BD31-4B8C-83A1-F6EECF244321}">
                <p14:modId xmlns:p14="http://schemas.microsoft.com/office/powerpoint/2010/main" val="84436419"/>
              </p:ext>
            </p:extLst>
          </p:nvPr>
        </p:nvGraphicFramePr>
        <p:xfrm>
          <a:off x="685800" y="1600200"/>
          <a:ext cx="2286000" cy="2090737"/>
        </p:xfrm>
        <a:graphic>
          <a:graphicData uri="http://schemas.openxmlformats.org/drawingml/2006/table">
            <a:tbl>
              <a:tblPr firstRow="1" bandRow="1">
                <a:tableStyleId>{5C22544A-7EE6-4342-B048-85BDC9FD1C3A}</a:tableStyleId>
              </a:tblPr>
              <a:tblGrid>
                <a:gridCol w="2286000"/>
              </a:tblGrid>
              <a:tr h="380783">
                <a:tc>
                  <a:txBody>
                    <a:bodyPr/>
                    <a:lstStyle/>
                    <a:p>
                      <a:pPr algn="ctr"/>
                      <a:r>
                        <a:rPr lang="en-US" sz="1800" dirty="0" smtClean="0"/>
                        <a:t>Mississippi River</a:t>
                      </a:r>
                      <a:endParaRPr lang="en-US" sz="1800" dirty="0"/>
                    </a:p>
                  </a:txBody>
                  <a:tcPr marT="45694" marB="4569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F0"/>
                    </a:solidFill>
                  </a:tcPr>
                </a:tc>
              </a:tr>
              <a:tr h="1709954">
                <a:tc>
                  <a:txBody>
                    <a:bodyPr/>
                    <a:lstStyle/>
                    <a:p>
                      <a:pPr marL="0" indent="0">
                        <a:buFont typeface="Arial" pitchFamily="34" charset="0"/>
                        <a:buNone/>
                      </a:pPr>
                      <a:endParaRPr lang="en-US" sz="1400" dirty="0" smtClean="0">
                        <a:solidFill>
                          <a:schemeClr val="tx1"/>
                        </a:solidFill>
                        <a:latin typeface="Arial" pitchFamily="34" charset="0"/>
                        <a:cs typeface="Arial" pitchFamily="34" charset="0"/>
                      </a:endParaRPr>
                    </a:p>
                    <a:p>
                      <a:pPr marL="0" indent="0">
                        <a:buFont typeface="Arial" pitchFamily="34" charset="0"/>
                        <a:buNone/>
                      </a:pPr>
                      <a:endParaRPr lang="en-US" sz="1400" dirty="0" smtClean="0">
                        <a:solidFill>
                          <a:schemeClr val="tx1"/>
                        </a:solidFill>
                        <a:latin typeface="Arial" pitchFamily="34" charset="0"/>
                        <a:cs typeface="Arial" pitchFamily="34" charset="0"/>
                      </a:endParaRPr>
                    </a:p>
                  </a:txBody>
                  <a:tcPr marT="45694" marB="4569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r>
            </a:tbl>
          </a:graphicData>
        </a:graphic>
      </p:graphicFrame>
      <p:graphicFrame>
        <p:nvGraphicFramePr>
          <p:cNvPr id="19" name="Table 18"/>
          <p:cNvGraphicFramePr>
            <a:graphicFrameLocks noGrp="1"/>
          </p:cNvGraphicFramePr>
          <p:nvPr>
            <p:extLst>
              <p:ext uri="{D42A27DB-BD31-4B8C-83A1-F6EECF244321}">
                <p14:modId xmlns:p14="http://schemas.microsoft.com/office/powerpoint/2010/main" val="249870631"/>
              </p:ext>
            </p:extLst>
          </p:nvPr>
        </p:nvGraphicFramePr>
        <p:xfrm>
          <a:off x="3352800" y="1600200"/>
          <a:ext cx="2286000" cy="2135931"/>
        </p:xfrm>
        <a:graphic>
          <a:graphicData uri="http://schemas.openxmlformats.org/drawingml/2006/table">
            <a:tbl>
              <a:tblPr firstRow="1" bandRow="1">
                <a:tableStyleId>{5C22544A-7EE6-4342-B048-85BDC9FD1C3A}</a:tableStyleId>
              </a:tblPr>
              <a:tblGrid>
                <a:gridCol w="2286000"/>
              </a:tblGrid>
              <a:tr h="559909">
                <a:tc>
                  <a:txBody>
                    <a:bodyPr/>
                    <a:lstStyle/>
                    <a:p>
                      <a:pPr algn="ctr"/>
                      <a:r>
                        <a:rPr lang="en-US" sz="1800" dirty="0" smtClean="0"/>
                        <a:t>Diversion Channels</a:t>
                      </a:r>
                      <a:endParaRPr lang="en-US" sz="1800" dirty="0"/>
                    </a:p>
                  </a:txBody>
                  <a:tcPr marT="45694" marB="4569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F0"/>
                    </a:solidFill>
                  </a:tcPr>
                </a:tc>
              </a:tr>
              <a:tr h="1495903">
                <a:tc>
                  <a:txBody>
                    <a:bodyPr/>
                    <a:lstStyle/>
                    <a:p>
                      <a:pPr marL="0" indent="0">
                        <a:buFont typeface="Arial" pitchFamily="34" charset="0"/>
                        <a:buNone/>
                      </a:pPr>
                      <a:endParaRPr lang="en-US" sz="1400" dirty="0" smtClean="0">
                        <a:solidFill>
                          <a:schemeClr val="tx1"/>
                        </a:solidFill>
                        <a:latin typeface="Arial" pitchFamily="34" charset="0"/>
                        <a:cs typeface="Arial" pitchFamily="34" charset="0"/>
                      </a:endParaRPr>
                    </a:p>
                    <a:p>
                      <a:pPr marL="0" indent="0">
                        <a:buFont typeface="Arial" pitchFamily="34" charset="0"/>
                        <a:buNone/>
                      </a:pPr>
                      <a:endParaRPr lang="en-US" sz="1400" dirty="0" smtClean="0">
                        <a:solidFill>
                          <a:schemeClr val="tx1"/>
                        </a:solidFill>
                        <a:latin typeface="Arial" pitchFamily="34" charset="0"/>
                        <a:cs typeface="Arial" pitchFamily="34" charset="0"/>
                      </a:endParaRPr>
                    </a:p>
                  </a:txBody>
                  <a:tcPr marT="45694" marB="4569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r>
            </a:tbl>
          </a:graphicData>
        </a:graphic>
      </p:graphicFrame>
      <p:graphicFrame>
        <p:nvGraphicFramePr>
          <p:cNvPr id="20" name="Table 19"/>
          <p:cNvGraphicFramePr>
            <a:graphicFrameLocks noGrp="1"/>
          </p:cNvGraphicFramePr>
          <p:nvPr>
            <p:extLst>
              <p:ext uri="{D42A27DB-BD31-4B8C-83A1-F6EECF244321}">
                <p14:modId xmlns:p14="http://schemas.microsoft.com/office/powerpoint/2010/main" val="2168137568"/>
              </p:ext>
            </p:extLst>
          </p:nvPr>
        </p:nvGraphicFramePr>
        <p:xfrm>
          <a:off x="6019800" y="1600200"/>
          <a:ext cx="2286000" cy="2090737"/>
        </p:xfrm>
        <a:graphic>
          <a:graphicData uri="http://schemas.openxmlformats.org/drawingml/2006/table">
            <a:tbl>
              <a:tblPr firstRow="1" bandRow="1">
                <a:tableStyleId>{5C22544A-7EE6-4342-B048-85BDC9FD1C3A}</a:tableStyleId>
              </a:tblPr>
              <a:tblGrid>
                <a:gridCol w="2286000"/>
              </a:tblGrid>
              <a:tr h="380783">
                <a:tc>
                  <a:txBody>
                    <a:bodyPr/>
                    <a:lstStyle/>
                    <a:p>
                      <a:pPr algn="ctr"/>
                      <a:r>
                        <a:rPr lang="en-US" sz="1800" dirty="0" smtClean="0"/>
                        <a:t>Outfall</a:t>
                      </a:r>
                      <a:r>
                        <a:rPr lang="en-US" sz="1800" baseline="0" dirty="0" smtClean="0"/>
                        <a:t> Areas</a:t>
                      </a:r>
                      <a:endParaRPr lang="en-US" sz="1800" dirty="0"/>
                    </a:p>
                  </a:txBody>
                  <a:tcPr marT="45694" marB="4569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F0"/>
                    </a:solidFill>
                  </a:tcPr>
                </a:tc>
              </a:tr>
              <a:tr h="1709954">
                <a:tc>
                  <a:txBody>
                    <a:bodyPr/>
                    <a:lstStyle/>
                    <a:p>
                      <a:pPr marL="0" indent="0">
                        <a:buFont typeface="Arial" pitchFamily="34" charset="0"/>
                        <a:buNone/>
                      </a:pPr>
                      <a:endParaRPr lang="en-US" sz="1400" dirty="0" smtClean="0">
                        <a:solidFill>
                          <a:schemeClr val="tx1"/>
                        </a:solidFill>
                        <a:latin typeface="Arial" pitchFamily="34" charset="0"/>
                        <a:cs typeface="Arial" pitchFamily="34" charset="0"/>
                      </a:endParaRPr>
                    </a:p>
                    <a:p>
                      <a:pPr marL="0" indent="0">
                        <a:buFont typeface="Arial" pitchFamily="34" charset="0"/>
                        <a:buNone/>
                      </a:pPr>
                      <a:endParaRPr lang="en-US" sz="1400" dirty="0" smtClean="0">
                        <a:solidFill>
                          <a:schemeClr val="tx1"/>
                        </a:solidFill>
                        <a:latin typeface="Arial" pitchFamily="34" charset="0"/>
                        <a:cs typeface="Arial" pitchFamily="34" charset="0"/>
                      </a:endParaRPr>
                    </a:p>
                  </a:txBody>
                  <a:tcPr marT="45694" marB="4569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r>
            </a:tbl>
          </a:graphicData>
        </a:graphic>
      </p:graphicFrame>
      <p:pic>
        <p:nvPicPr>
          <p:cNvPr id="21" name="Picture 2"/>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03263" y="1982787"/>
            <a:ext cx="2232025" cy="1673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 name="Picture 15"/>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379788" y="1981200"/>
            <a:ext cx="2230437" cy="1673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 name="Picture 17"/>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037263" y="1981200"/>
            <a:ext cx="2232025" cy="1673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24" name="Table 23"/>
          <p:cNvGraphicFramePr>
            <a:graphicFrameLocks noGrp="1"/>
          </p:cNvGraphicFramePr>
          <p:nvPr>
            <p:extLst>
              <p:ext uri="{D42A27DB-BD31-4B8C-83A1-F6EECF244321}">
                <p14:modId xmlns:p14="http://schemas.microsoft.com/office/powerpoint/2010/main" val="2328867381"/>
              </p:ext>
            </p:extLst>
          </p:nvPr>
        </p:nvGraphicFramePr>
        <p:xfrm>
          <a:off x="674688" y="3849687"/>
          <a:ext cx="2286000" cy="2351351"/>
        </p:xfrm>
        <a:graphic>
          <a:graphicData uri="http://schemas.openxmlformats.org/drawingml/2006/table">
            <a:tbl>
              <a:tblPr firstRow="1" bandRow="1">
                <a:tableStyleId>{5C22544A-7EE6-4342-B048-85BDC9FD1C3A}</a:tableStyleId>
              </a:tblPr>
              <a:tblGrid>
                <a:gridCol w="2286000"/>
              </a:tblGrid>
              <a:tr h="381072">
                <a:tc>
                  <a:txBody>
                    <a:bodyPr/>
                    <a:lstStyle/>
                    <a:p>
                      <a:pPr algn="ctr"/>
                      <a:r>
                        <a:rPr lang="en-US" sz="1800" dirty="0" smtClean="0"/>
                        <a:t>Basin-Wide Influence</a:t>
                      </a:r>
                      <a:endParaRPr lang="en-US" sz="1800" dirty="0"/>
                    </a:p>
                  </a:txBody>
                  <a:tcPr marT="45729" marB="4572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F0"/>
                    </a:solidFill>
                  </a:tcPr>
                </a:tc>
              </a:tr>
              <a:tr h="1711253">
                <a:tc>
                  <a:txBody>
                    <a:bodyPr/>
                    <a:lstStyle/>
                    <a:p>
                      <a:pPr marL="0" indent="0">
                        <a:buFont typeface="Arial" pitchFamily="34" charset="0"/>
                        <a:buNone/>
                      </a:pPr>
                      <a:endParaRPr lang="en-US" sz="1400" dirty="0" smtClean="0">
                        <a:solidFill>
                          <a:schemeClr val="tx1"/>
                        </a:solidFill>
                        <a:latin typeface="Arial" pitchFamily="34" charset="0"/>
                        <a:cs typeface="Arial" pitchFamily="34" charset="0"/>
                      </a:endParaRPr>
                    </a:p>
                    <a:p>
                      <a:pPr marL="0" indent="0">
                        <a:buFont typeface="Arial" pitchFamily="34" charset="0"/>
                        <a:buNone/>
                      </a:pPr>
                      <a:endParaRPr lang="en-US" sz="1400" dirty="0" smtClean="0">
                        <a:solidFill>
                          <a:schemeClr val="tx1"/>
                        </a:solidFill>
                        <a:latin typeface="Arial" pitchFamily="34" charset="0"/>
                        <a:cs typeface="Arial" pitchFamily="34" charset="0"/>
                      </a:endParaRPr>
                    </a:p>
                  </a:txBody>
                  <a:tcPr marT="45729" marB="4572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r>
            </a:tbl>
          </a:graphicData>
        </a:graphic>
      </p:graphicFrame>
      <p:pic>
        <p:nvPicPr>
          <p:cNvPr id="25" name="Picture 19"/>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703263" y="4497387"/>
            <a:ext cx="2232025" cy="1673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26" name="Table 25"/>
          <p:cNvGraphicFramePr>
            <a:graphicFrameLocks noGrp="1"/>
          </p:cNvGraphicFramePr>
          <p:nvPr>
            <p:extLst>
              <p:ext uri="{D42A27DB-BD31-4B8C-83A1-F6EECF244321}">
                <p14:modId xmlns:p14="http://schemas.microsoft.com/office/powerpoint/2010/main" val="1527321084"/>
              </p:ext>
            </p:extLst>
          </p:nvPr>
        </p:nvGraphicFramePr>
        <p:xfrm>
          <a:off x="3341688" y="3849687"/>
          <a:ext cx="2286000" cy="2351351"/>
        </p:xfrm>
        <a:graphic>
          <a:graphicData uri="http://schemas.openxmlformats.org/drawingml/2006/table">
            <a:tbl>
              <a:tblPr firstRow="1" bandRow="1">
                <a:tableStyleId>{5C22544A-7EE6-4342-B048-85BDC9FD1C3A}</a:tableStyleId>
              </a:tblPr>
              <a:tblGrid>
                <a:gridCol w="2286000"/>
              </a:tblGrid>
              <a:tr h="381072">
                <a:tc>
                  <a:txBody>
                    <a:bodyPr/>
                    <a:lstStyle/>
                    <a:p>
                      <a:pPr algn="ctr"/>
                      <a:r>
                        <a:rPr lang="en-US" sz="1800" dirty="0" smtClean="0"/>
                        <a:t>Coastal Communities</a:t>
                      </a:r>
                      <a:endParaRPr lang="en-US" sz="1800" dirty="0"/>
                    </a:p>
                  </a:txBody>
                  <a:tcPr marT="45729" marB="4572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F0"/>
                    </a:solidFill>
                  </a:tcPr>
                </a:tc>
              </a:tr>
              <a:tr h="1711253">
                <a:tc>
                  <a:txBody>
                    <a:bodyPr/>
                    <a:lstStyle/>
                    <a:p>
                      <a:pPr marL="0" indent="0">
                        <a:buFont typeface="Arial" pitchFamily="34" charset="0"/>
                        <a:buNone/>
                      </a:pPr>
                      <a:endParaRPr lang="en-US" sz="1400" dirty="0" smtClean="0">
                        <a:solidFill>
                          <a:schemeClr val="tx1"/>
                        </a:solidFill>
                        <a:latin typeface="Arial" pitchFamily="34" charset="0"/>
                        <a:cs typeface="Arial" pitchFamily="34" charset="0"/>
                      </a:endParaRPr>
                    </a:p>
                    <a:p>
                      <a:pPr marL="0" indent="0">
                        <a:buFont typeface="Arial" pitchFamily="34" charset="0"/>
                        <a:buNone/>
                      </a:pPr>
                      <a:endParaRPr lang="en-US" sz="1400" dirty="0" smtClean="0">
                        <a:solidFill>
                          <a:schemeClr val="tx1"/>
                        </a:solidFill>
                        <a:latin typeface="Arial" pitchFamily="34" charset="0"/>
                        <a:cs typeface="Arial" pitchFamily="34" charset="0"/>
                      </a:endParaRPr>
                    </a:p>
                  </a:txBody>
                  <a:tcPr marT="45729" marB="4572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r>
            </a:tbl>
          </a:graphicData>
        </a:graphic>
      </p:graphicFrame>
      <p:pic>
        <p:nvPicPr>
          <p:cNvPr id="27" name="Picture 21"/>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3400665" y="4497386"/>
            <a:ext cx="2232025" cy="1673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28" name="Table 27"/>
          <p:cNvGraphicFramePr>
            <a:graphicFrameLocks noGrp="1"/>
          </p:cNvGraphicFramePr>
          <p:nvPr>
            <p:extLst>
              <p:ext uri="{D42A27DB-BD31-4B8C-83A1-F6EECF244321}">
                <p14:modId xmlns:p14="http://schemas.microsoft.com/office/powerpoint/2010/main" val="3555692352"/>
              </p:ext>
            </p:extLst>
          </p:nvPr>
        </p:nvGraphicFramePr>
        <p:xfrm>
          <a:off x="6010275" y="3849687"/>
          <a:ext cx="2286000" cy="2351351"/>
        </p:xfrm>
        <a:graphic>
          <a:graphicData uri="http://schemas.openxmlformats.org/drawingml/2006/table">
            <a:tbl>
              <a:tblPr firstRow="1" bandRow="1">
                <a:tableStyleId>{5C22544A-7EE6-4342-B048-85BDC9FD1C3A}</a:tableStyleId>
              </a:tblPr>
              <a:tblGrid>
                <a:gridCol w="2286000"/>
              </a:tblGrid>
              <a:tr h="381072">
                <a:tc>
                  <a:txBody>
                    <a:bodyPr/>
                    <a:lstStyle/>
                    <a:p>
                      <a:pPr algn="ctr"/>
                      <a:r>
                        <a:rPr lang="en-US" sz="1800" dirty="0" smtClean="0"/>
                        <a:t>System</a:t>
                      </a:r>
                      <a:r>
                        <a:rPr lang="en-US" sz="1800" baseline="0" dirty="0" smtClean="0"/>
                        <a:t> Management</a:t>
                      </a:r>
                      <a:endParaRPr lang="en-US" sz="1800" dirty="0"/>
                    </a:p>
                  </a:txBody>
                  <a:tcPr marT="45729" marB="4572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F0"/>
                    </a:solidFill>
                  </a:tcPr>
                </a:tc>
              </a:tr>
              <a:tr h="1711253">
                <a:tc>
                  <a:txBody>
                    <a:bodyPr/>
                    <a:lstStyle/>
                    <a:p>
                      <a:pPr marL="0" indent="0">
                        <a:buFont typeface="Arial" pitchFamily="34" charset="0"/>
                        <a:buNone/>
                      </a:pPr>
                      <a:endParaRPr lang="en-US" sz="1400" dirty="0" smtClean="0">
                        <a:solidFill>
                          <a:schemeClr val="tx1"/>
                        </a:solidFill>
                        <a:latin typeface="Arial" pitchFamily="34" charset="0"/>
                        <a:cs typeface="Arial" pitchFamily="34" charset="0"/>
                      </a:endParaRPr>
                    </a:p>
                    <a:p>
                      <a:pPr marL="0" indent="0">
                        <a:buFont typeface="Arial" pitchFamily="34" charset="0"/>
                        <a:buNone/>
                      </a:pPr>
                      <a:endParaRPr lang="en-US" sz="1400" dirty="0" smtClean="0">
                        <a:solidFill>
                          <a:schemeClr val="tx1"/>
                        </a:solidFill>
                        <a:latin typeface="Arial" pitchFamily="34" charset="0"/>
                        <a:cs typeface="Arial" pitchFamily="34" charset="0"/>
                      </a:endParaRPr>
                    </a:p>
                  </a:txBody>
                  <a:tcPr marT="45729" marB="4572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r>
            </a:tbl>
          </a:graphicData>
        </a:graphic>
      </p:graphicFrame>
      <p:pic>
        <p:nvPicPr>
          <p:cNvPr id="29" name="Picture 23"/>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6027738" y="4497387"/>
            <a:ext cx="2232025" cy="1673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277886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2919819" y="457200"/>
            <a:ext cx="3276600" cy="460528"/>
            <a:chOff x="3810012" y="0"/>
            <a:chExt cx="1655031" cy="460528"/>
          </a:xfrm>
          <a:scene3d>
            <a:camera prst="orthographicFront"/>
            <a:lightRig rig="flat" dir="t"/>
          </a:scene3d>
        </p:grpSpPr>
        <p:sp>
          <p:nvSpPr>
            <p:cNvPr id="5" name="Rounded Rectangle 4"/>
            <p:cNvSpPr/>
            <p:nvPr/>
          </p:nvSpPr>
          <p:spPr>
            <a:xfrm>
              <a:off x="3810012" y="0"/>
              <a:ext cx="1655031" cy="460528"/>
            </a:xfrm>
            <a:prstGeom prst="roundRect">
              <a:avLst>
                <a:gd name="adj" fmla="val 10000"/>
              </a:avLst>
            </a:prstGeom>
            <a:ln>
              <a:noFill/>
            </a:ln>
            <a:effectLst/>
          </p:spPr>
          <p:style>
            <a:lnRef idx="1">
              <a:schemeClr val="accent3"/>
            </a:lnRef>
            <a:fillRef idx="2">
              <a:schemeClr val="accent3"/>
            </a:fillRef>
            <a:effectRef idx="1">
              <a:schemeClr val="accent3"/>
            </a:effectRef>
            <a:fontRef idx="minor">
              <a:schemeClr val="dk1"/>
            </a:fontRef>
          </p:style>
        </p:sp>
        <p:sp>
          <p:nvSpPr>
            <p:cNvPr id="6" name="Rounded Rectangle 4"/>
            <p:cNvSpPr/>
            <p:nvPr/>
          </p:nvSpPr>
          <p:spPr>
            <a:xfrm>
              <a:off x="3823500" y="13488"/>
              <a:ext cx="1628055" cy="433552"/>
            </a:xfrm>
            <a:prstGeom prst="rect">
              <a:avLst/>
            </a:prstGeom>
            <a:ln>
              <a:noFill/>
            </a:ln>
          </p:spPr>
          <p:style>
            <a:lnRef idx="1">
              <a:schemeClr val="accent3"/>
            </a:lnRef>
            <a:fillRef idx="2">
              <a:schemeClr val="accent3"/>
            </a:fillRef>
            <a:effectRef idx="1">
              <a:schemeClr val="accent3"/>
            </a:effectRef>
            <a:fontRef idx="minor">
              <a:schemeClr val="dk1"/>
            </a:fontRef>
          </p:style>
          <p:txBody>
            <a:bodyPr lIns="38100" tIns="38100" rIns="38100" bIns="38100" spcCol="1270" anchor="ctr"/>
            <a:lstStyle/>
            <a:p>
              <a:pPr algn="ctr" defTabSz="444500" fontAlgn="base">
                <a:lnSpc>
                  <a:spcPct val="90000"/>
                </a:lnSpc>
                <a:spcBef>
                  <a:spcPct val="0"/>
                </a:spcBef>
                <a:spcAft>
                  <a:spcPct val="35000"/>
                </a:spcAft>
                <a:defRPr/>
              </a:pPr>
              <a:r>
                <a:rPr lang="en-US" sz="1200" b="1" dirty="0">
                  <a:solidFill>
                    <a:prstClr val="black"/>
                  </a:solidFill>
                </a:rPr>
                <a:t>2012 MASTER PLAN                                     </a:t>
              </a:r>
              <a:r>
                <a:rPr lang="en-US" sz="1200" dirty="0">
                  <a:solidFill>
                    <a:prstClr val="black"/>
                  </a:solidFill>
                </a:rPr>
                <a:t>(Mississippi River Diversion Recommendations)</a:t>
              </a:r>
            </a:p>
          </p:txBody>
        </p:sp>
      </p:grpSp>
      <p:grpSp>
        <p:nvGrpSpPr>
          <p:cNvPr id="24579" name="Group 12"/>
          <p:cNvGrpSpPr>
            <a:grpSpLocks/>
          </p:cNvGrpSpPr>
          <p:nvPr/>
        </p:nvGrpSpPr>
        <p:grpSpPr bwMode="auto">
          <a:xfrm>
            <a:off x="6118225" y="2700338"/>
            <a:ext cx="1901825" cy="728662"/>
            <a:chOff x="1676385" y="2875727"/>
            <a:chExt cx="1392944" cy="460528"/>
          </a:xfrm>
        </p:grpSpPr>
        <p:sp>
          <p:nvSpPr>
            <p:cNvPr id="14" name="Rounded Rectangle 13"/>
            <p:cNvSpPr/>
            <p:nvPr/>
          </p:nvSpPr>
          <p:spPr>
            <a:xfrm>
              <a:off x="1676385" y="2875727"/>
              <a:ext cx="1392944" cy="460528"/>
            </a:xfrm>
            <a:prstGeom prst="roundRect">
              <a:avLst>
                <a:gd name="adj" fmla="val 10000"/>
              </a:avLst>
            </a:prstGeom>
            <a:ln>
              <a:noFill/>
            </a:ln>
          </p:spPr>
          <p:style>
            <a:lnRef idx="1">
              <a:schemeClr val="accent5"/>
            </a:lnRef>
            <a:fillRef idx="2">
              <a:schemeClr val="accent5"/>
            </a:fillRef>
            <a:effectRef idx="1">
              <a:schemeClr val="accent5"/>
            </a:effectRef>
            <a:fontRef idx="minor">
              <a:schemeClr val="dk1"/>
            </a:fontRef>
          </p:style>
        </p:sp>
        <p:sp>
          <p:nvSpPr>
            <p:cNvPr id="15" name="Rounded Rectangle 4"/>
            <p:cNvSpPr/>
            <p:nvPr/>
          </p:nvSpPr>
          <p:spPr>
            <a:xfrm>
              <a:off x="1690338" y="2888770"/>
              <a:ext cx="1365039" cy="434442"/>
            </a:xfrm>
            <a:prstGeom prst="rect">
              <a:avLst/>
            </a:prstGeom>
            <a:ln>
              <a:noFill/>
            </a:ln>
          </p:spPr>
          <p:style>
            <a:lnRef idx="1">
              <a:schemeClr val="accent5"/>
            </a:lnRef>
            <a:fillRef idx="2">
              <a:schemeClr val="accent5"/>
            </a:fillRef>
            <a:effectRef idx="1">
              <a:schemeClr val="accent5"/>
            </a:effectRef>
            <a:fontRef idx="minor">
              <a:schemeClr val="dk1"/>
            </a:fontRef>
          </p:style>
          <p:txBody>
            <a:bodyPr lIns="41910" tIns="41910" rIns="41910" bIns="41910" spcCol="1270" anchor="ctr"/>
            <a:lstStyle/>
            <a:p>
              <a:pPr algn="ctr" defTabSz="466725" fontAlgn="base">
                <a:lnSpc>
                  <a:spcPct val="90000"/>
                </a:lnSpc>
                <a:spcBef>
                  <a:spcPct val="0"/>
                </a:spcBef>
                <a:spcAft>
                  <a:spcPct val="35000"/>
                </a:spcAft>
                <a:defRPr/>
              </a:pPr>
              <a:r>
                <a:rPr lang="en-US" sz="1050" b="1" dirty="0">
                  <a:solidFill>
                    <a:prstClr val="black"/>
                  </a:solidFill>
                </a:rPr>
                <a:t>EXTERNAL TECHNICAL REVIEW    </a:t>
              </a:r>
              <a:r>
                <a:rPr lang="en-US" sz="1050" dirty="0">
                  <a:solidFill>
                    <a:prstClr val="black"/>
                  </a:solidFill>
                </a:rPr>
                <a:t>(Review/comparison of cost and design assumptions and constructability determination)</a:t>
              </a:r>
            </a:p>
          </p:txBody>
        </p:sp>
      </p:grpSp>
      <p:grpSp>
        <p:nvGrpSpPr>
          <p:cNvPr id="24580" name="Group 18"/>
          <p:cNvGrpSpPr>
            <a:grpSpLocks/>
          </p:cNvGrpSpPr>
          <p:nvPr/>
        </p:nvGrpSpPr>
        <p:grpSpPr bwMode="auto">
          <a:xfrm>
            <a:off x="547688" y="1222375"/>
            <a:ext cx="1122362" cy="396875"/>
            <a:chOff x="4114796" y="894520"/>
            <a:chExt cx="983108" cy="721233"/>
          </a:xfrm>
        </p:grpSpPr>
        <p:sp>
          <p:nvSpPr>
            <p:cNvPr id="20" name="Rounded Rectangle 19"/>
            <p:cNvSpPr/>
            <p:nvPr/>
          </p:nvSpPr>
          <p:spPr>
            <a:xfrm>
              <a:off x="4114796" y="894520"/>
              <a:ext cx="983108" cy="721233"/>
            </a:xfrm>
            <a:prstGeom prst="roundRect">
              <a:avLst>
                <a:gd name="adj" fmla="val 10000"/>
              </a:avLst>
            </a:prstGeom>
            <a:ln>
              <a:noFill/>
            </a:ln>
          </p:spPr>
          <p:style>
            <a:lnRef idx="1">
              <a:schemeClr val="accent2"/>
            </a:lnRef>
            <a:fillRef idx="2">
              <a:schemeClr val="accent2"/>
            </a:fillRef>
            <a:effectRef idx="1">
              <a:schemeClr val="accent2"/>
            </a:effectRef>
            <a:fontRef idx="minor">
              <a:schemeClr val="dk1"/>
            </a:fontRef>
          </p:style>
        </p:sp>
        <p:sp>
          <p:nvSpPr>
            <p:cNvPr id="21" name="Rounded Rectangle 4"/>
            <p:cNvSpPr/>
            <p:nvPr/>
          </p:nvSpPr>
          <p:spPr>
            <a:xfrm>
              <a:off x="4135654" y="914715"/>
              <a:ext cx="941393" cy="680844"/>
            </a:xfrm>
            <a:prstGeom prst="rect">
              <a:avLst/>
            </a:prstGeom>
            <a:ln>
              <a:noFill/>
            </a:ln>
          </p:spPr>
          <p:style>
            <a:lnRef idx="1">
              <a:schemeClr val="accent2"/>
            </a:lnRef>
            <a:fillRef idx="2">
              <a:schemeClr val="accent2"/>
            </a:fillRef>
            <a:effectRef idx="1">
              <a:schemeClr val="accent2"/>
            </a:effectRef>
            <a:fontRef idx="minor">
              <a:schemeClr val="dk1"/>
            </a:fontRef>
          </p:style>
          <p:txBody>
            <a:bodyPr lIns="34290" tIns="34290" rIns="34290" bIns="34290"/>
            <a:lstStyle/>
            <a:p>
              <a:pPr algn="ctr" defTabSz="400050" fontAlgn="base">
                <a:lnSpc>
                  <a:spcPct val="90000"/>
                </a:lnSpc>
                <a:spcBef>
                  <a:spcPct val="0"/>
                </a:spcBef>
                <a:spcAft>
                  <a:spcPct val="35000"/>
                </a:spcAft>
                <a:defRPr/>
              </a:pPr>
              <a:r>
                <a:rPr lang="en-US" sz="1000" b="1">
                  <a:solidFill>
                    <a:srgbClr val="000000"/>
                  </a:solidFill>
                </a:rPr>
                <a:t>LOWER BRETON </a:t>
              </a:r>
              <a:r>
                <a:rPr lang="en-US" sz="1000">
                  <a:solidFill>
                    <a:srgbClr val="000000"/>
                  </a:solidFill>
                </a:rPr>
                <a:t>(50,000 cfs)</a:t>
              </a:r>
            </a:p>
            <a:p>
              <a:pPr marL="57150" lvl="1" indent="-57150" defTabSz="400050" fontAlgn="base">
                <a:lnSpc>
                  <a:spcPct val="90000"/>
                </a:lnSpc>
                <a:spcBef>
                  <a:spcPct val="0"/>
                </a:spcBef>
                <a:spcAft>
                  <a:spcPct val="15000"/>
                </a:spcAft>
                <a:buFontTx/>
                <a:buChar char="•"/>
                <a:defRPr/>
              </a:pPr>
              <a:endParaRPr lang="en-US" sz="800">
                <a:solidFill>
                  <a:srgbClr val="000000"/>
                </a:solidFill>
              </a:endParaRPr>
            </a:p>
          </p:txBody>
        </p:sp>
      </p:grpSp>
      <p:grpSp>
        <p:nvGrpSpPr>
          <p:cNvPr id="24581" name="Group 24"/>
          <p:cNvGrpSpPr>
            <a:grpSpLocks/>
          </p:cNvGrpSpPr>
          <p:nvPr/>
        </p:nvGrpSpPr>
        <p:grpSpPr bwMode="auto">
          <a:xfrm>
            <a:off x="2079625" y="1209675"/>
            <a:ext cx="1211263" cy="396875"/>
            <a:chOff x="4114796" y="894520"/>
            <a:chExt cx="983108" cy="721233"/>
          </a:xfrm>
        </p:grpSpPr>
        <p:sp>
          <p:nvSpPr>
            <p:cNvPr id="26" name="Rounded Rectangle 25"/>
            <p:cNvSpPr/>
            <p:nvPr/>
          </p:nvSpPr>
          <p:spPr>
            <a:xfrm>
              <a:off x="4114796" y="894520"/>
              <a:ext cx="983108" cy="721233"/>
            </a:xfrm>
            <a:prstGeom prst="roundRect">
              <a:avLst>
                <a:gd name="adj" fmla="val 10000"/>
              </a:avLst>
            </a:prstGeom>
            <a:ln>
              <a:noFill/>
            </a:ln>
          </p:spPr>
          <p:style>
            <a:lnRef idx="1">
              <a:schemeClr val="accent2"/>
            </a:lnRef>
            <a:fillRef idx="2">
              <a:schemeClr val="accent2"/>
            </a:fillRef>
            <a:effectRef idx="1">
              <a:schemeClr val="accent2"/>
            </a:effectRef>
            <a:fontRef idx="minor">
              <a:schemeClr val="dk1"/>
            </a:fontRef>
          </p:style>
        </p:sp>
        <p:sp>
          <p:nvSpPr>
            <p:cNvPr id="27" name="Rounded Rectangle 4"/>
            <p:cNvSpPr/>
            <p:nvPr/>
          </p:nvSpPr>
          <p:spPr>
            <a:xfrm>
              <a:off x="4135412" y="914715"/>
              <a:ext cx="962492" cy="680844"/>
            </a:xfrm>
            <a:prstGeom prst="rect">
              <a:avLst/>
            </a:prstGeom>
            <a:ln>
              <a:noFill/>
            </a:ln>
          </p:spPr>
          <p:style>
            <a:lnRef idx="1">
              <a:schemeClr val="accent2"/>
            </a:lnRef>
            <a:fillRef idx="2">
              <a:schemeClr val="accent2"/>
            </a:fillRef>
            <a:effectRef idx="1">
              <a:schemeClr val="accent2"/>
            </a:effectRef>
            <a:fontRef idx="minor">
              <a:schemeClr val="dk1"/>
            </a:fontRef>
          </p:style>
          <p:txBody>
            <a:bodyPr lIns="34290" tIns="34290" rIns="34290" bIns="34290"/>
            <a:lstStyle/>
            <a:p>
              <a:pPr algn="ctr" defTabSz="400050" fontAlgn="base">
                <a:lnSpc>
                  <a:spcPct val="90000"/>
                </a:lnSpc>
                <a:spcBef>
                  <a:spcPct val="0"/>
                </a:spcBef>
                <a:spcAft>
                  <a:spcPct val="35000"/>
                </a:spcAft>
                <a:defRPr/>
              </a:pPr>
              <a:r>
                <a:rPr lang="en-US" sz="1000" b="1">
                  <a:solidFill>
                    <a:srgbClr val="000000"/>
                  </a:solidFill>
                </a:rPr>
                <a:t>LOWER BARATARIA </a:t>
              </a:r>
              <a:r>
                <a:rPr lang="en-US" sz="1000">
                  <a:solidFill>
                    <a:srgbClr val="000000"/>
                  </a:solidFill>
                </a:rPr>
                <a:t>(50,000 cfs)</a:t>
              </a:r>
            </a:p>
            <a:p>
              <a:pPr marL="57150" lvl="1" indent="-57150" defTabSz="400050" fontAlgn="base">
                <a:lnSpc>
                  <a:spcPct val="90000"/>
                </a:lnSpc>
                <a:spcBef>
                  <a:spcPct val="0"/>
                </a:spcBef>
                <a:spcAft>
                  <a:spcPct val="15000"/>
                </a:spcAft>
                <a:buFontTx/>
                <a:buChar char="•"/>
                <a:defRPr/>
              </a:pPr>
              <a:endParaRPr lang="en-US" sz="800">
                <a:solidFill>
                  <a:srgbClr val="000000"/>
                </a:solidFill>
              </a:endParaRPr>
            </a:p>
          </p:txBody>
        </p:sp>
      </p:grpSp>
      <p:grpSp>
        <p:nvGrpSpPr>
          <p:cNvPr id="24582" name="Group 30"/>
          <p:cNvGrpSpPr>
            <a:grpSpLocks/>
          </p:cNvGrpSpPr>
          <p:nvPr/>
        </p:nvGrpSpPr>
        <p:grpSpPr bwMode="auto">
          <a:xfrm>
            <a:off x="5154613" y="1222375"/>
            <a:ext cx="1125537" cy="396875"/>
            <a:chOff x="4114796" y="894520"/>
            <a:chExt cx="983108" cy="721233"/>
          </a:xfrm>
        </p:grpSpPr>
        <p:sp>
          <p:nvSpPr>
            <p:cNvPr id="32" name="Rounded Rectangle 31"/>
            <p:cNvSpPr/>
            <p:nvPr/>
          </p:nvSpPr>
          <p:spPr>
            <a:xfrm>
              <a:off x="4114796" y="894520"/>
              <a:ext cx="983108" cy="721233"/>
            </a:xfrm>
            <a:prstGeom prst="roundRect">
              <a:avLst>
                <a:gd name="adj" fmla="val 10000"/>
              </a:avLst>
            </a:prstGeom>
            <a:ln>
              <a:noFill/>
            </a:ln>
          </p:spPr>
          <p:style>
            <a:lnRef idx="1">
              <a:schemeClr val="accent2"/>
            </a:lnRef>
            <a:fillRef idx="2">
              <a:schemeClr val="accent2"/>
            </a:fillRef>
            <a:effectRef idx="1">
              <a:schemeClr val="accent2"/>
            </a:effectRef>
            <a:fontRef idx="minor">
              <a:schemeClr val="dk1"/>
            </a:fontRef>
          </p:style>
        </p:sp>
        <p:sp>
          <p:nvSpPr>
            <p:cNvPr id="33" name="Rounded Rectangle 4"/>
            <p:cNvSpPr/>
            <p:nvPr/>
          </p:nvSpPr>
          <p:spPr>
            <a:xfrm>
              <a:off x="4135595" y="914715"/>
              <a:ext cx="941510" cy="680844"/>
            </a:xfrm>
            <a:prstGeom prst="rect">
              <a:avLst/>
            </a:prstGeom>
            <a:ln>
              <a:noFill/>
            </a:ln>
          </p:spPr>
          <p:style>
            <a:lnRef idx="1">
              <a:schemeClr val="accent2"/>
            </a:lnRef>
            <a:fillRef idx="2">
              <a:schemeClr val="accent2"/>
            </a:fillRef>
            <a:effectRef idx="1">
              <a:schemeClr val="accent2"/>
            </a:effectRef>
            <a:fontRef idx="minor">
              <a:schemeClr val="dk1"/>
            </a:fontRef>
          </p:style>
          <p:txBody>
            <a:bodyPr lIns="34290" tIns="34290" rIns="34290" bIns="34290" spcCol="1270"/>
            <a:lstStyle/>
            <a:p>
              <a:pPr algn="ctr" defTabSz="400050" fontAlgn="base">
                <a:lnSpc>
                  <a:spcPct val="90000"/>
                </a:lnSpc>
                <a:spcBef>
                  <a:spcPct val="0"/>
                </a:spcBef>
                <a:spcAft>
                  <a:spcPct val="35000"/>
                </a:spcAft>
                <a:defRPr/>
              </a:pPr>
              <a:r>
                <a:rPr lang="en-US" sz="1050" b="1" dirty="0">
                  <a:solidFill>
                    <a:prstClr val="black"/>
                  </a:solidFill>
                </a:rPr>
                <a:t>MID BARATARIA </a:t>
              </a:r>
              <a:r>
                <a:rPr lang="en-US" sz="1050" dirty="0">
                  <a:solidFill>
                    <a:prstClr val="black"/>
                  </a:solidFill>
                </a:rPr>
                <a:t>(50,000 </a:t>
              </a:r>
              <a:r>
                <a:rPr lang="en-US" sz="1050" dirty="0" err="1">
                  <a:solidFill>
                    <a:prstClr val="black"/>
                  </a:solidFill>
                </a:rPr>
                <a:t>cfs</a:t>
              </a:r>
              <a:r>
                <a:rPr lang="en-US" sz="1050" dirty="0">
                  <a:solidFill>
                    <a:prstClr val="black"/>
                  </a:solidFill>
                </a:rPr>
                <a:t>)</a:t>
              </a:r>
              <a:endParaRPr lang="en-US" sz="800" dirty="0">
                <a:solidFill>
                  <a:prstClr val="black"/>
                </a:solidFill>
              </a:endParaRPr>
            </a:p>
          </p:txBody>
        </p:sp>
      </p:grpSp>
      <p:grpSp>
        <p:nvGrpSpPr>
          <p:cNvPr id="24583" name="Group 33"/>
          <p:cNvGrpSpPr>
            <a:grpSpLocks/>
          </p:cNvGrpSpPr>
          <p:nvPr/>
        </p:nvGrpSpPr>
        <p:grpSpPr bwMode="auto">
          <a:xfrm>
            <a:off x="1924050" y="4554538"/>
            <a:ext cx="2114550" cy="446087"/>
            <a:chOff x="1676385" y="2858337"/>
            <a:chExt cx="1392944" cy="477918"/>
          </a:xfrm>
        </p:grpSpPr>
        <p:sp>
          <p:nvSpPr>
            <p:cNvPr id="35" name="Rounded Rectangle 34"/>
            <p:cNvSpPr/>
            <p:nvPr/>
          </p:nvSpPr>
          <p:spPr>
            <a:xfrm>
              <a:off x="1676385" y="2875345"/>
              <a:ext cx="1392944" cy="460910"/>
            </a:xfrm>
            <a:prstGeom prst="roundRect">
              <a:avLst>
                <a:gd name="adj" fmla="val 10000"/>
              </a:avLst>
            </a:prstGeom>
            <a:ln>
              <a:noFill/>
            </a:ln>
          </p:spPr>
          <p:style>
            <a:lnRef idx="1">
              <a:schemeClr val="accent4"/>
            </a:lnRef>
            <a:fillRef idx="2">
              <a:schemeClr val="accent4"/>
            </a:fillRef>
            <a:effectRef idx="1">
              <a:schemeClr val="accent4"/>
            </a:effectRef>
            <a:fontRef idx="minor">
              <a:schemeClr val="dk1"/>
            </a:fontRef>
          </p:style>
        </p:sp>
        <p:sp>
          <p:nvSpPr>
            <p:cNvPr id="36" name="Rounded Rectangle 4"/>
            <p:cNvSpPr/>
            <p:nvPr/>
          </p:nvSpPr>
          <p:spPr>
            <a:xfrm>
              <a:off x="1689980" y="2858337"/>
              <a:ext cx="1365754" cy="464312"/>
            </a:xfrm>
            <a:prstGeom prst="rect">
              <a:avLst/>
            </a:prstGeom>
            <a:ln>
              <a:noFill/>
            </a:ln>
          </p:spPr>
          <p:style>
            <a:lnRef idx="1">
              <a:schemeClr val="accent4"/>
            </a:lnRef>
            <a:fillRef idx="2">
              <a:schemeClr val="accent4"/>
            </a:fillRef>
            <a:effectRef idx="1">
              <a:schemeClr val="accent4"/>
            </a:effectRef>
            <a:fontRef idx="minor">
              <a:schemeClr val="dk1"/>
            </a:fontRef>
          </p:style>
          <p:txBody>
            <a:bodyPr lIns="41910" tIns="41910" rIns="41910" bIns="41910" spcCol="1270" anchor="ctr"/>
            <a:lstStyle/>
            <a:p>
              <a:pPr algn="ctr" defTabSz="466725" fontAlgn="base">
                <a:lnSpc>
                  <a:spcPct val="90000"/>
                </a:lnSpc>
                <a:spcBef>
                  <a:spcPct val="0"/>
                </a:spcBef>
                <a:spcAft>
                  <a:spcPct val="35000"/>
                </a:spcAft>
                <a:defRPr/>
              </a:pPr>
              <a:r>
                <a:rPr lang="en-US" sz="1050" b="1" dirty="0">
                  <a:solidFill>
                    <a:prstClr val="black"/>
                  </a:solidFill>
                </a:rPr>
                <a:t>FISHERIES MODELING                  </a:t>
              </a:r>
              <a:r>
                <a:rPr lang="en-US" sz="1050" dirty="0">
                  <a:solidFill>
                    <a:prstClr val="black"/>
                  </a:solidFill>
                </a:rPr>
                <a:t>(CASM and </a:t>
              </a:r>
              <a:r>
                <a:rPr lang="en-US" sz="1050" dirty="0" err="1">
                  <a:solidFill>
                    <a:prstClr val="black"/>
                  </a:solidFill>
                </a:rPr>
                <a:t>EwE</a:t>
              </a:r>
              <a:r>
                <a:rPr lang="en-US" sz="1050" dirty="0">
                  <a:solidFill>
                    <a:prstClr val="black"/>
                  </a:solidFill>
                </a:rPr>
                <a:t> coupling with Basin-Wide Delft3D and MRHDM </a:t>
              </a:r>
              <a:r>
                <a:rPr lang="en-US" sz="1050" dirty="0" err="1">
                  <a:solidFill>
                    <a:prstClr val="black"/>
                  </a:solidFill>
                </a:rPr>
                <a:t>AdH</a:t>
              </a:r>
              <a:r>
                <a:rPr lang="en-US" sz="1050" dirty="0">
                  <a:solidFill>
                    <a:prstClr val="black"/>
                  </a:solidFill>
                </a:rPr>
                <a:t>)</a:t>
              </a:r>
            </a:p>
          </p:txBody>
        </p:sp>
      </p:grpSp>
      <p:grpSp>
        <p:nvGrpSpPr>
          <p:cNvPr id="24584" name="Group 36"/>
          <p:cNvGrpSpPr>
            <a:grpSpLocks/>
          </p:cNvGrpSpPr>
          <p:nvPr/>
        </p:nvGrpSpPr>
        <p:grpSpPr bwMode="auto">
          <a:xfrm>
            <a:off x="5568950" y="4554538"/>
            <a:ext cx="2127250" cy="463550"/>
            <a:chOff x="1676385" y="2871291"/>
            <a:chExt cx="1392944" cy="464964"/>
          </a:xfrm>
        </p:grpSpPr>
        <p:sp>
          <p:nvSpPr>
            <p:cNvPr id="38" name="Rounded Rectangle 37"/>
            <p:cNvSpPr/>
            <p:nvPr/>
          </p:nvSpPr>
          <p:spPr>
            <a:xfrm>
              <a:off x="1676385" y="2876068"/>
              <a:ext cx="1392944" cy="460187"/>
            </a:xfrm>
            <a:prstGeom prst="roundRect">
              <a:avLst>
                <a:gd name="adj" fmla="val 10000"/>
              </a:avLst>
            </a:prstGeom>
            <a:ln>
              <a:noFill/>
            </a:ln>
          </p:spPr>
          <p:style>
            <a:lnRef idx="1">
              <a:schemeClr val="accent4"/>
            </a:lnRef>
            <a:fillRef idx="2">
              <a:schemeClr val="accent4"/>
            </a:fillRef>
            <a:effectRef idx="1">
              <a:schemeClr val="accent4"/>
            </a:effectRef>
            <a:fontRef idx="minor">
              <a:schemeClr val="dk1"/>
            </a:fontRef>
          </p:style>
        </p:sp>
        <p:sp>
          <p:nvSpPr>
            <p:cNvPr id="39" name="Rounded Rectangle 4"/>
            <p:cNvSpPr/>
            <p:nvPr/>
          </p:nvSpPr>
          <p:spPr>
            <a:xfrm>
              <a:off x="1689899" y="2871291"/>
              <a:ext cx="1365917" cy="452225"/>
            </a:xfrm>
            <a:prstGeom prst="rect">
              <a:avLst/>
            </a:prstGeom>
            <a:ln>
              <a:noFill/>
            </a:ln>
          </p:spPr>
          <p:style>
            <a:lnRef idx="1">
              <a:schemeClr val="accent4"/>
            </a:lnRef>
            <a:fillRef idx="2">
              <a:schemeClr val="accent4"/>
            </a:fillRef>
            <a:effectRef idx="1">
              <a:schemeClr val="accent4"/>
            </a:effectRef>
            <a:fontRef idx="minor">
              <a:schemeClr val="dk1"/>
            </a:fontRef>
          </p:style>
          <p:txBody>
            <a:bodyPr lIns="41910" tIns="41910" rIns="41910" bIns="41910" spcCol="1270" anchor="ctr"/>
            <a:lstStyle/>
            <a:p>
              <a:pPr algn="ctr" defTabSz="466725" fontAlgn="base">
                <a:lnSpc>
                  <a:spcPct val="90000"/>
                </a:lnSpc>
                <a:spcBef>
                  <a:spcPct val="0"/>
                </a:spcBef>
                <a:spcAft>
                  <a:spcPct val="35000"/>
                </a:spcAft>
                <a:defRPr/>
              </a:pPr>
              <a:r>
                <a:rPr lang="en-US" sz="1050" b="1" dirty="0">
                  <a:solidFill>
                    <a:prstClr val="black"/>
                  </a:solidFill>
                </a:rPr>
                <a:t>SOCIOECONOMIC EVALUATION        </a:t>
              </a:r>
              <a:r>
                <a:rPr lang="en-US" sz="1050" dirty="0">
                  <a:solidFill>
                    <a:prstClr val="black"/>
                  </a:solidFill>
                </a:rPr>
                <a:t>(Social, economic, and fisheries impacts – past/present/future)</a:t>
              </a:r>
              <a:endParaRPr lang="en-US" sz="1050" b="1" dirty="0">
                <a:solidFill>
                  <a:prstClr val="black"/>
                </a:solidFill>
              </a:endParaRPr>
            </a:p>
          </p:txBody>
        </p:sp>
      </p:grpSp>
      <p:grpSp>
        <p:nvGrpSpPr>
          <p:cNvPr id="24585" name="Group 42"/>
          <p:cNvGrpSpPr>
            <a:grpSpLocks/>
          </p:cNvGrpSpPr>
          <p:nvPr/>
        </p:nvGrpSpPr>
        <p:grpSpPr bwMode="auto">
          <a:xfrm>
            <a:off x="3979863" y="6311900"/>
            <a:ext cx="1811337" cy="460375"/>
            <a:chOff x="1676384" y="2875727"/>
            <a:chExt cx="1392945" cy="460528"/>
          </a:xfrm>
        </p:grpSpPr>
        <p:sp>
          <p:nvSpPr>
            <p:cNvPr id="44" name="Rounded Rectangle 43"/>
            <p:cNvSpPr/>
            <p:nvPr/>
          </p:nvSpPr>
          <p:spPr>
            <a:xfrm>
              <a:off x="1676384" y="2875727"/>
              <a:ext cx="1392945" cy="460528"/>
            </a:xfrm>
            <a:prstGeom prst="roundRect">
              <a:avLst>
                <a:gd name="adj" fmla="val 10000"/>
              </a:avLst>
            </a:prstGeom>
            <a:ln>
              <a:noFill/>
            </a:ln>
          </p:spPr>
          <p:style>
            <a:lnRef idx="1">
              <a:schemeClr val="accent3"/>
            </a:lnRef>
            <a:fillRef idx="2">
              <a:schemeClr val="accent3"/>
            </a:fillRef>
            <a:effectRef idx="1">
              <a:schemeClr val="accent3"/>
            </a:effectRef>
            <a:fontRef idx="minor">
              <a:schemeClr val="dk1"/>
            </a:fontRef>
          </p:style>
        </p:sp>
        <p:sp>
          <p:nvSpPr>
            <p:cNvPr id="45" name="Rounded Rectangle 4"/>
            <p:cNvSpPr/>
            <p:nvPr/>
          </p:nvSpPr>
          <p:spPr>
            <a:xfrm>
              <a:off x="1676384" y="2888431"/>
              <a:ext cx="1392945" cy="435120"/>
            </a:xfrm>
            <a:prstGeom prst="rect">
              <a:avLst/>
            </a:prstGeom>
            <a:ln>
              <a:noFill/>
            </a:ln>
          </p:spPr>
          <p:style>
            <a:lnRef idx="1">
              <a:schemeClr val="accent3"/>
            </a:lnRef>
            <a:fillRef idx="2">
              <a:schemeClr val="accent3"/>
            </a:fillRef>
            <a:effectRef idx="1">
              <a:schemeClr val="accent3"/>
            </a:effectRef>
            <a:fontRef idx="minor">
              <a:schemeClr val="dk1"/>
            </a:fontRef>
          </p:style>
          <p:txBody>
            <a:bodyPr lIns="41910" tIns="41910" rIns="41910" bIns="41910" spcCol="1270" anchor="ctr"/>
            <a:lstStyle/>
            <a:p>
              <a:pPr algn="ctr" defTabSz="466725" fontAlgn="base">
                <a:lnSpc>
                  <a:spcPct val="90000"/>
                </a:lnSpc>
                <a:spcBef>
                  <a:spcPct val="0"/>
                </a:spcBef>
                <a:spcAft>
                  <a:spcPct val="35000"/>
                </a:spcAft>
                <a:defRPr/>
              </a:pPr>
              <a:r>
                <a:rPr lang="en-US" sz="1050" b="1" dirty="0">
                  <a:solidFill>
                    <a:prstClr val="black"/>
                  </a:solidFill>
                </a:rPr>
                <a:t>2017 MASTER PLAN       </a:t>
              </a:r>
              <a:r>
                <a:rPr lang="en-US" sz="1050" dirty="0">
                  <a:solidFill>
                    <a:prstClr val="black"/>
                  </a:solidFill>
                </a:rPr>
                <a:t>(Recommendations would be included  as part of evaluation) </a:t>
              </a:r>
            </a:p>
          </p:txBody>
        </p:sp>
      </p:grpSp>
      <p:grpSp>
        <p:nvGrpSpPr>
          <p:cNvPr id="24586" name="Group 45"/>
          <p:cNvGrpSpPr>
            <a:grpSpLocks/>
          </p:cNvGrpSpPr>
          <p:nvPr/>
        </p:nvGrpSpPr>
        <p:grpSpPr bwMode="auto">
          <a:xfrm>
            <a:off x="1157288" y="6299200"/>
            <a:ext cx="2127250" cy="460375"/>
            <a:chOff x="1676385" y="2875727"/>
            <a:chExt cx="1392944" cy="460528"/>
          </a:xfrm>
        </p:grpSpPr>
        <p:sp>
          <p:nvSpPr>
            <p:cNvPr id="47" name="Rounded Rectangle 46"/>
            <p:cNvSpPr/>
            <p:nvPr/>
          </p:nvSpPr>
          <p:spPr>
            <a:xfrm>
              <a:off x="1676385" y="2875727"/>
              <a:ext cx="1392944" cy="460528"/>
            </a:xfrm>
            <a:prstGeom prst="roundRect">
              <a:avLst>
                <a:gd name="adj" fmla="val 10000"/>
              </a:avLst>
            </a:prstGeom>
            <a:ln>
              <a:noFill/>
            </a:ln>
          </p:spPr>
          <p:style>
            <a:lnRef idx="1">
              <a:schemeClr val="accent6"/>
            </a:lnRef>
            <a:fillRef idx="2">
              <a:schemeClr val="accent6"/>
            </a:fillRef>
            <a:effectRef idx="1">
              <a:schemeClr val="accent6"/>
            </a:effectRef>
            <a:fontRef idx="minor">
              <a:schemeClr val="dk1"/>
            </a:fontRef>
          </p:style>
        </p:sp>
        <p:sp>
          <p:nvSpPr>
            <p:cNvPr id="48" name="Rounded Rectangle 4"/>
            <p:cNvSpPr/>
            <p:nvPr/>
          </p:nvSpPr>
          <p:spPr>
            <a:xfrm>
              <a:off x="1689898" y="2888431"/>
              <a:ext cx="1365917" cy="435120"/>
            </a:xfrm>
            <a:prstGeom prst="rect">
              <a:avLst/>
            </a:prstGeom>
            <a:ln>
              <a:noFill/>
            </a:ln>
          </p:spPr>
          <p:style>
            <a:lnRef idx="1">
              <a:schemeClr val="accent6"/>
            </a:lnRef>
            <a:fillRef idx="2">
              <a:schemeClr val="accent6"/>
            </a:fillRef>
            <a:effectRef idx="1">
              <a:schemeClr val="accent6"/>
            </a:effectRef>
            <a:fontRef idx="minor">
              <a:schemeClr val="dk1"/>
            </a:fontRef>
          </p:style>
          <p:txBody>
            <a:bodyPr lIns="41910" tIns="41910" rIns="41910" bIns="41910" spcCol="1270" anchor="ctr"/>
            <a:lstStyle/>
            <a:p>
              <a:pPr algn="ctr" defTabSz="466725" fontAlgn="base">
                <a:lnSpc>
                  <a:spcPct val="90000"/>
                </a:lnSpc>
                <a:spcBef>
                  <a:spcPct val="0"/>
                </a:spcBef>
                <a:spcAft>
                  <a:spcPct val="35000"/>
                </a:spcAft>
                <a:defRPr/>
              </a:pPr>
              <a:r>
                <a:rPr lang="en-US" sz="1050" b="1" dirty="0">
                  <a:solidFill>
                    <a:prstClr val="black"/>
                  </a:solidFill>
                </a:rPr>
                <a:t>DATA SYNTHESIS/VISUALIZATION </a:t>
              </a:r>
              <a:r>
                <a:rPr lang="en-US" sz="1050" dirty="0">
                  <a:solidFill>
                    <a:prstClr val="black"/>
                  </a:solidFill>
                </a:rPr>
                <a:t>(SSPM and Coastal Sustainability Studio)</a:t>
              </a:r>
              <a:endParaRPr lang="en-US" sz="1050" b="1" dirty="0">
                <a:solidFill>
                  <a:prstClr val="black"/>
                </a:solidFill>
              </a:endParaRPr>
            </a:p>
          </p:txBody>
        </p:sp>
      </p:grpSp>
      <p:grpSp>
        <p:nvGrpSpPr>
          <p:cNvPr id="24587" name="Group 48"/>
          <p:cNvGrpSpPr>
            <a:grpSpLocks/>
          </p:cNvGrpSpPr>
          <p:nvPr/>
        </p:nvGrpSpPr>
        <p:grpSpPr bwMode="auto">
          <a:xfrm>
            <a:off x="6343650" y="6324600"/>
            <a:ext cx="2281238" cy="460375"/>
            <a:chOff x="1676385" y="2875727"/>
            <a:chExt cx="1392944" cy="460528"/>
          </a:xfrm>
        </p:grpSpPr>
        <p:sp>
          <p:nvSpPr>
            <p:cNvPr id="50" name="Rounded Rectangle 49"/>
            <p:cNvSpPr/>
            <p:nvPr/>
          </p:nvSpPr>
          <p:spPr>
            <a:xfrm>
              <a:off x="1676385" y="2875727"/>
              <a:ext cx="1392944" cy="460528"/>
            </a:xfrm>
            <a:prstGeom prst="roundRect">
              <a:avLst>
                <a:gd name="adj" fmla="val 10000"/>
              </a:avLst>
            </a:prstGeom>
            <a:ln>
              <a:noFill/>
            </a:ln>
          </p:spPr>
          <p:style>
            <a:lnRef idx="1">
              <a:schemeClr val="accent6"/>
            </a:lnRef>
            <a:fillRef idx="2">
              <a:schemeClr val="accent6"/>
            </a:fillRef>
            <a:effectRef idx="1">
              <a:schemeClr val="accent6"/>
            </a:effectRef>
            <a:fontRef idx="minor">
              <a:schemeClr val="dk1"/>
            </a:fontRef>
          </p:style>
        </p:sp>
        <p:sp>
          <p:nvSpPr>
            <p:cNvPr id="51" name="Rounded Rectangle 4"/>
            <p:cNvSpPr/>
            <p:nvPr/>
          </p:nvSpPr>
          <p:spPr>
            <a:xfrm>
              <a:off x="1689956" y="2888431"/>
              <a:ext cx="1365802" cy="435120"/>
            </a:xfrm>
            <a:prstGeom prst="rect">
              <a:avLst/>
            </a:prstGeom>
            <a:ln>
              <a:noFill/>
            </a:ln>
          </p:spPr>
          <p:style>
            <a:lnRef idx="1">
              <a:schemeClr val="accent6"/>
            </a:lnRef>
            <a:fillRef idx="2">
              <a:schemeClr val="accent6"/>
            </a:fillRef>
            <a:effectRef idx="1">
              <a:schemeClr val="accent6"/>
            </a:effectRef>
            <a:fontRef idx="minor">
              <a:schemeClr val="dk1"/>
            </a:fontRef>
          </p:style>
          <p:txBody>
            <a:bodyPr lIns="41910" tIns="41910" rIns="41910" bIns="41910" spcCol="1270" anchor="ctr"/>
            <a:lstStyle/>
            <a:p>
              <a:pPr algn="ctr" defTabSz="466725" fontAlgn="base">
                <a:lnSpc>
                  <a:spcPct val="90000"/>
                </a:lnSpc>
                <a:spcBef>
                  <a:spcPct val="0"/>
                </a:spcBef>
                <a:spcAft>
                  <a:spcPct val="35000"/>
                </a:spcAft>
                <a:defRPr/>
              </a:pPr>
              <a:r>
                <a:rPr lang="en-US" sz="1050" b="1" dirty="0">
                  <a:solidFill>
                    <a:prstClr val="black"/>
                  </a:solidFill>
                </a:rPr>
                <a:t>SWAMP                                          </a:t>
              </a:r>
              <a:r>
                <a:rPr lang="en-US" sz="1050" dirty="0">
                  <a:solidFill>
                    <a:prstClr val="black"/>
                  </a:solidFill>
                </a:rPr>
                <a:t>(Pre/post construction and coast-wide monitoring, adaptive management)</a:t>
              </a:r>
            </a:p>
          </p:txBody>
        </p:sp>
      </p:grpSp>
      <p:grpSp>
        <p:nvGrpSpPr>
          <p:cNvPr id="24588" name="Group 51"/>
          <p:cNvGrpSpPr>
            <a:grpSpLocks/>
          </p:cNvGrpSpPr>
          <p:nvPr/>
        </p:nvGrpSpPr>
        <p:grpSpPr bwMode="auto">
          <a:xfrm>
            <a:off x="3849688" y="5416550"/>
            <a:ext cx="2106612" cy="646113"/>
            <a:chOff x="1658761" y="2885093"/>
            <a:chExt cx="1392944" cy="460528"/>
          </a:xfrm>
        </p:grpSpPr>
        <p:sp>
          <p:nvSpPr>
            <p:cNvPr id="53" name="Rounded Rectangle 52"/>
            <p:cNvSpPr/>
            <p:nvPr/>
          </p:nvSpPr>
          <p:spPr>
            <a:xfrm>
              <a:off x="1658761" y="2885093"/>
              <a:ext cx="1392944" cy="460528"/>
            </a:xfrm>
            <a:prstGeom prst="roundRect">
              <a:avLst>
                <a:gd name="adj" fmla="val 10000"/>
              </a:avLst>
            </a:prstGeom>
            <a:ln>
              <a:noFill/>
            </a:ln>
          </p:spPr>
          <p:style>
            <a:lnRef idx="2">
              <a:schemeClr val="accent2">
                <a:shade val="50000"/>
              </a:schemeClr>
            </a:lnRef>
            <a:fillRef idx="1">
              <a:schemeClr val="accent2"/>
            </a:fillRef>
            <a:effectRef idx="0">
              <a:schemeClr val="accent2"/>
            </a:effectRef>
            <a:fontRef idx="minor">
              <a:schemeClr val="lt1"/>
            </a:fontRef>
          </p:style>
        </p:sp>
        <p:sp>
          <p:nvSpPr>
            <p:cNvPr id="54" name="Rounded Rectangle 4"/>
            <p:cNvSpPr/>
            <p:nvPr/>
          </p:nvSpPr>
          <p:spPr>
            <a:xfrm>
              <a:off x="1690252" y="2893014"/>
              <a:ext cx="1318416" cy="429977"/>
            </a:xfrm>
            <a:prstGeom prst="rect">
              <a:avLst/>
            </a:prstGeom>
            <a:ln>
              <a:noFill/>
            </a:ln>
          </p:spPr>
          <p:style>
            <a:lnRef idx="2">
              <a:schemeClr val="accent2">
                <a:shade val="50000"/>
              </a:schemeClr>
            </a:lnRef>
            <a:fillRef idx="1">
              <a:schemeClr val="accent2"/>
            </a:fillRef>
            <a:effectRef idx="0">
              <a:schemeClr val="accent2"/>
            </a:effectRef>
            <a:fontRef idx="minor">
              <a:schemeClr val="lt1"/>
            </a:fontRef>
          </p:style>
          <p:txBody>
            <a:bodyPr lIns="41910" tIns="41910" rIns="41910" bIns="41910" spcCol="1270" anchor="ctr"/>
            <a:lstStyle/>
            <a:p>
              <a:pPr algn="ctr" defTabSz="466725" fontAlgn="base">
                <a:lnSpc>
                  <a:spcPct val="90000"/>
                </a:lnSpc>
                <a:spcBef>
                  <a:spcPct val="0"/>
                </a:spcBef>
                <a:spcAft>
                  <a:spcPct val="35000"/>
                </a:spcAft>
                <a:defRPr/>
              </a:pPr>
              <a:r>
                <a:rPr lang="en-US" sz="1050" b="1" dirty="0">
                  <a:solidFill>
                    <a:srgbClr val="FFFF00"/>
                  </a:solidFill>
                </a:rPr>
                <a:t>SUMMER 2015                                    </a:t>
              </a:r>
              <a:r>
                <a:rPr lang="en-US" sz="1050" b="1" dirty="0">
                  <a:solidFill>
                    <a:prstClr val="white"/>
                  </a:solidFill>
                </a:rPr>
                <a:t>CPRA</a:t>
              </a:r>
              <a:r>
                <a:rPr lang="en-US" sz="1050" b="1" dirty="0">
                  <a:solidFill>
                    <a:srgbClr val="FFFF00"/>
                  </a:solidFill>
                </a:rPr>
                <a:t> </a:t>
              </a:r>
              <a:r>
                <a:rPr lang="en-US" sz="1050" b="1" dirty="0">
                  <a:solidFill>
                    <a:prstClr val="white"/>
                  </a:solidFill>
                </a:rPr>
                <a:t>DECISION TO IMPLEMENT                       </a:t>
              </a:r>
              <a:r>
                <a:rPr lang="en-US" sz="1050" dirty="0">
                  <a:solidFill>
                    <a:prstClr val="white"/>
                  </a:solidFill>
                </a:rPr>
                <a:t>(Advance to full engineering and design)</a:t>
              </a:r>
            </a:p>
          </p:txBody>
        </p:sp>
      </p:grpSp>
      <p:grpSp>
        <p:nvGrpSpPr>
          <p:cNvPr id="24589" name="Group 54"/>
          <p:cNvGrpSpPr>
            <a:grpSpLocks/>
          </p:cNvGrpSpPr>
          <p:nvPr/>
        </p:nvGrpSpPr>
        <p:grpSpPr bwMode="auto">
          <a:xfrm>
            <a:off x="3657600" y="2289175"/>
            <a:ext cx="2206625" cy="898525"/>
            <a:chOff x="1676385" y="2875727"/>
            <a:chExt cx="1392944" cy="460528"/>
          </a:xfrm>
        </p:grpSpPr>
        <p:sp>
          <p:nvSpPr>
            <p:cNvPr id="56" name="Rounded Rectangle 55"/>
            <p:cNvSpPr/>
            <p:nvPr/>
          </p:nvSpPr>
          <p:spPr>
            <a:xfrm>
              <a:off x="1676385" y="2875727"/>
              <a:ext cx="1392944" cy="460528"/>
            </a:xfrm>
            <a:prstGeom prst="roundRect">
              <a:avLst>
                <a:gd name="adj" fmla="val 10000"/>
              </a:avLst>
            </a:prstGeom>
            <a:ln>
              <a:noFill/>
            </a:ln>
          </p:spPr>
          <p:style>
            <a:lnRef idx="2">
              <a:schemeClr val="accent2">
                <a:shade val="50000"/>
              </a:schemeClr>
            </a:lnRef>
            <a:fillRef idx="1">
              <a:schemeClr val="accent2"/>
            </a:fillRef>
            <a:effectRef idx="0">
              <a:schemeClr val="accent2"/>
            </a:effectRef>
            <a:fontRef idx="minor">
              <a:schemeClr val="lt1"/>
            </a:fontRef>
          </p:style>
        </p:sp>
        <p:sp>
          <p:nvSpPr>
            <p:cNvPr id="57" name="Rounded Rectangle 4"/>
            <p:cNvSpPr/>
            <p:nvPr/>
          </p:nvSpPr>
          <p:spPr>
            <a:xfrm>
              <a:off x="1689413" y="2889559"/>
              <a:ext cx="1366889" cy="432864"/>
            </a:xfrm>
            <a:prstGeom prst="rect">
              <a:avLst/>
            </a:prstGeom>
            <a:ln>
              <a:noFill/>
            </a:ln>
          </p:spPr>
          <p:style>
            <a:lnRef idx="2">
              <a:schemeClr val="accent2">
                <a:shade val="50000"/>
              </a:schemeClr>
            </a:lnRef>
            <a:fillRef idx="1">
              <a:schemeClr val="accent2"/>
            </a:fillRef>
            <a:effectRef idx="0">
              <a:schemeClr val="accent2"/>
            </a:effectRef>
            <a:fontRef idx="minor">
              <a:schemeClr val="lt1"/>
            </a:fontRef>
          </p:style>
          <p:txBody>
            <a:bodyPr lIns="41910" tIns="41910" rIns="41910" bIns="41910" spcCol="1270" anchor="ctr"/>
            <a:lstStyle/>
            <a:p>
              <a:pPr algn="ctr" defTabSz="466725" fontAlgn="base">
                <a:lnSpc>
                  <a:spcPct val="90000"/>
                </a:lnSpc>
                <a:spcBef>
                  <a:spcPct val="0"/>
                </a:spcBef>
                <a:spcAft>
                  <a:spcPct val="35000"/>
                </a:spcAft>
                <a:defRPr/>
              </a:pPr>
              <a:r>
                <a:rPr lang="en-US" sz="1050" b="1" dirty="0">
                  <a:solidFill>
                    <a:srgbClr val="FFFF00"/>
                  </a:solidFill>
                </a:rPr>
                <a:t>WINTER 2014                                    </a:t>
              </a:r>
              <a:r>
                <a:rPr lang="en-US" sz="1050" b="1" dirty="0">
                  <a:solidFill>
                    <a:prstClr val="white"/>
                  </a:solidFill>
                </a:rPr>
                <a:t>CPRA</a:t>
              </a:r>
              <a:r>
                <a:rPr lang="en-US" sz="1050" b="1" dirty="0">
                  <a:solidFill>
                    <a:srgbClr val="FFFF00"/>
                  </a:solidFill>
                </a:rPr>
                <a:t> </a:t>
              </a:r>
              <a:r>
                <a:rPr lang="en-US" sz="1050" b="1" dirty="0">
                  <a:solidFill>
                    <a:prstClr val="white"/>
                  </a:solidFill>
                </a:rPr>
                <a:t>DECISION TO ADVANCE PARTICULAR ALTERNATIVES VIA VERIFICATION OF MASTER PLAN BENEFITS AND COSTS </a:t>
              </a:r>
              <a:r>
                <a:rPr lang="en-US" sz="1050" dirty="0">
                  <a:solidFill>
                    <a:prstClr val="white"/>
                  </a:solidFill>
                </a:rPr>
                <a:t>(Land/Site/Size/Cost/Constructability)</a:t>
              </a:r>
            </a:p>
          </p:txBody>
        </p:sp>
      </p:grpSp>
      <p:cxnSp>
        <p:nvCxnSpPr>
          <p:cNvPr id="64" name="Straight Connector 63"/>
          <p:cNvCxnSpPr/>
          <p:nvPr/>
        </p:nvCxnSpPr>
        <p:spPr>
          <a:xfrm>
            <a:off x="1177925" y="1069975"/>
            <a:ext cx="4551363" cy="0"/>
          </a:xfrm>
          <a:prstGeom prst="line">
            <a:avLst/>
          </a:prstGeom>
          <a:ln w="2222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67" name="Straight Arrow Connector 66"/>
          <p:cNvCxnSpPr/>
          <p:nvPr/>
        </p:nvCxnSpPr>
        <p:spPr>
          <a:xfrm>
            <a:off x="1177925" y="1069975"/>
            <a:ext cx="0" cy="152400"/>
          </a:xfrm>
          <a:prstGeom prst="straightConnector1">
            <a:avLst/>
          </a:prstGeom>
          <a:ln w="22225">
            <a:solidFill>
              <a:schemeClr val="tx1">
                <a:lumMod val="50000"/>
                <a:lumOff val="5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69" name="Straight Arrow Connector 68"/>
          <p:cNvCxnSpPr/>
          <p:nvPr/>
        </p:nvCxnSpPr>
        <p:spPr>
          <a:xfrm>
            <a:off x="2555875" y="1069975"/>
            <a:ext cx="0" cy="139700"/>
          </a:xfrm>
          <a:prstGeom prst="straightConnector1">
            <a:avLst/>
          </a:prstGeom>
          <a:ln w="22225">
            <a:solidFill>
              <a:schemeClr val="tx1">
                <a:lumMod val="50000"/>
                <a:lumOff val="5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71" name="Straight Arrow Connector 70"/>
          <p:cNvCxnSpPr/>
          <p:nvPr/>
        </p:nvCxnSpPr>
        <p:spPr>
          <a:xfrm>
            <a:off x="4330700" y="1082675"/>
            <a:ext cx="0" cy="139700"/>
          </a:xfrm>
          <a:prstGeom prst="straightConnector1">
            <a:avLst/>
          </a:prstGeom>
          <a:ln w="22225">
            <a:solidFill>
              <a:schemeClr val="tx1">
                <a:lumMod val="50000"/>
                <a:lumOff val="5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72" name="Straight Arrow Connector 71"/>
          <p:cNvCxnSpPr/>
          <p:nvPr/>
        </p:nvCxnSpPr>
        <p:spPr>
          <a:xfrm>
            <a:off x="5729288" y="1076325"/>
            <a:ext cx="0" cy="139700"/>
          </a:xfrm>
          <a:prstGeom prst="straightConnector1">
            <a:avLst/>
          </a:prstGeom>
          <a:ln w="22225">
            <a:solidFill>
              <a:schemeClr val="tx1">
                <a:lumMod val="50000"/>
                <a:lumOff val="50000"/>
              </a:schemeClr>
            </a:solidFill>
            <a:tailEnd type="arrow"/>
          </a:ln>
        </p:spPr>
        <p:style>
          <a:lnRef idx="1">
            <a:schemeClr val="accent1"/>
          </a:lnRef>
          <a:fillRef idx="0">
            <a:schemeClr val="accent1"/>
          </a:fillRef>
          <a:effectRef idx="0">
            <a:schemeClr val="accent1"/>
          </a:effectRef>
          <a:fontRef idx="minor">
            <a:schemeClr val="tx1"/>
          </a:fontRef>
        </p:style>
      </p:cxnSp>
      <p:grpSp>
        <p:nvGrpSpPr>
          <p:cNvPr id="24595" name="Group 72"/>
          <p:cNvGrpSpPr>
            <a:grpSpLocks/>
          </p:cNvGrpSpPr>
          <p:nvPr/>
        </p:nvGrpSpPr>
        <p:grpSpPr bwMode="auto">
          <a:xfrm>
            <a:off x="1608138" y="1992313"/>
            <a:ext cx="1873250" cy="803275"/>
            <a:chOff x="1676385" y="2875728"/>
            <a:chExt cx="1392944" cy="460528"/>
          </a:xfrm>
        </p:grpSpPr>
        <p:sp>
          <p:nvSpPr>
            <p:cNvPr id="74" name="Rounded Rectangle 73"/>
            <p:cNvSpPr/>
            <p:nvPr/>
          </p:nvSpPr>
          <p:spPr>
            <a:xfrm>
              <a:off x="1676385" y="2875728"/>
              <a:ext cx="1392944" cy="460528"/>
            </a:xfrm>
            <a:prstGeom prst="roundRect">
              <a:avLst>
                <a:gd name="adj" fmla="val 10000"/>
              </a:avLst>
            </a:prstGeom>
            <a:ln>
              <a:noFill/>
            </a:ln>
          </p:spPr>
          <p:style>
            <a:lnRef idx="1">
              <a:schemeClr val="accent5"/>
            </a:lnRef>
            <a:fillRef idx="2">
              <a:schemeClr val="accent5"/>
            </a:fillRef>
            <a:effectRef idx="1">
              <a:schemeClr val="accent5"/>
            </a:effectRef>
            <a:fontRef idx="minor">
              <a:schemeClr val="dk1"/>
            </a:fontRef>
          </p:style>
        </p:sp>
        <p:sp>
          <p:nvSpPr>
            <p:cNvPr id="75" name="Rounded Rectangle 4"/>
            <p:cNvSpPr/>
            <p:nvPr/>
          </p:nvSpPr>
          <p:spPr>
            <a:xfrm>
              <a:off x="1695272" y="2879369"/>
              <a:ext cx="1365793" cy="450516"/>
            </a:xfrm>
            <a:prstGeom prst="rect">
              <a:avLst/>
            </a:prstGeom>
            <a:ln>
              <a:noFill/>
            </a:ln>
          </p:spPr>
          <p:style>
            <a:lnRef idx="1">
              <a:schemeClr val="accent5"/>
            </a:lnRef>
            <a:fillRef idx="2">
              <a:schemeClr val="accent5"/>
            </a:fillRef>
            <a:effectRef idx="1">
              <a:schemeClr val="accent5"/>
            </a:effectRef>
            <a:fontRef idx="minor">
              <a:schemeClr val="dk1"/>
            </a:fontRef>
          </p:style>
          <p:txBody>
            <a:bodyPr lIns="41910" tIns="41910" rIns="41910" bIns="41910" spcCol="1270" anchor="ctr"/>
            <a:lstStyle/>
            <a:p>
              <a:pPr algn="ctr" defTabSz="466725" fontAlgn="base">
                <a:lnSpc>
                  <a:spcPct val="90000"/>
                </a:lnSpc>
                <a:spcBef>
                  <a:spcPct val="0"/>
                </a:spcBef>
                <a:spcAft>
                  <a:spcPct val="35000"/>
                </a:spcAft>
                <a:defRPr/>
              </a:pPr>
              <a:r>
                <a:rPr lang="en-US" sz="1050" b="1" dirty="0">
                  <a:solidFill>
                    <a:prstClr val="black"/>
                  </a:solidFill>
                </a:rPr>
                <a:t>FEASIBILITY-LEVEL MODELING                     </a:t>
              </a:r>
              <a:r>
                <a:rPr lang="en-US" sz="1050" dirty="0">
                  <a:solidFill>
                    <a:prstClr val="black"/>
                  </a:solidFill>
                </a:rPr>
                <a:t>(Site specific data collection and refined 2012 MP Models, river modeling, and localized Delft3D)</a:t>
              </a:r>
            </a:p>
          </p:txBody>
        </p:sp>
      </p:grpSp>
      <p:cxnSp>
        <p:nvCxnSpPr>
          <p:cNvPr id="76" name="Straight Connector 75"/>
          <p:cNvCxnSpPr/>
          <p:nvPr/>
        </p:nvCxnSpPr>
        <p:spPr>
          <a:xfrm flipV="1">
            <a:off x="762000" y="1820863"/>
            <a:ext cx="5449888" cy="11112"/>
          </a:xfrm>
          <a:prstGeom prst="line">
            <a:avLst/>
          </a:prstGeom>
          <a:ln w="2222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78" name="Straight Arrow Connector 77"/>
          <p:cNvCxnSpPr/>
          <p:nvPr/>
        </p:nvCxnSpPr>
        <p:spPr>
          <a:xfrm>
            <a:off x="2514600" y="1825625"/>
            <a:ext cx="0" cy="182563"/>
          </a:xfrm>
          <a:prstGeom prst="straightConnector1">
            <a:avLst/>
          </a:prstGeom>
          <a:ln w="22225">
            <a:solidFill>
              <a:schemeClr val="tx1">
                <a:lumMod val="50000"/>
                <a:lumOff val="5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85" name="Straight Connector 84"/>
          <p:cNvCxnSpPr/>
          <p:nvPr/>
        </p:nvCxnSpPr>
        <p:spPr>
          <a:xfrm>
            <a:off x="4794250" y="917575"/>
            <a:ext cx="0" cy="165100"/>
          </a:xfrm>
          <a:prstGeom prst="line">
            <a:avLst/>
          </a:prstGeom>
          <a:ln w="2222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87" name="Straight Arrow Connector 86"/>
          <p:cNvCxnSpPr/>
          <p:nvPr/>
        </p:nvCxnSpPr>
        <p:spPr>
          <a:xfrm>
            <a:off x="6096000" y="1825625"/>
            <a:ext cx="0" cy="161925"/>
          </a:xfrm>
          <a:prstGeom prst="straightConnector1">
            <a:avLst/>
          </a:prstGeom>
          <a:ln w="22225">
            <a:solidFill>
              <a:schemeClr val="tx1">
                <a:lumMod val="50000"/>
                <a:lumOff val="5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88" name="Straight Connector 87"/>
          <p:cNvCxnSpPr/>
          <p:nvPr/>
        </p:nvCxnSpPr>
        <p:spPr>
          <a:xfrm>
            <a:off x="762000" y="1619250"/>
            <a:ext cx="0" cy="212725"/>
          </a:xfrm>
          <a:prstGeom prst="line">
            <a:avLst/>
          </a:prstGeom>
          <a:ln w="2222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93" name="Straight Connector 92"/>
          <p:cNvCxnSpPr/>
          <p:nvPr/>
        </p:nvCxnSpPr>
        <p:spPr>
          <a:xfrm>
            <a:off x="4356100" y="1619250"/>
            <a:ext cx="0" cy="212725"/>
          </a:xfrm>
          <a:prstGeom prst="line">
            <a:avLst/>
          </a:prstGeom>
          <a:ln w="2222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94" name="Straight Connector 93"/>
          <p:cNvCxnSpPr/>
          <p:nvPr/>
        </p:nvCxnSpPr>
        <p:spPr>
          <a:xfrm>
            <a:off x="6211888" y="1619250"/>
            <a:ext cx="0" cy="212725"/>
          </a:xfrm>
          <a:prstGeom prst="line">
            <a:avLst/>
          </a:prstGeom>
          <a:ln w="2222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95" name="Straight Arrow Connector 94"/>
          <p:cNvCxnSpPr/>
          <p:nvPr/>
        </p:nvCxnSpPr>
        <p:spPr>
          <a:xfrm flipH="1">
            <a:off x="5864225" y="2967038"/>
            <a:ext cx="254000" cy="0"/>
          </a:xfrm>
          <a:prstGeom prst="straightConnector1">
            <a:avLst/>
          </a:prstGeom>
          <a:ln w="22225">
            <a:solidFill>
              <a:schemeClr val="tx1">
                <a:lumMod val="50000"/>
                <a:lumOff val="5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97" name="Straight Arrow Connector 96"/>
          <p:cNvCxnSpPr/>
          <p:nvPr/>
        </p:nvCxnSpPr>
        <p:spPr>
          <a:xfrm flipV="1">
            <a:off x="2554288" y="2952750"/>
            <a:ext cx="1103312" cy="14288"/>
          </a:xfrm>
          <a:prstGeom prst="straightConnector1">
            <a:avLst/>
          </a:prstGeom>
          <a:ln w="22225">
            <a:solidFill>
              <a:schemeClr val="tx1">
                <a:lumMod val="50000"/>
                <a:lumOff val="5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103" name="Straight Connector 102"/>
          <p:cNvCxnSpPr/>
          <p:nvPr/>
        </p:nvCxnSpPr>
        <p:spPr>
          <a:xfrm flipH="1">
            <a:off x="3657600" y="3951288"/>
            <a:ext cx="246063" cy="0"/>
          </a:xfrm>
          <a:prstGeom prst="line">
            <a:avLst/>
          </a:prstGeom>
          <a:ln w="22225">
            <a:solidFill>
              <a:schemeClr val="tx1">
                <a:lumMod val="50000"/>
                <a:lumOff val="50000"/>
              </a:schemeClr>
            </a:solidFill>
            <a:headEnd type="arrow"/>
            <a:tailEnd type="arrow"/>
          </a:ln>
        </p:spPr>
        <p:style>
          <a:lnRef idx="1">
            <a:schemeClr val="accent1"/>
          </a:lnRef>
          <a:fillRef idx="0">
            <a:schemeClr val="accent1"/>
          </a:fillRef>
          <a:effectRef idx="0">
            <a:schemeClr val="accent1"/>
          </a:effectRef>
          <a:fontRef idx="minor">
            <a:schemeClr val="tx1"/>
          </a:fontRef>
        </p:style>
      </p:cxnSp>
      <p:grpSp>
        <p:nvGrpSpPr>
          <p:cNvPr id="24606" name="Group 104"/>
          <p:cNvGrpSpPr>
            <a:grpSpLocks/>
          </p:cNvGrpSpPr>
          <p:nvPr/>
        </p:nvGrpSpPr>
        <p:grpSpPr bwMode="auto">
          <a:xfrm>
            <a:off x="2181225" y="3508375"/>
            <a:ext cx="1492250" cy="776288"/>
            <a:chOff x="1676385" y="2875727"/>
            <a:chExt cx="1392944" cy="460528"/>
          </a:xfrm>
        </p:grpSpPr>
        <p:sp>
          <p:nvSpPr>
            <p:cNvPr id="106" name="Rounded Rectangle 105"/>
            <p:cNvSpPr/>
            <p:nvPr/>
          </p:nvSpPr>
          <p:spPr>
            <a:xfrm>
              <a:off x="1676385" y="2875727"/>
              <a:ext cx="1392944" cy="460528"/>
            </a:xfrm>
            <a:prstGeom prst="roundRect">
              <a:avLst>
                <a:gd name="adj" fmla="val 10000"/>
              </a:avLst>
            </a:prstGeom>
            <a:ln>
              <a:noFill/>
            </a:ln>
          </p:spPr>
          <p:style>
            <a:lnRef idx="1">
              <a:schemeClr val="dk1"/>
            </a:lnRef>
            <a:fillRef idx="2">
              <a:schemeClr val="dk1"/>
            </a:fillRef>
            <a:effectRef idx="1">
              <a:schemeClr val="dk1"/>
            </a:effectRef>
            <a:fontRef idx="minor">
              <a:schemeClr val="dk1"/>
            </a:fontRef>
          </p:style>
        </p:sp>
        <p:sp>
          <p:nvSpPr>
            <p:cNvPr id="107" name="Rounded Rectangle 4"/>
            <p:cNvSpPr/>
            <p:nvPr/>
          </p:nvSpPr>
          <p:spPr>
            <a:xfrm>
              <a:off x="1689722" y="2888912"/>
              <a:ext cx="1366271" cy="434158"/>
            </a:xfrm>
            <a:prstGeom prst="rect">
              <a:avLst/>
            </a:prstGeom>
            <a:ln>
              <a:noFill/>
            </a:ln>
          </p:spPr>
          <p:style>
            <a:lnRef idx="1">
              <a:schemeClr val="dk1"/>
            </a:lnRef>
            <a:fillRef idx="2">
              <a:schemeClr val="dk1"/>
            </a:fillRef>
            <a:effectRef idx="1">
              <a:schemeClr val="dk1"/>
            </a:effectRef>
            <a:fontRef idx="minor">
              <a:schemeClr val="dk1"/>
            </a:fontRef>
          </p:style>
          <p:txBody>
            <a:bodyPr lIns="41910" tIns="41910" rIns="41910" bIns="41910" spcCol="1270" anchor="ctr"/>
            <a:lstStyle/>
            <a:p>
              <a:pPr algn="ctr" defTabSz="466725" fontAlgn="base">
                <a:lnSpc>
                  <a:spcPct val="90000"/>
                </a:lnSpc>
                <a:spcBef>
                  <a:spcPct val="0"/>
                </a:spcBef>
                <a:spcAft>
                  <a:spcPct val="35000"/>
                </a:spcAft>
                <a:defRPr/>
              </a:pPr>
              <a:r>
                <a:rPr lang="en-US" sz="1050" b="1" dirty="0">
                  <a:solidFill>
                    <a:prstClr val="black"/>
                  </a:solidFill>
                </a:rPr>
                <a:t>MR HYDRODYNAMIC &amp; DELTA MANAGEMENT    </a:t>
              </a:r>
              <a:r>
                <a:rPr lang="en-US" sz="1050" dirty="0">
                  <a:solidFill>
                    <a:prstClr val="black"/>
                  </a:solidFill>
                </a:rPr>
                <a:t>(River and basin side modeling)</a:t>
              </a:r>
              <a:endParaRPr lang="en-US" sz="1050" b="1" dirty="0">
                <a:solidFill>
                  <a:prstClr val="black"/>
                </a:solidFill>
              </a:endParaRPr>
            </a:p>
          </p:txBody>
        </p:sp>
      </p:grpSp>
      <p:cxnSp>
        <p:nvCxnSpPr>
          <p:cNvPr id="113" name="Straight Connector 112"/>
          <p:cNvCxnSpPr/>
          <p:nvPr/>
        </p:nvCxnSpPr>
        <p:spPr>
          <a:xfrm>
            <a:off x="2919413" y="4397375"/>
            <a:ext cx="3727450" cy="0"/>
          </a:xfrm>
          <a:prstGeom prst="line">
            <a:avLst/>
          </a:prstGeom>
          <a:ln w="2222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114" name="Straight Arrow Connector 113"/>
          <p:cNvCxnSpPr/>
          <p:nvPr/>
        </p:nvCxnSpPr>
        <p:spPr>
          <a:xfrm>
            <a:off x="2895600" y="4410075"/>
            <a:ext cx="0" cy="160338"/>
          </a:xfrm>
          <a:prstGeom prst="straightConnector1">
            <a:avLst/>
          </a:prstGeom>
          <a:ln w="22225">
            <a:solidFill>
              <a:schemeClr val="tx1">
                <a:lumMod val="50000"/>
                <a:lumOff val="5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116" name="Straight Arrow Connector 115"/>
          <p:cNvCxnSpPr/>
          <p:nvPr/>
        </p:nvCxnSpPr>
        <p:spPr>
          <a:xfrm>
            <a:off x="6646863" y="4410075"/>
            <a:ext cx="0" cy="160338"/>
          </a:xfrm>
          <a:prstGeom prst="straightConnector1">
            <a:avLst/>
          </a:prstGeom>
          <a:ln w="22225">
            <a:solidFill>
              <a:schemeClr val="tx1">
                <a:lumMod val="50000"/>
                <a:lumOff val="5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118" name="Straight Connector 117"/>
          <p:cNvCxnSpPr/>
          <p:nvPr/>
        </p:nvCxnSpPr>
        <p:spPr>
          <a:xfrm>
            <a:off x="2913063" y="5216525"/>
            <a:ext cx="3733800" cy="9525"/>
          </a:xfrm>
          <a:prstGeom prst="line">
            <a:avLst/>
          </a:prstGeom>
          <a:ln w="2222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120" name="Straight Arrow Connector 119"/>
          <p:cNvCxnSpPr>
            <a:endCxn id="53" idx="0"/>
          </p:cNvCxnSpPr>
          <p:nvPr/>
        </p:nvCxnSpPr>
        <p:spPr>
          <a:xfrm>
            <a:off x="4902200" y="5216525"/>
            <a:ext cx="0" cy="200025"/>
          </a:xfrm>
          <a:prstGeom prst="straightConnector1">
            <a:avLst/>
          </a:prstGeom>
          <a:ln w="22225">
            <a:solidFill>
              <a:schemeClr val="tx1">
                <a:lumMod val="50000"/>
                <a:lumOff val="5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123" name="Straight Connector 122"/>
          <p:cNvCxnSpPr/>
          <p:nvPr/>
        </p:nvCxnSpPr>
        <p:spPr>
          <a:xfrm flipV="1">
            <a:off x="2913063" y="5005388"/>
            <a:ext cx="0" cy="231775"/>
          </a:xfrm>
          <a:prstGeom prst="line">
            <a:avLst/>
          </a:prstGeom>
          <a:ln w="2222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124" name="Straight Connector 123"/>
          <p:cNvCxnSpPr/>
          <p:nvPr/>
        </p:nvCxnSpPr>
        <p:spPr>
          <a:xfrm flipV="1">
            <a:off x="6646863" y="4994275"/>
            <a:ext cx="0" cy="231775"/>
          </a:xfrm>
          <a:prstGeom prst="line">
            <a:avLst/>
          </a:prstGeom>
          <a:ln w="2222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128" name="Straight Connector 127"/>
          <p:cNvCxnSpPr/>
          <p:nvPr/>
        </p:nvCxnSpPr>
        <p:spPr>
          <a:xfrm>
            <a:off x="2484438" y="6137275"/>
            <a:ext cx="4549775" cy="0"/>
          </a:xfrm>
          <a:prstGeom prst="line">
            <a:avLst/>
          </a:prstGeom>
          <a:ln w="2222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129" name="Straight Arrow Connector 128"/>
          <p:cNvCxnSpPr/>
          <p:nvPr/>
        </p:nvCxnSpPr>
        <p:spPr>
          <a:xfrm>
            <a:off x="2484438" y="6137275"/>
            <a:ext cx="0" cy="160338"/>
          </a:xfrm>
          <a:prstGeom prst="straightConnector1">
            <a:avLst/>
          </a:prstGeom>
          <a:ln w="22225">
            <a:solidFill>
              <a:schemeClr val="tx1">
                <a:lumMod val="50000"/>
                <a:lumOff val="5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131" name="Straight Arrow Connector 130"/>
          <p:cNvCxnSpPr/>
          <p:nvPr/>
        </p:nvCxnSpPr>
        <p:spPr>
          <a:xfrm>
            <a:off x="7034213" y="6137275"/>
            <a:ext cx="0" cy="200025"/>
          </a:xfrm>
          <a:prstGeom prst="straightConnector1">
            <a:avLst/>
          </a:prstGeom>
          <a:ln w="22225">
            <a:solidFill>
              <a:schemeClr val="tx1">
                <a:lumMod val="50000"/>
                <a:lumOff val="50000"/>
              </a:schemeClr>
            </a:solidFill>
            <a:tailEnd type="arrow"/>
          </a:ln>
        </p:spPr>
        <p:style>
          <a:lnRef idx="1">
            <a:schemeClr val="accent1"/>
          </a:lnRef>
          <a:fillRef idx="0">
            <a:schemeClr val="accent1"/>
          </a:fillRef>
          <a:effectRef idx="0">
            <a:schemeClr val="accent1"/>
          </a:effectRef>
          <a:fontRef idx="minor">
            <a:schemeClr val="tx1"/>
          </a:fontRef>
        </p:style>
      </p:cxnSp>
      <p:sp>
        <p:nvSpPr>
          <p:cNvPr id="134" name="TextBox 133"/>
          <p:cNvSpPr txBox="1"/>
          <p:nvPr/>
        </p:nvSpPr>
        <p:spPr>
          <a:xfrm>
            <a:off x="10338" y="-6698"/>
            <a:ext cx="9143999" cy="461665"/>
          </a:xfrm>
          <a:prstGeom prst="rect">
            <a:avLst/>
          </a:prstGeom>
          <a:noFill/>
          <a:ln>
            <a:noFill/>
          </a:ln>
          <a:effectLst>
            <a:outerShdw blurRad="44450" dist="27940" dir="5400000" algn="ctr">
              <a:srgbClr val="000000">
                <a:alpha val="32000"/>
              </a:srgbClr>
            </a:outerShdw>
          </a:effectLst>
          <a:scene3d>
            <a:camera prst="orthographicFront"/>
            <a:lightRig rig="balanced" dir="t">
              <a:rot lat="0" lon="0" rev="8700000"/>
            </a:lightRig>
          </a:scene3d>
          <a:sp3d>
            <a:bevelT w="190500" h="38100"/>
          </a:sp3d>
        </p:spPr>
        <p:txBody>
          <a:bodyPr>
            <a:spAutoFit/>
            <a:sp3d contourW="12700">
              <a:contourClr>
                <a:schemeClr val="tx1">
                  <a:lumMod val="50000"/>
                  <a:lumOff val="50000"/>
                </a:schemeClr>
              </a:contourClr>
            </a:sp3d>
          </a:bodyPr>
          <a:lstStyle/>
          <a:p>
            <a:pPr algn="ctr" fontAlgn="base">
              <a:spcBef>
                <a:spcPct val="0"/>
              </a:spcBef>
              <a:spcAft>
                <a:spcPct val="0"/>
              </a:spcAft>
              <a:defRPr/>
            </a:pPr>
            <a:r>
              <a:rPr lang="en-US" sz="2400" b="1" dirty="0">
                <a:ln w="0" cmpd="sng">
                  <a:solidFill>
                    <a:prstClr val="black"/>
                  </a:solidFill>
                  <a:prstDash val="solid"/>
                  <a:bevel/>
                </a:ln>
                <a:solidFill>
                  <a:prstClr val="black"/>
                </a:solidFill>
                <a:latin typeface="Arial" pitchFamily="34" charset="0"/>
                <a:cs typeface="Arial" pitchFamily="34" charset="0"/>
              </a:rPr>
              <a:t>Mississippi River Sediment Diversions: Process</a:t>
            </a:r>
          </a:p>
        </p:txBody>
      </p:sp>
      <p:cxnSp>
        <p:nvCxnSpPr>
          <p:cNvPr id="136" name="Straight Connector 135"/>
          <p:cNvCxnSpPr>
            <a:stCxn id="107" idx="1"/>
          </p:cNvCxnSpPr>
          <p:nvPr/>
        </p:nvCxnSpPr>
        <p:spPr>
          <a:xfrm flipH="1" flipV="1">
            <a:off x="1520825" y="3892550"/>
            <a:ext cx="674688" cy="3175"/>
          </a:xfrm>
          <a:prstGeom prst="line">
            <a:avLst/>
          </a:prstGeom>
          <a:ln w="2222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140" name="Straight Arrow Connector 139"/>
          <p:cNvCxnSpPr/>
          <p:nvPr/>
        </p:nvCxnSpPr>
        <p:spPr>
          <a:xfrm>
            <a:off x="2286000" y="4268788"/>
            <a:ext cx="0" cy="285750"/>
          </a:xfrm>
          <a:prstGeom prst="straightConnector1">
            <a:avLst/>
          </a:prstGeom>
          <a:ln w="22225">
            <a:solidFill>
              <a:schemeClr val="tx1">
                <a:lumMod val="50000"/>
                <a:lumOff val="50000"/>
              </a:schemeClr>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60" name="Straight Arrow Connector 59"/>
          <p:cNvCxnSpPr>
            <a:stCxn id="35" idx="3"/>
            <a:endCxn id="38" idx="1"/>
          </p:cNvCxnSpPr>
          <p:nvPr/>
        </p:nvCxnSpPr>
        <p:spPr>
          <a:xfrm>
            <a:off x="4038600" y="4784725"/>
            <a:ext cx="1530350" cy="3175"/>
          </a:xfrm>
          <a:prstGeom prst="straightConnector1">
            <a:avLst/>
          </a:prstGeom>
          <a:ln w="22225">
            <a:solidFill>
              <a:schemeClr val="tx1">
                <a:lumMod val="50000"/>
                <a:lumOff val="50000"/>
              </a:schemeClr>
            </a:solidFill>
            <a:headEnd type="arrow"/>
            <a:tailEnd type="arrow"/>
          </a:ln>
        </p:spPr>
        <p:style>
          <a:lnRef idx="1">
            <a:schemeClr val="accent1"/>
          </a:lnRef>
          <a:fillRef idx="0">
            <a:schemeClr val="accent1"/>
          </a:fillRef>
          <a:effectRef idx="0">
            <a:schemeClr val="accent1"/>
          </a:effectRef>
          <a:fontRef idx="minor">
            <a:schemeClr val="tx1"/>
          </a:fontRef>
        </p:style>
      </p:cxnSp>
      <p:grpSp>
        <p:nvGrpSpPr>
          <p:cNvPr id="24621" name="Group 108"/>
          <p:cNvGrpSpPr>
            <a:grpSpLocks/>
          </p:cNvGrpSpPr>
          <p:nvPr/>
        </p:nvGrpSpPr>
        <p:grpSpPr bwMode="auto">
          <a:xfrm>
            <a:off x="5943600" y="1993900"/>
            <a:ext cx="1379538" cy="492125"/>
            <a:chOff x="1676385" y="2875727"/>
            <a:chExt cx="1392944" cy="460528"/>
          </a:xfrm>
        </p:grpSpPr>
        <p:sp>
          <p:nvSpPr>
            <p:cNvPr id="110" name="Rounded Rectangle 109"/>
            <p:cNvSpPr/>
            <p:nvPr/>
          </p:nvSpPr>
          <p:spPr>
            <a:xfrm>
              <a:off x="1676385" y="2875727"/>
              <a:ext cx="1392944" cy="460528"/>
            </a:xfrm>
            <a:prstGeom prst="roundRect">
              <a:avLst>
                <a:gd name="adj" fmla="val 10000"/>
              </a:avLst>
            </a:prstGeom>
            <a:ln>
              <a:noFill/>
            </a:ln>
          </p:spPr>
          <p:style>
            <a:lnRef idx="1">
              <a:schemeClr val="accent5"/>
            </a:lnRef>
            <a:fillRef idx="2">
              <a:schemeClr val="accent5"/>
            </a:fillRef>
            <a:effectRef idx="1">
              <a:schemeClr val="accent5"/>
            </a:effectRef>
            <a:fontRef idx="minor">
              <a:schemeClr val="dk1"/>
            </a:fontRef>
          </p:style>
        </p:sp>
        <p:sp>
          <p:nvSpPr>
            <p:cNvPr id="111" name="Rounded Rectangle 4"/>
            <p:cNvSpPr/>
            <p:nvPr/>
          </p:nvSpPr>
          <p:spPr>
            <a:xfrm>
              <a:off x="1689208" y="2889098"/>
              <a:ext cx="1367297" cy="433788"/>
            </a:xfrm>
            <a:prstGeom prst="rect">
              <a:avLst/>
            </a:prstGeom>
            <a:ln>
              <a:noFill/>
            </a:ln>
          </p:spPr>
          <p:style>
            <a:lnRef idx="1">
              <a:schemeClr val="accent5"/>
            </a:lnRef>
            <a:fillRef idx="2">
              <a:schemeClr val="accent5"/>
            </a:fillRef>
            <a:effectRef idx="1">
              <a:schemeClr val="accent5"/>
            </a:effectRef>
            <a:fontRef idx="minor">
              <a:schemeClr val="dk1"/>
            </a:fontRef>
          </p:style>
          <p:txBody>
            <a:bodyPr lIns="41910" tIns="41910" rIns="41910" bIns="41910" spcCol="1270" anchor="ctr"/>
            <a:lstStyle/>
            <a:p>
              <a:pPr algn="ctr" defTabSz="466725" fontAlgn="base">
                <a:lnSpc>
                  <a:spcPct val="90000"/>
                </a:lnSpc>
                <a:spcBef>
                  <a:spcPct val="0"/>
                </a:spcBef>
                <a:spcAft>
                  <a:spcPct val="35000"/>
                </a:spcAft>
                <a:defRPr/>
              </a:pPr>
              <a:r>
                <a:rPr lang="en-US" sz="1050" b="1" dirty="0">
                  <a:solidFill>
                    <a:prstClr val="black"/>
                  </a:solidFill>
                </a:rPr>
                <a:t>PRELIMINARY DESIGN </a:t>
              </a:r>
              <a:r>
                <a:rPr lang="en-US" sz="1050" dirty="0">
                  <a:solidFill>
                    <a:prstClr val="black"/>
                  </a:solidFill>
                </a:rPr>
                <a:t>(varying levels – LCA feasibility, 10%, 30%)</a:t>
              </a:r>
            </a:p>
          </p:txBody>
        </p:sp>
      </p:grpSp>
      <p:cxnSp>
        <p:nvCxnSpPr>
          <p:cNvPr id="112" name="Straight Connector 111"/>
          <p:cNvCxnSpPr/>
          <p:nvPr/>
        </p:nvCxnSpPr>
        <p:spPr>
          <a:xfrm>
            <a:off x="2554288" y="2795588"/>
            <a:ext cx="1587" cy="171450"/>
          </a:xfrm>
          <a:prstGeom prst="line">
            <a:avLst/>
          </a:prstGeom>
          <a:ln w="2222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121" name="Straight Arrow Connector 120"/>
          <p:cNvCxnSpPr/>
          <p:nvPr/>
        </p:nvCxnSpPr>
        <p:spPr>
          <a:xfrm>
            <a:off x="6989763" y="2495550"/>
            <a:ext cx="0" cy="204788"/>
          </a:xfrm>
          <a:prstGeom prst="straightConnector1">
            <a:avLst/>
          </a:prstGeom>
          <a:ln w="22225">
            <a:solidFill>
              <a:schemeClr val="tx1">
                <a:lumMod val="50000"/>
                <a:lumOff val="5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98" name="Straight Connector 97"/>
          <p:cNvCxnSpPr/>
          <p:nvPr/>
        </p:nvCxnSpPr>
        <p:spPr>
          <a:xfrm>
            <a:off x="5697538" y="1069975"/>
            <a:ext cx="2927350" cy="0"/>
          </a:xfrm>
          <a:prstGeom prst="line">
            <a:avLst/>
          </a:prstGeom>
          <a:ln w="2222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99" name="Straight Arrow Connector 98"/>
          <p:cNvCxnSpPr/>
          <p:nvPr/>
        </p:nvCxnSpPr>
        <p:spPr>
          <a:xfrm>
            <a:off x="8624888" y="1066800"/>
            <a:ext cx="0" cy="139700"/>
          </a:xfrm>
          <a:prstGeom prst="straightConnector1">
            <a:avLst/>
          </a:prstGeom>
          <a:ln w="22225">
            <a:solidFill>
              <a:schemeClr val="tx1">
                <a:lumMod val="50000"/>
                <a:lumOff val="5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132" name="Straight Arrow Connector 131"/>
          <p:cNvCxnSpPr>
            <a:stCxn id="53" idx="2"/>
          </p:cNvCxnSpPr>
          <p:nvPr/>
        </p:nvCxnSpPr>
        <p:spPr>
          <a:xfrm>
            <a:off x="4902200" y="6062663"/>
            <a:ext cx="0" cy="274637"/>
          </a:xfrm>
          <a:prstGeom prst="straightConnector1">
            <a:avLst/>
          </a:prstGeom>
          <a:ln w="22225">
            <a:solidFill>
              <a:schemeClr val="tx1">
                <a:lumMod val="50000"/>
                <a:lumOff val="5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139" name="Straight Connector 138"/>
          <p:cNvCxnSpPr/>
          <p:nvPr/>
        </p:nvCxnSpPr>
        <p:spPr>
          <a:xfrm flipH="1" flipV="1">
            <a:off x="8623300" y="1635125"/>
            <a:ext cx="1588" cy="207963"/>
          </a:xfrm>
          <a:prstGeom prst="line">
            <a:avLst/>
          </a:prstGeom>
          <a:ln w="22225">
            <a:solidFill>
              <a:schemeClr val="tx1">
                <a:lumMod val="50000"/>
                <a:lumOff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3" name="Straight Arrow Connector 142"/>
          <p:cNvCxnSpPr/>
          <p:nvPr/>
        </p:nvCxnSpPr>
        <p:spPr>
          <a:xfrm flipH="1">
            <a:off x="6135688" y="3879850"/>
            <a:ext cx="2017712" cy="15875"/>
          </a:xfrm>
          <a:prstGeom prst="straightConnector1">
            <a:avLst/>
          </a:prstGeom>
          <a:ln w="22225">
            <a:solidFill>
              <a:schemeClr val="tx1">
                <a:lumMod val="50000"/>
                <a:lumOff val="50000"/>
              </a:schemeClr>
            </a:solidFill>
            <a:prstDash val="sysDot"/>
            <a:tailEnd type="arrow"/>
          </a:ln>
        </p:spPr>
        <p:style>
          <a:lnRef idx="1">
            <a:schemeClr val="accent1"/>
          </a:lnRef>
          <a:fillRef idx="0">
            <a:schemeClr val="accent1"/>
          </a:fillRef>
          <a:effectRef idx="0">
            <a:schemeClr val="accent1"/>
          </a:effectRef>
          <a:fontRef idx="minor">
            <a:schemeClr val="tx1"/>
          </a:fontRef>
        </p:style>
      </p:cxnSp>
      <p:grpSp>
        <p:nvGrpSpPr>
          <p:cNvPr id="108" name="Group 107"/>
          <p:cNvGrpSpPr/>
          <p:nvPr/>
        </p:nvGrpSpPr>
        <p:grpSpPr>
          <a:xfrm>
            <a:off x="6600893" y="1216494"/>
            <a:ext cx="1100547" cy="396651"/>
            <a:chOff x="4114796" y="894520"/>
            <a:chExt cx="961985" cy="721233"/>
          </a:xfrm>
          <a:solidFill>
            <a:schemeClr val="accent2">
              <a:lumMod val="20000"/>
              <a:lumOff val="80000"/>
              <a:alpha val="13725"/>
            </a:schemeClr>
          </a:solidFill>
          <a:effectLst>
            <a:outerShdw blurRad="50800" dist="50800" dir="5400000" sx="6000" sy="6000" algn="ctr" rotWithShape="0">
              <a:schemeClr val="accent2"/>
            </a:outerShdw>
          </a:effectLst>
        </p:grpSpPr>
        <p:sp>
          <p:nvSpPr>
            <p:cNvPr id="117" name="Rounded Rectangle 116"/>
            <p:cNvSpPr/>
            <p:nvPr/>
          </p:nvSpPr>
          <p:spPr>
            <a:xfrm>
              <a:off x="4114796" y="894520"/>
              <a:ext cx="961985" cy="721233"/>
            </a:xfrm>
            <a:prstGeom prst="roundRect">
              <a:avLst>
                <a:gd name="adj" fmla="val 10000"/>
              </a:avLst>
            </a:prstGeom>
            <a:grpFill/>
            <a:ln w="19050"/>
          </p:spPr>
          <p:style>
            <a:lnRef idx="1">
              <a:schemeClr val="accent2"/>
            </a:lnRef>
            <a:fillRef idx="2">
              <a:schemeClr val="accent2"/>
            </a:fillRef>
            <a:effectRef idx="1">
              <a:schemeClr val="accent2"/>
            </a:effectRef>
            <a:fontRef idx="minor">
              <a:schemeClr val="dk1"/>
            </a:fontRef>
          </p:style>
        </p:sp>
        <p:sp>
          <p:nvSpPr>
            <p:cNvPr id="119" name="Rounded Rectangle 4"/>
            <p:cNvSpPr/>
            <p:nvPr/>
          </p:nvSpPr>
          <p:spPr>
            <a:xfrm>
              <a:off x="4135920" y="915643"/>
              <a:ext cx="940860" cy="678985"/>
            </a:xfrm>
            <a:prstGeom prst="rect">
              <a:avLst/>
            </a:prstGeom>
            <a:grpFill/>
            <a:ln w="19050"/>
          </p:spPr>
          <p:style>
            <a:lnRef idx="1">
              <a:schemeClr val="accent2"/>
            </a:lnRef>
            <a:fillRef idx="2">
              <a:schemeClr val="accent2"/>
            </a:fillRef>
            <a:effectRef idx="1">
              <a:schemeClr val="accent2"/>
            </a:effectRef>
            <a:fontRef idx="minor">
              <a:schemeClr val="dk1"/>
            </a:fontRef>
          </p:style>
          <p:txBody>
            <a:bodyPr lIns="34290" tIns="34290" rIns="34290" bIns="34290" spcCol="1270"/>
            <a:lstStyle/>
            <a:p>
              <a:pPr algn="ctr" defTabSz="400050" fontAlgn="base">
                <a:lnSpc>
                  <a:spcPct val="90000"/>
                </a:lnSpc>
                <a:spcBef>
                  <a:spcPct val="0"/>
                </a:spcBef>
                <a:spcAft>
                  <a:spcPct val="35000"/>
                </a:spcAft>
                <a:defRPr/>
              </a:pPr>
              <a:r>
                <a:rPr lang="en-US" sz="1050" b="1" dirty="0">
                  <a:solidFill>
                    <a:prstClr val="black"/>
                  </a:solidFill>
                </a:rPr>
                <a:t>MID BARATARIA </a:t>
              </a:r>
              <a:r>
                <a:rPr lang="en-US" sz="1050" dirty="0">
                  <a:solidFill>
                    <a:prstClr val="black"/>
                  </a:solidFill>
                </a:rPr>
                <a:t>(250,000 </a:t>
              </a:r>
              <a:r>
                <a:rPr lang="en-US" sz="1050" dirty="0" err="1">
                  <a:solidFill>
                    <a:prstClr val="black"/>
                  </a:solidFill>
                </a:rPr>
                <a:t>cfs</a:t>
              </a:r>
              <a:r>
                <a:rPr lang="en-US" sz="1050" dirty="0">
                  <a:solidFill>
                    <a:prstClr val="black"/>
                  </a:solidFill>
                </a:rPr>
                <a:t>)</a:t>
              </a:r>
              <a:endParaRPr lang="en-US" sz="800" dirty="0">
                <a:solidFill>
                  <a:prstClr val="black"/>
                </a:solidFill>
              </a:endParaRPr>
            </a:p>
          </p:txBody>
        </p:sp>
      </p:grpSp>
      <p:cxnSp>
        <p:nvCxnSpPr>
          <p:cNvPr id="122" name="Straight Arrow Connector 121"/>
          <p:cNvCxnSpPr/>
          <p:nvPr/>
        </p:nvCxnSpPr>
        <p:spPr>
          <a:xfrm>
            <a:off x="7162800" y="1066800"/>
            <a:ext cx="0" cy="139700"/>
          </a:xfrm>
          <a:prstGeom prst="straightConnector1">
            <a:avLst/>
          </a:prstGeom>
          <a:ln w="22225">
            <a:solidFill>
              <a:schemeClr val="tx1">
                <a:lumMod val="50000"/>
                <a:lumOff val="5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125" name="Straight Connector 124"/>
          <p:cNvCxnSpPr/>
          <p:nvPr/>
        </p:nvCxnSpPr>
        <p:spPr>
          <a:xfrm flipV="1">
            <a:off x="7164388" y="1635125"/>
            <a:ext cx="0" cy="185738"/>
          </a:xfrm>
          <a:prstGeom prst="line">
            <a:avLst/>
          </a:prstGeom>
          <a:ln w="22225">
            <a:solidFill>
              <a:schemeClr val="tx1">
                <a:lumMod val="50000"/>
                <a:lumOff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6" name="Straight Connector 125"/>
          <p:cNvCxnSpPr/>
          <p:nvPr/>
        </p:nvCxnSpPr>
        <p:spPr>
          <a:xfrm>
            <a:off x="7164388" y="1825625"/>
            <a:ext cx="1460500" cy="0"/>
          </a:xfrm>
          <a:prstGeom prst="line">
            <a:avLst/>
          </a:prstGeom>
          <a:ln w="22225">
            <a:solidFill>
              <a:schemeClr val="tx1">
                <a:lumMod val="50000"/>
                <a:lumOff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7" name="Straight Connector 126"/>
          <p:cNvCxnSpPr/>
          <p:nvPr/>
        </p:nvCxnSpPr>
        <p:spPr>
          <a:xfrm>
            <a:off x="8129588" y="1817688"/>
            <a:ext cx="23812" cy="2063750"/>
          </a:xfrm>
          <a:prstGeom prst="line">
            <a:avLst/>
          </a:prstGeom>
          <a:ln w="22225">
            <a:solidFill>
              <a:schemeClr val="tx1">
                <a:lumMod val="50000"/>
                <a:lumOff val="50000"/>
              </a:schemeClr>
            </a:solidFill>
            <a:prstDash val="sysDot"/>
          </a:ln>
        </p:spPr>
        <p:style>
          <a:lnRef idx="1">
            <a:schemeClr val="accent1"/>
          </a:lnRef>
          <a:fillRef idx="0">
            <a:schemeClr val="accent1"/>
          </a:fillRef>
          <a:effectRef idx="0">
            <a:schemeClr val="accent1"/>
          </a:effectRef>
          <a:fontRef idx="minor">
            <a:schemeClr val="tx1"/>
          </a:fontRef>
        </p:style>
      </p:cxnSp>
      <p:grpSp>
        <p:nvGrpSpPr>
          <p:cNvPr id="130" name="Group 129"/>
          <p:cNvGrpSpPr/>
          <p:nvPr/>
        </p:nvGrpSpPr>
        <p:grpSpPr>
          <a:xfrm>
            <a:off x="8019290" y="1210458"/>
            <a:ext cx="1100548" cy="396651"/>
            <a:chOff x="4114796" y="894520"/>
            <a:chExt cx="961986" cy="721233"/>
          </a:xfrm>
          <a:solidFill>
            <a:schemeClr val="accent2">
              <a:lumMod val="20000"/>
              <a:lumOff val="80000"/>
              <a:alpha val="13725"/>
            </a:schemeClr>
          </a:solidFill>
          <a:effectLst>
            <a:outerShdw blurRad="50800" dist="50800" dir="5400000" sx="6000" sy="6000" algn="ctr" rotWithShape="0">
              <a:schemeClr val="accent2"/>
            </a:outerShdw>
          </a:effectLst>
        </p:grpSpPr>
        <p:sp>
          <p:nvSpPr>
            <p:cNvPr id="133" name="Rounded Rectangle 132"/>
            <p:cNvSpPr/>
            <p:nvPr/>
          </p:nvSpPr>
          <p:spPr>
            <a:xfrm>
              <a:off x="4114796" y="894520"/>
              <a:ext cx="961986" cy="721233"/>
            </a:xfrm>
            <a:prstGeom prst="roundRect">
              <a:avLst>
                <a:gd name="adj" fmla="val 10000"/>
              </a:avLst>
            </a:prstGeom>
            <a:grpFill/>
            <a:ln w="12700"/>
          </p:spPr>
          <p:style>
            <a:lnRef idx="1">
              <a:schemeClr val="accent2"/>
            </a:lnRef>
            <a:fillRef idx="2">
              <a:schemeClr val="accent2"/>
            </a:fillRef>
            <a:effectRef idx="1">
              <a:schemeClr val="accent2"/>
            </a:effectRef>
            <a:fontRef idx="minor">
              <a:schemeClr val="dk1"/>
            </a:fontRef>
          </p:style>
        </p:sp>
        <p:sp>
          <p:nvSpPr>
            <p:cNvPr id="135" name="Rounded Rectangle 4"/>
            <p:cNvSpPr/>
            <p:nvPr/>
          </p:nvSpPr>
          <p:spPr>
            <a:xfrm>
              <a:off x="4114797" y="915643"/>
              <a:ext cx="961985" cy="678985"/>
            </a:xfrm>
            <a:prstGeom prst="rect">
              <a:avLst/>
            </a:prstGeom>
            <a:grpFill/>
            <a:ln w="12700"/>
          </p:spPr>
          <p:style>
            <a:lnRef idx="1">
              <a:schemeClr val="accent2"/>
            </a:lnRef>
            <a:fillRef idx="2">
              <a:schemeClr val="accent2"/>
            </a:fillRef>
            <a:effectRef idx="1">
              <a:schemeClr val="accent2"/>
            </a:effectRef>
            <a:fontRef idx="minor">
              <a:schemeClr val="dk1"/>
            </a:fontRef>
          </p:style>
          <p:txBody>
            <a:bodyPr lIns="34290" tIns="34290" rIns="34290" bIns="34290" spcCol="1270"/>
            <a:lstStyle/>
            <a:p>
              <a:pPr algn="ctr" defTabSz="400050" fontAlgn="base">
                <a:lnSpc>
                  <a:spcPct val="90000"/>
                </a:lnSpc>
                <a:spcBef>
                  <a:spcPct val="0"/>
                </a:spcBef>
                <a:spcAft>
                  <a:spcPct val="35000"/>
                </a:spcAft>
                <a:defRPr/>
              </a:pPr>
              <a:r>
                <a:rPr lang="en-US" sz="1050" b="1" dirty="0">
                  <a:solidFill>
                    <a:prstClr val="black"/>
                  </a:solidFill>
                </a:rPr>
                <a:t>UPPER BRETON </a:t>
              </a:r>
              <a:r>
                <a:rPr lang="en-US" sz="1050" dirty="0">
                  <a:solidFill>
                    <a:prstClr val="black"/>
                  </a:solidFill>
                </a:rPr>
                <a:t>(250,000 </a:t>
              </a:r>
              <a:r>
                <a:rPr lang="en-US" sz="1050" dirty="0" err="1">
                  <a:solidFill>
                    <a:prstClr val="black"/>
                  </a:solidFill>
                </a:rPr>
                <a:t>cfs</a:t>
              </a:r>
              <a:r>
                <a:rPr lang="en-US" sz="1050" dirty="0">
                  <a:solidFill>
                    <a:prstClr val="black"/>
                  </a:solidFill>
                </a:rPr>
                <a:t>)</a:t>
              </a:r>
              <a:endParaRPr lang="en-US" sz="800" dirty="0">
                <a:solidFill>
                  <a:prstClr val="black"/>
                </a:solidFill>
              </a:endParaRPr>
            </a:p>
          </p:txBody>
        </p:sp>
      </p:grpSp>
      <p:grpSp>
        <p:nvGrpSpPr>
          <p:cNvPr id="24635" name="Group 143"/>
          <p:cNvGrpSpPr>
            <a:grpSpLocks/>
          </p:cNvGrpSpPr>
          <p:nvPr/>
        </p:nvGrpSpPr>
        <p:grpSpPr bwMode="auto">
          <a:xfrm>
            <a:off x="3760788" y="1223963"/>
            <a:ext cx="1125537" cy="396875"/>
            <a:chOff x="4114796" y="894520"/>
            <a:chExt cx="983108" cy="721233"/>
          </a:xfrm>
        </p:grpSpPr>
        <p:sp>
          <p:nvSpPr>
            <p:cNvPr id="145" name="Rounded Rectangle 144"/>
            <p:cNvSpPr/>
            <p:nvPr/>
          </p:nvSpPr>
          <p:spPr>
            <a:xfrm>
              <a:off x="4114796" y="894520"/>
              <a:ext cx="983108" cy="721233"/>
            </a:xfrm>
            <a:prstGeom prst="roundRect">
              <a:avLst>
                <a:gd name="adj" fmla="val 10000"/>
              </a:avLst>
            </a:prstGeom>
            <a:ln>
              <a:noFill/>
            </a:ln>
          </p:spPr>
          <p:style>
            <a:lnRef idx="1">
              <a:schemeClr val="accent2"/>
            </a:lnRef>
            <a:fillRef idx="2">
              <a:schemeClr val="accent2"/>
            </a:fillRef>
            <a:effectRef idx="1">
              <a:schemeClr val="accent2"/>
            </a:effectRef>
            <a:fontRef idx="minor">
              <a:schemeClr val="dk1"/>
            </a:fontRef>
          </p:style>
        </p:sp>
        <p:sp>
          <p:nvSpPr>
            <p:cNvPr id="146" name="Rounded Rectangle 4"/>
            <p:cNvSpPr/>
            <p:nvPr/>
          </p:nvSpPr>
          <p:spPr>
            <a:xfrm>
              <a:off x="4135595" y="914714"/>
              <a:ext cx="941510" cy="680844"/>
            </a:xfrm>
            <a:prstGeom prst="rect">
              <a:avLst/>
            </a:prstGeom>
            <a:ln>
              <a:noFill/>
            </a:ln>
          </p:spPr>
          <p:style>
            <a:lnRef idx="1">
              <a:schemeClr val="accent2"/>
            </a:lnRef>
            <a:fillRef idx="2">
              <a:schemeClr val="accent2"/>
            </a:fillRef>
            <a:effectRef idx="1">
              <a:schemeClr val="accent2"/>
            </a:effectRef>
            <a:fontRef idx="minor">
              <a:schemeClr val="dk1"/>
            </a:fontRef>
          </p:style>
          <p:txBody>
            <a:bodyPr lIns="34290" tIns="34290" rIns="34290" bIns="34290" spcCol="1270"/>
            <a:lstStyle/>
            <a:p>
              <a:pPr algn="ctr" defTabSz="400050" fontAlgn="base">
                <a:lnSpc>
                  <a:spcPct val="90000"/>
                </a:lnSpc>
                <a:spcBef>
                  <a:spcPct val="0"/>
                </a:spcBef>
                <a:spcAft>
                  <a:spcPct val="35000"/>
                </a:spcAft>
                <a:defRPr/>
              </a:pPr>
              <a:r>
                <a:rPr lang="en-US" sz="1050" b="1" dirty="0">
                  <a:solidFill>
                    <a:prstClr val="black"/>
                  </a:solidFill>
                </a:rPr>
                <a:t>MID BRETON </a:t>
              </a:r>
              <a:r>
                <a:rPr lang="en-US" sz="1050" dirty="0">
                  <a:solidFill>
                    <a:prstClr val="black"/>
                  </a:solidFill>
                </a:rPr>
                <a:t>(5,000 </a:t>
              </a:r>
              <a:r>
                <a:rPr lang="en-US" sz="1050" dirty="0" err="1">
                  <a:solidFill>
                    <a:prstClr val="black"/>
                  </a:solidFill>
                </a:rPr>
                <a:t>cfs</a:t>
              </a:r>
              <a:r>
                <a:rPr lang="en-US" sz="1050" dirty="0">
                  <a:solidFill>
                    <a:prstClr val="black"/>
                  </a:solidFill>
                </a:rPr>
                <a:t>)</a:t>
              </a:r>
              <a:endParaRPr lang="en-US" sz="800" dirty="0">
                <a:solidFill>
                  <a:prstClr val="black"/>
                </a:solidFill>
              </a:endParaRPr>
            </a:p>
          </p:txBody>
        </p:sp>
      </p:grpSp>
      <p:grpSp>
        <p:nvGrpSpPr>
          <p:cNvPr id="24636" name="Group 146"/>
          <p:cNvGrpSpPr>
            <a:grpSpLocks/>
          </p:cNvGrpSpPr>
          <p:nvPr/>
        </p:nvGrpSpPr>
        <p:grpSpPr bwMode="auto">
          <a:xfrm>
            <a:off x="3919538" y="3492500"/>
            <a:ext cx="2216150" cy="776288"/>
            <a:chOff x="1676385" y="2875727"/>
            <a:chExt cx="1392944" cy="460528"/>
          </a:xfrm>
        </p:grpSpPr>
        <p:sp>
          <p:nvSpPr>
            <p:cNvPr id="148" name="Rounded Rectangle 147"/>
            <p:cNvSpPr/>
            <p:nvPr/>
          </p:nvSpPr>
          <p:spPr>
            <a:xfrm>
              <a:off x="1676385" y="2875727"/>
              <a:ext cx="1392944" cy="460528"/>
            </a:xfrm>
            <a:prstGeom prst="roundRect">
              <a:avLst>
                <a:gd name="adj" fmla="val 10000"/>
              </a:avLst>
            </a:prstGeom>
            <a:ln>
              <a:noFill/>
            </a:ln>
          </p:spPr>
          <p:style>
            <a:lnRef idx="1">
              <a:schemeClr val="dk1"/>
            </a:lnRef>
            <a:fillRef idx="2">
              <a:schemeClr val="dk1"/>
            </a:fillRef>
            <a:effectRef idx="1">
              <a:schemeClr val="dk1"/>
            </a:effectRef>
            <a:fontRef idx="minor">
              <a:schemeClr val="dk1"/>
            </a:fontRef>
          </p:style>
        </p:sp>
        <p:sp>
          <p:nvSpPr>
            <p:cNvPr id="149" name="Rounded Rectangle 4"/>
            <p:cNvSpPr/>
            <p:nvPr/>
          </p:nvSpPr>
          <p:spPr>
            <a:xfrm>
              <a:off x="1690354" y="2888912"/>
              <a:ext cx="1365005" cy="434158"/>
            </a:xfrm>
            <a:prstGeom prst="rect">
              <a:avLst/>
            </a:prstGeom>
            <a:ln>
              <a:noFill/>
            </a:ln>
          </p:spPr>
          <p:style>
            <a:lnRef idx="1">
              <a:schemeClr val="dk1"/>
            </a:lnRef>
            <a:fillRef idx="2">
              <a:schemeClr val="dk1"/>
            </a:fillRef>
            <a:effectRef idx="1">
              <a:schemeClr val="dk1"/>
            </a:effectRef>
            <a:fontRef idx="minor">
              <a:schemeClr val="dk1"/>
            </a:fontRef>
          </p:style>
          <p:txBody>
            <a:bodyPr lIns="41910" tIns="41910" rIns="41910" bIns="41910" spcCol="1270" anchor="ctr"/>
            <a:lstStyle/>
            <a:p>
              <a:pPr algn="ctr" defTabSz="466725" fontAlgn="base">
                <a:lnSpc>
                  <a:spcPct val="90000"/>
                </a:lnSpc>
                <a:spcBef>
                  <a:spcPct val="0"/>
                </a:spcBef>
                <a:spcAft>
                  <a:spcPct val="35000"/>
                </a:spcAft>
                <a:defRPr/>
              </a:pPr>
              <a:r>
                <a:rPr lang="en-US" sz="1050" b="1" dirty="0">
                  <a:solidFill>
                    <a:prstClr val="black"/>
                  </a:solidFill>
                </a:rPr>
                <a:t>BASIN-WIDE INTEGRATED HYDRODYNAMIC, MORPHOLOGICAL &amp; NUTRIENTS MODELING         </a:t>
              </a:r>
              <a:r>
                <a:rPr lang="en-US" sz="1050" dirty="0">
                  <a:solidFill>
                    <a:prstClr val="black"/>
                  </a:solidFill>
                </a:rPr>
                <a:t>(Analyze Sequencing and Operation of recommended suite of diversions)</a:t>
              </a:r>
            </a:p>
          </p:txBody>
        </p:sp>
      </p:grpSp>
      <p:cxnSp>
        <p:nvCxnSpPr>
          <p:cNvPr id="150" name="Straight Arrow Connector 149"/>
          <p:cNvCxnSpPr/>
          <p:nvPr/>
        </p:nvCxnSpPr>
        <p:spPr>
          <a:xfrm flipV="1">
            <a:off x="4819650" y="3187700"/>
            <a:ext cx="4763" cy="304800"/>
          </a:xfrm>
          <a:prstGeom prst="straightConnector1">
            <a:avLst/>
          </a:prstGeom>
          <a:ln w="22225">
            <a:solidFill>
              <a:schemeClr val="tx1">
                <a:lumMod val="50000"/>
                <a:lumOff val="50000"/>
              </a:schemeClr>
            </a:solidFill>
            <a:headEnd type="arrow"/>
            <a:tailEnd type="arrow"/>
          </a:ln>
        </p:spPr>
        <p:style>
          <a:lnRef idx="1">
            <a:schemeClr val="accent1"/>
          </a:lnRef>
          <a:fillRef idx="0">
            <a:schemeClr val="accent1"/>
          </a:fillRef>
          <a:effectRef idx="0">
            <a:schemeClr val="accent1"/>
          </a:effectRef>
          <a:fontRef idx="minor">
            <a:schemeClr val="tx1"/>
          </a:fontRef>
        </p:style>
      </p:cxnSp>
      <p:grpSp>
        <p:nvGrpSpPr>
          <p:cNvPr id="24638" name="Group 136"/>
          <p:cNvGrpSpPr>
            <a:grpSpLocks/>
          </p:cNvGrpSpPr>
          <p:nvPr/>
        </p:nvGrpSpPr>
        <p:grpSpPr bwMode="auto">
          <a:xfrm rot="-5400000">
            <a:off x="-2532062" y="3765550"/>
            <a:ext cx="5578475" cy="460375"/>
            <a:chOff x="1676385" y="2875727"/>
            <a:chExt cx="1392944" cy="460528"/>
          </a:xfrm>
        </p:grpSpPr>
        <p:sp>
          <p:nvSpPr>
            <p:cNvPr id="138" name="Rounded Rectangle 137"/>
            <p:cNvSpPr/>
            <p:nvPr/>
          </p:nvSpPr>
          <p:spPr>
            <a:xfrm>
              <a:off x="1676385" y="2875727"/>
              <a:ext cx="1392944" cy="460528"/>
            </a:xfrm>
            <a:prstGeom prst="roundRect">
              <a:avLst>
                <a:gd name="adj" fmla="val 10000"/>
              </a:avLst>
            </a:prstGeom>
            <a:ln>
              <a:noFill/>
            </a:ln>
          </p:spPr>
          <p:style>
            <a:lnRef idx="1">
              <a:schemeClr val="accent4"/>
            </a:lnRef>
            <a:fillRef idx="2">
              <a:schemeClr val="accent4"/>
            </a:fillRef>
            <a:effectRef idx="1">
              <a:schemeClr val="accent4"/>
            </a:effectRef>
            <a:fontRef idx="minor">
              <a:schemeClr val="dk1"/>
            </a:fontRef>
          </p:style>
        </p:sp>
        <p:sp>
          <p:nvSpPr>
            <p:cNvPr id="141" name="Rounded Rectangle 4"/>
            <p:cNvSpPr/>
            <p:nvPr/>
          </p:nvSpPr>
          <p:spPr>
            <a:xfrm>
              <a:off x="1676385" y="2888432"/>
              <a:ext cx="1379466" cy="435120"/>
            </a:xfrm>
            <a:prstGeom prst="rect">
              <a:avLst/>
            </a:prstGeom>
            <a:ln>
              <a:noFill/>
            </a:ln>
          </p:spPr>
          <p:style>
            <a:lnRef idx="1">
              <a:schemeClr val="accent4"/>
            </a:lnRef>
            <a:fillRef idx="2">
              <a:schemeClr val="accent4"/>
            </a:fillRef>
            <a:effectRef idx="1">
              <a:schemeClr val="accent4"/>
            </a:effectRef>
            <a:fontRef idx="minor">
              <a:schemeClr val="dk1"/>
            </a:fontRef>
          </p:style>
          <p:txBody>
            <a:bodyPr lIns="41910" tIns="41910" rIns="41910" bIns="41910" spcCol="1270" anchor="ctr"/>
            <a:lstStyle/>
            <a:p>
              <a:pPr algn="ctr" defTabSz="466725" fontAlgn="base">
                <a:lnSpc>
                  <a:spcPct val="90000"/>
                </a:lnSpc>
                <a:spcBef>
                  <a:spcPct val="0"/>
                </a:spcBef>
                <a:spcAft>
                  <a:spcPct val="35000"/>
                </a:spcAft>
                <a:defRPr/>
              </a:pPr>
              <a:r>
                <a:rPr lang="en-US" sz="1050" b="1" dirty="0">
                  <a:solidFill>
                    <a:prstClr val="black"/>
                  </a:solidFill>
                </a:rPr>
                <a:t>DIVERSIONS ADVISORY PANEL , DIVERSIONS SUB-COMMITTEE &amp; PUBLIC ENGAGEMENT</a:t>
              </a:r>
            </a:p>
          </p:txBody>
        </p:sp>
      </p:grpSp>
      <p:cxnSp>
        <p:nvCxnSpPr>
          <p:cNvPr id="151" name="Straight Connector 150"/>
          <p:cNvCxnSpPr/>
          <p:nvPr/>
        </p:nvCxnSpPr>
        <p:spPr>
          <a:xfrm>
            <a:off x="4833938" y="4244975"/>
            <a:ext cx="0" cy="165100"/>
          </a:xfrm>
          <a:prstGeom prst="line">
            <a:avLst/>
          </a:prstGeom>
          <a:ln w="2222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grpSp>
        <p:nvGrpSpPr>
          <p:cNvPr id="24640" name="Group 151"/>
          <p:cNvGrpSpPr>
            <a:grpSpLocks/>
          </p:cNvGrpSpPr>
          <p:nvPr/>
        </p:nvGrpSpPr>
        <p:grpSpPr bwMode="auto">
          <a:xfrm>
            <a:off x="557213" y="5322888"/>
            <a:ext cx="2262187" cy="757237"/>
            <a:chOff x="1658761" y="2885093"/>
            <a:chExt cx="1392944" cy="460528"/>
          </a:xfrm>
        </p:grpSpPr>
        <p:sp>
          <p:nvSpPr>
            <p:cNvPr id="153" name="Rounded Rectangle 152"/>
            <p:cNvSpPr/>
            <p:nvPr/>
          </p:nvSpPr>
          <p:spPr>
            <a:xfrm>
              <a:off x="1658761" y="2885093"/>
              <a:ext cx="1392944" cy="460528"/>
            </a:xfrm>
            <a:prstGeom prst="roundRect">
              <a:avLst>
                <a:gd name="adj" fmla="val 10000"/>
              </a:avLst>
            </a:prstGeom>
            <a:ln>
              <a:noFill/>
            </a:ln>
          </p:spPr>
          <p:style>
            <a:lnRef idx="2">
              <a:schemeClr val="accent2">
                <a:shade val="50000"/>
              </a:schemeClr>
            </a:lnRef>
            <a:fillRef idx="1">
              <a:schemeClr val="accent2"/>
            </a:fillRef>
            <a:effectRef idx="0">
              <a:schemeClr val="accent2"/>
            </a:effectRef>
            <a:fontRef idx="minor">
              <a:schemeClr val="lt1"/>
            </a:fontRef>
          </p:style>
        </p:sp>
        <p:sp>
          <p:nvSpPr>
            <p:cNvPr id="154" name="Rounded Rectangle 4"/>
            <p:cNvSpPr/>
            <p:nvPr/>
          </p:nvSpPr>
          <p:spPr>
            <a:xfrm>
              <a:off x="1690041" y="2888955"/>
              <a:ext cx="1269778" cy="433495"/>
            </a:xfrm>
            <a:prstGeom prst="rect">
              <a:avLst/>
            </a:prstGeom>
            <a:ln>
              <a:noFill/>
            </a:ln>
          </p:spPr>
          <p:style>
            <a:lnRef idx="2">
              <a:schemeClr val="accent2">
                <a:shade val="50000"/>
              </a:schemeClr>
            </a:lnRef>
            <a:fillRef idx="1">
              <a:schemeClr val="accent2"/>
            </a:fillRef>
            <a:effectRef idx="0">
              <a:schemeClr val="accent2"/>
            </a:effectRef>
            <a:fontRef idx="minor">
              <a:schemeClr val="lt1"/>
            </a:fontRef>
          </p:style>
          <p:txBody>
            <a:bodyPr lIns="41910" tIns="41910" rIns="41910" bIns="41910" spcCol="1270" anchor="ctr"/>
            <a:lstStyle/>
            <a:p>
              <a:pPr algn="ctr" defTabSz="466725" fontAlgn="base">
                <a:lnSpc>
                  <a:spcPct val="90000"/>
                </a:lnSpc>
                <a:spcBef>
                  <a:spcPct val="0"/>
                </a:spcBef>
                <a:spcAft>
                  <a:spcPct val="35000"/>
                </a:spcAft>
                <a:defRPr/>
              </a:pPr>
              <a:r>
                <a:rPr lang="en-US" sz="1050" b="1" dirty="0">
                  <a:solidFill>
                    <a:srgbClr val="FFFF00"/>
                  </a:solidFill>
                </a:rPr>
                <a:t>DECEMBER 2016                  </a:t>
              </a:r>
              <a:r>
                <a:rPr lang="en-US" sz="1050" b="1" dirty="0">
                  <a:solidFill>
                    <a:prstClr val="white"/>
                  </a:solidFill>
                </a:rPr>
                <a:t>CPRA/FED</a:t>
              </a:r>
              <a:r>
                <a:rPr lang="en-US" sz="1050" b="1" dirty="0">
                  <a:solidFill>
                    <a:srgbClr val="FFFF00"/>
                  </a:solidFill>
                </a:rPr>
                <a:t> </a:t>
              </a:r>
              <a:r>
                <a:rPr lang="en-US" sz="1050" b="1" dirty="0">
                  <a:solidFill>
                    <a:prstClr val="white"/>
                  </a:solidFill>
                </a:rPr>
                <a:t>DECISION TO IMPLEMENT                              </a:t>
              </a:r>
              <a:r>
                <a:rPr lang="en-US" sz="1050" dirty="0">
                  <a:solidFill>
                    <a:prstClr val="white"/>
                  </a:solidFill>
                </a:rPr>
                <a:t>(Federal Interest Determination – Chief’s Report)</a:t>
              </a:r>
            </a:p>
          </p:txBody>
        </p:sp>
      </p:grpSp>
      <p:cxnSp>
        <p:nvCxnSpPr>
          <p:cNvPr id="155" name="Straight Arrow Connector 154"/>
          <p:cNvCxnSpPr/>
          <p:nvPr/>
        </p:nvCxnSpPr>
        <p:spPr>
          <a:xfrm>
            <a:off x="1520825" y="3895725"/>
            <a:ext cx="0" cy="1427163"/>
          </a:xfrm>
          <a:prstGeom prst="straightConnector1">
            <a:avLst/>
          </a:prstGeom>
          <a:ln w="22225">
            <a:solidFill>
              <a:schemeClr val="tx1">
                <a:lumMod val="50000"/>
                <a:lumOff val="5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115" name="Straight Connector 114"/>
          <p:cNvCxnSpPr/>
          <p:nvPr/>
        </p:nvCxnSpPr>
        <p:spPr>
          <a:xfrm>
            <a:off x="2667000" y="1619250"/>
            <a:ext cx="0" cy="212725"/>
          </a:xfrm>
          <a:prstGeom prst="line">
            <a:avLst/>
          </a:prstGeom>
          <a:ln w="2222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a:endCxn id="53" idx="1"/>
          </p:cNvCxnSpPr>
          <p:nvPr/>
        </p:nvCxnSpPr>
        <p:spPr>
          <a:xfrm flipV="1">
            <a:off x="2819400" y="5738813"/>
            <a:ext cx="1030288" cy="12700"/>
          </a:xfrm>
          <a:prstGeom prst="straightConnector1">
            <a:avLst/>
          </a:prstGeom>
          <a:ln w="22225">
            <a:solidFill>
              <a:schemeClr val="tx1">
                <a:lumMod val="50000"/>
                <a:lumOff val="50000"/>
              </a:schemeClr>
            </a:solidFill>
            <a:prstDash val="sysDot"/>
            <a:headEnd type="arrow"/>
            <a:tailEnd type="arrow"/>
          </a:ln>
        </p:spPr>
        <p:style>
          <a:lnRef idx="1">
            <a:schemeClr val="accent1"/>
          </a:lnRef>
          <a:fillRef idx="0">
            <a:schemeClr val="accent1"/>
          </a:fillRef>
          <a:effectRef idx="0">
            <a:schemeClr val="accent1"/>
          </a:effectRef>
          <a:fontRef idx="minor">
            <a:schemeClr val="tx1"/>
          </a:fontRef>
        </p:style>
      </p:cxnSp>
      <p:sp>
        <p:nvSpPr>
          <p:cNvPr id="2" name="Slide Number Placeholder 1"/>
          <p:cNvSpPr>
            <a:spLocks noGrp="1"/>
          </p:cNvSpPr>
          <p:nvPr>
            <p:ph type="sldNum" sz="quarter" idx="12"/>
          </p:nvPr>
        </p:nvSpPr>
        <p:spPr/>
        <p:txBody>
          <a:bodyPr/>
          <a:lstStyle/>
          <a:p>
            <a:pPr>
              <a:defRPr/>
            </a:pPr>
            <a:fld id="{282C24D2-804D-49EF-8D3A-A8DAD33752F8}" type="slidenum">
              <a:rPr lang="en-US" smtClean="0">
                <a:solidFill>
                  <a:prstClr val="black">
                    <a:tint val="75000"/>
                  </a:prstClr>
                </a:solidFill>
              </a:rPr>
              <a:pPr>
                <a:defRPr/>
              </a:pPr>
              <a:t>118</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pPr>
              <a:defRPr/>
            </a:pPr>
            <a:r>
              <a:rPr lang="en-US" smtClean="0">
                <a:solidFill>
                  <a:prstClr val="black">
                    <a:tint val="75000"/>
                  </a:prstClr>
                </a:solidFill>
              </a:rPr>
              <a:t>2017 Coastal Master Plan </a:t>
            </a:r>
            <a:endParaRPr lang="en-US">
              <a:solidFill>
                <a:prstClr val="black">
                  <a:tint val="75000"/>
                </a:prstClr>
              </a:solidFill>
            </a:endParaRPr>
          </a:p>
        </p:txBody>
      </p:sp>
    </p:spTree>
    <p:extLst>
      <p:ext uri="{BB962C8B-B14F-4D97-AF65-F5344CB8AC3E}">
        <p14:creationId xmlns:p14="http://schemas.microsoft.com/office/powerpoint/2010/main" val="1507567418"/>
      </p:ext>
    </p:extLst>
  </p:cSld>
  <p:clrMapOvr>
    <a:masterClrMapping/>
  </p:clrMapOvr>
  <p:transition spd="med" advTm="3000">
    <p:fade/>
  </p:transition>
  <p:timing>
    <p:tnLst>
      <p:par>
        <p:cTn id="1" dur="indefinite" restart="never" nodeType="tmRoot"/>
      </p:par>
    </p:tnLst>
  </p:timing>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US" smtClean="0"/>
              <a:t>2017 Coastal Master Plan </a:t>
            </a:r>
            <a:endParaRPr lang="en-US" dirty="0"/>
          </a:p>
        </p:txBody>
      </p:sp>
      <p:sp>
        <p:nvSpPr>
          <p:cNvPr id="3" name="Slide Number Placeholder 2"/>
          <p:cNvSpPr>
            <a:spLocks noGrp="1"/>
          </p:cNvSpPr>
          <p:nvPr>
            <p:ph type="sldNum" sz="quarter" idx="12"/>
          </p:nvPr>
        </p:nvSpPr>
        <p:spPr/>
        <p:txBody>
          <a:bodyPr/>
          <a:lstStyle/>
          <a:p>
            <a:fld id="{0580405D-A643-224E-BD86-D482C39E2277}" type="slidenum">
              <a:rPr lang="en-US" smtClean="0"/>
              <a:pPr/>
              <a:t>119</a:t>
            </a:fld>
            <a:endParaRPr lang="en-US" dirty="0"/>
          </a:p>
        </p:txBody>
      </p:sp>
      <p:pic>
        <p:nvPicPr>
          <p:cNvPr id="4" name="Picture 4"/>
          <p:cNvPicPr>
            <a:picLocks noChangeAspect="1"/>
          </p:cNvPicPr>
          <p:nvPr/>
        </p:nvPicPr>
        <p:blipFill>
          <a:blip r:embed="rId2">
            <a:extLst>
              <a:ext uri="{28A0092B-C50C-407E-A947-70E740481C1C}">
                <a14:useLocalDpi xmlns:a14="http://schemas.microsoft.com/office/drawing/2010/main" val="0"/>
              </a:ext>
            </a:extLst>
          </a:blip>
          <a:srcRect l="17455" t="13547" r="24258" b="41541"/>
          <a:stretch>
            <a:fillRect/>
          </a:stretch>
        </p:blipFill>
        <p:spPr bwMode="auto">
          <a:xfrm>
            <a:off x="2879725" y="4800600"/>
            <a:ext cx="3384550" cy="1466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5"/>
          <p:cNvPicPr>
            <a:picLocks noChangeAspect="1"/>
          </p:cNvPicPr>
          <p:nvPr/>
        </p:nvPicPr>
        <p:blipFill>
          <a:blip r:embed="rId3">
            <a:extLst>
              <a:ext uri="{28A0092B-C50C-407E-A947-70E740481C1C}">
                <a14:useLocalDpi xmlns:a14="http://schemas.microsoft.com/office/drawing/2010/main" val="0"/>
              </a:ext>
            </a:extLst>
          </a:blip>
          <a:srcRect l="23734" t="13597" r="21053" b="33900"/>
          <a:stretch>
            <a:fillRect/>
          </a:stretch>
        </p:blipFill>
        <p:spPr bwMode="auto">
          <a:xfrm>
            <a:off x="68263" y="4800600"/>
            <a:ext cx="2743200" cy="1466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2"/>
          <p:cNvPicPr>
            <a:picLocks noChangeAspect="1" noChangeArrowheads="1"/>
          </p:cNvPicPr>
          <p:nvPr/>
        </p:nvPicPr>
        <p:blipFill>
          <a:blip r:embed="rId4">
            <a:extLst>
              <a:ext uri="{28A0092B-C50C-407E-A947-70E740481C1C}">
                <a14:useLocalDpi xmlns:a14="http://schemas.microsoft.com/office/drawing/2010/main" val="0"/>
              </a:ext>
            </a:extLst>
          </a:blip>
          <a:srcRect l="9250" t="27303" r="18724" b="21332"/>
          <a:stretch>
            <a:fillRect/>
          </a:stretch>
        </p:blipFill>
        <p:spPr bwMode="auto">
          <a:xfrm>
            <a:off x="6332538" y="4800600"/>
            <a:ext cx="2743200" cy="1466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TextBox 4"/>
          <p:cNvSpPr txBox="1">
            <a:spLocks noChangeArrowheads="1"/>
          </p:cNvSpPr>
          <p:nvPr/>
        </p:nvSpPr>
        <p:spPr bwMode="auto">
          <a:xfrm>
            <a:off x="152400" y="0"/>
            <a:ext cx="8915400" cy="1030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Calibri" pitchFamily="34" charset="0"/>
              </a:defRPr>
            </a:lvl1pPr>
            <a:lvl2pPr marL="742950" indent="-285750" eaLnBrk="0" hangingPunct="0">
              <a:defRPr>
                <a:solidFill>
                  <a:schemeClr val="tx1"/>
                </a:solidFill>
                <a:latin typeface="Calibri" pitchFamily="34" charset="0"/>
              </a:defRPr>
            </a:lvl2pPr>
            <a:lvl3pPr marL="1143000" indent="-228600" eaLnBrk="0" hangingPunct="0">
              <a:defRPr>
                <a:solidFill>
                  <a:schemeClr val="tx1"/>
                </a:solidFill>
                <a:latin typeface="Calibri" pitchFamily="34" charset="0"/>
              </a:defRPr>
            </a:lvl3pPr>
            <a:lvl4pPr marL="1600200" indent="-228600" eaLnBrk="0" hangingPunct="0">
              <a:defRPr>
                <a:solidFill>
                  <a:schemeClr val="tx1"/>
                </a:solidFill>
                <a:latin typeface="Calibri" pitchFamily="34" charset="0"/>
              </a:defRPr>
            </a:lvl4pPr>
            <a:lvl5pPr marL="2057400" indent="-228600" eaLnBrk="0" hangingPunct="0">
              <a:defRPr>
                <a:solidFill>
                  <a:schemeClr val="tx1"/>
                </a:solidFill>
                <a:latin typeface="Calibri" pitchFamily="34" charset="0"/>
              </a:defRPr>
            </a:lvl5pPr>
            <a:lvl6pPr marL="2514600" indent="-228600" eaLnBrk="0" fontAlgn="base" hangingPunct="0">
              <a:spcBef>
                <a:spcPct val="0"/>
              </a:spcBef>
              <a:spcAft>
                <a:spcPct val="0"/>
              </a:spcAft>
              <a:defRPr>
                <a:solidFill>
                  <a:schemeClr val="tx1"/>
                </a:solidFill>
                <a:latin typeface="Calibri" pitchFamily="34" charset="0"/>
              </a:defRPr>
            </a:lvl6pPr>
            <a:lvl7pPr marL="2971800" indent="-228600" eaLnBrk="0" fontAlgn="base" hangingPunct="0">
              <a:spcBef>
                <a:spcPct val="0"/>
              </a:spcBef>
              <a:spcAft>
                <a:spcPct val="0"/>
              </a:spcAft>
              <a:defRPr>
                <a:solidFill>
                  <a:schemeClr val="tx1"/>
                </a:solidFill>
                <a:latin typeface="Calibri" pitchFamily="34" charset="0"/>
              </a:defRPr>
            </a:lvl7pPr>
            <a:lvl8pPr marL="3429000" indent="-228600" eaLnBrk="0" fontAlgn="base" hangingPunct="0">
              <a:spcBef>
                <a:spcPct val="0"/>
              </a:spcBef>
              <a:spcAft>
                <a:spcPct val="0"/>
              </a:spcAft>
              <a:defRPr>
                <a:solidFill>
                  <a:schemeClr val="tx1"/>
                </a:solidFill>
                <a:latin typeface="Calibri" pitchFamily="34" charset="0"/>
              </a:defRPr>
            </a:lvl8pPr>
            <a:lvl9pPr marL="3886200" indent="-228600" eaLnBrk="0" fontAlgn="base" hangingPunct="0">
              <a:spcBef>
                <a:spcPct val="0"/>
              </a:spcBef>
              <a:spcAft>
                <a:spcPct val="0"/>
              </a:spcAft>
              <a:defRPr>
                <a:solidFill>
                  <a:schemeClr val="tx1"/>
                </a:solidFill>
                <a:latin typeface="Calibri" pitchFamily="34" charset="0"/>
              </a:defRPr>
            </a:lvl9pPr>
          </a:lstStyle>
          <a:p>
            <a:pPr eaLnBrk="1" hangingPunct="1"/>
            <a:r>
              <a:rPr lang="en-US" sz="3300" b="1" dirty="0">
                <a:solidFill>
                  <a:srgbClr val="000000"/>
                </a:solidFill>
                <a:latin typeface="+mj-lt"/>
                <a:cs typeface="Arial" charset="0"/>
              </a:rPr>
              <a:t>Center for River Studies</a:t>
            </a:r>
          </a:p>
          <a:p>
            <a:pPr eaLnBrk="1" hangingPunct="1"/>
            <a:r>
              <a:rPr lang="en-US" sz="2800" i="1" dirty="0">
                <a:solidFill>
                  <a:srgbClr val="000000"/>
                </a:solidFill>
                <a:latin typeface="+mj-lt"/>
                <a:cs typeface="Arial" charset="0"/>
              </a:rPr>
              <a:t>The Water Campus</a:t>
            </a:r>
          </a:p>
        </p:txBody>
      </p:sp>
      <p:pic>
        <p:nvPicPr>
          <p:cNvPr id="8" name="Picture 1"/>
          <p:cNvPicPr>
            <a:picLocks noChangeAspect="1"/>
          </p:cNvPicPr>
          <p:nvPr/>
        </p:nvPicPr>
        <p:blipFill>
          <a:blip r:embed="rId5">
            <a:extLst>
              <a:ext uri="{28A0092B-C50C-407E-A947-70E740481C1C}">
                <a14:useLocalDpi xmlns:a14="http://schemas.microsoft.com/office/drawing/2010/main" val="0"/>
              </a:ext>
            </a:extLst>
          </a:blip>
          <a:srcRect t="15187" b="19380"/>
          <a:stretch>
            <a:fillRect/>
          </a:stretch>
        </p:blipFill>
        <p:spPr bwMode="auto">
          <a:xfrm>
            <a:off x="0" y="1066800"/>
            <a:ext cx="9144000" cy="3789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00708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US" smtClean="0"/>
              <a:t>2017 Coastal Master Plan </a:t>
            </a:r>
            <a:endParaRPr lang="en-US" dirty="0"/>
          </a:p>
        </p:txBody>
      </p:sp>
      <p:sp>
        <p:nvSpPr>
          <p:cNvPr id="3" name="Slide Number Placeholder 2"/>
          <p:cNvSpPr>
            <a:spLocks noGrp="1"/>
          </p:cNvSpPr>
          <p:nvPr>
            <p:ph type="sldNum" sz="quarter" idx="12"/>
          </p:nvPr>
        </p:nvSpPr>
        <p:spPr/>
        <p:txBody>
          <a:bodyPr/>
          <a:lstStyle/>
          <a:p>
            <a:fld id="{0580405D-A643-224E-BD86-D482C39E2277}" type="slidenum">
              <a:rPr lang="en-US" smtClean="0"/>
              <a:pPr/>
              <a:t>120</a:t>
            </a:fld>
            <a:endParaRPr lang="en-US" dirty="0"/>
          </a:p>
        </p:txBody>
      </p:sp>
      <p:sp>
        <p:nvSpPr>
          <p:cNvPr id="4" name="TextBox 3"/>
          <p:cNvSpPr txBox="1"/>
          <p:nvPr/>
        </p:nvSpPr>
        <p:spPr>
          <a:xfrm>
            <a:off x="3645958" y="1524000"/>
            <a:ext cx="5240867" cy="5078313"/>
          </a:xfrm>
          <a:prstGeom prst="rect">
            <a:avLst/>
          </a:prstGeom>
          <a:noFill/>
        </p:spPr>
        <p:txBody>
          <a:bodyPr wrap="square" rtlCol="0">
            <a:spAutoFit/>
          </a:bodyPr>
          <a:lstStyle/>
          <a:p>
            <a:pPr marL="285750" indent="-285750" fontAlgn="base">
              <a:spcBef>
                <a:spcPct val="0"/>
              </a:spcBef>
              <a:spcAft>
                <a:spcPct val="0"/>
              </a:spcAft>
              <a:buClr>
                <a:srgbClr val="0099CC"/>
              </a:buClr>
              <a:buFont typeface="Wingdings" pitchFamily="2" charset="2"/>
              <a:buChar char="v"/>
            </a:pPr>
            <a:r>
              <a:rPr lang="en-US" dirty="0">
                <a:solidFill>
                  <a:prstClr val="black"/>
                </a:solidFill>
                <a:latin typeface="Arial" pitchFamily="34" charset="0"/>
              </a:rPr>
              <a:t>Continue and expand monitoring stations along the coast</a:t>
            </a:r>
          </a:p>
          <a:p>
            <a:pPr marL="285750" indent="-285750" fontAlgn="base">
              <a:spcBef>
                <a:spcPct val="0"/>
              </a:spcBef>
              <a:spcAft>
                <a:spcPct val="0"/>
              </a:spcAft>
              <a:buClr>
                <a:srgbClr val="0099CC"/>
              </a:buClr>
              <a:buFont typeface="Wingdings" pitchFamily="2" charset="2"/>
              <a:buChar char="v"/>
            </a:pPr>
            <a:endParaRPr lang="en-US" dirty="0">
              <a:solidFill>
                <a:prstClr val="black"/>
              </a:solidFill>
              <a:latin typeface="Arial" pitchFamily="34" charset="0"/>
            </a:endParaRPr>
          </a:p>
          <a:p>
            <a:pPr marL="285750" indent="-285750" fontAlgn="base">
              <a:spcBef>
                <a:spcPct val="0"/>
              </a:spcBef>
              <a:spcAft>
                <a:spcPct val="0"/>
              </a:spcAft>
              <a:buClr>
                <a:srgbClr val="0099CC"/>
              </a:buClr>
              <a:buFont typeface="Wingdings" pitchFamily="2" charset="2"/>
              <a:buChar char="v"/>
            </a:pPr>
            <a:r>
              <a:rPr lang="en-US" dirty="0">
                <a:solidFill>
                  <a:prstClr val="black"/>
                </a:solidFill>
                <a:latin typeface="Arial" pitchFamily="34" charset="0"/>
              </a:rPr>
              <a:t>Modify tools based on on-going monitoring to help better predict future conditions</a:t>
            </a:r>
          </a:p>
          <a:p>
            <a:pPr marL="285750" indent="-285750" fontAlgn="base">
              <a:spcBef>
                <a:spcPct val="0"/>
              </a:spcBef>
              <a:spcAft>
                <a:spcPct val="0"/>
              </a:spcAft>
              <a:buClr>
                <a:srgbClr val="0099CC"/>
              </a:buClr>
              <a:buFont typeface="Wingdings" pitchFamily="2" charset="2"/>
              <a:buChar char="v"/>
            </a:pPr>
            <a:endParaRPr lang="en-US" dirty="0">
              <a:solidFill>
                <a:prstClr val="black"/>
              </a:solidFill>
              <a:latin typeface="Arial" pitchFamily="34" charset="0"/>
            </a:endParaRPr>
          </a:p>
          <a:p>
            <a:pPr marL="285750" indent="-285750" fontAlgn="base">
              <a:spcBef>
                <a:spcPct val="0"/>
              </a:spcBef>
              <a:spcAft>
                <a:spcPct val="0"/>
              </a:spcAft>
              <a:buClr>
                <a:srgbClr val="0099CC"/>
              </a:buClr>
              <a:buFont typeface="Wingdings" pitchFamily="2" charset="2"/>
              <a:buChar char="v"/>
            </a:pPr>
            <a:r>
              <a:rPr lang="en-US" dirty="0">
                <a:solidFill>
                  <a:prstClr val="black"/>
                </a:solidFill>
                <a:latin typeface="Arial" pitchFamily="34" charset="0"/>
              </a:rPr>
              <a:t>Assess monitoring data, formalize feedback loops and triggers for modifications</a:t>
            </a:r>
          </a:p>
          <a:p>
            <a:pPr marL="285750" indent="-285750" fontAlgn="base">
              <a:spcBef>
                <a:spcPct val="0"/>
              </a:spcBef>
              <a:spcAft>
                <a:spcPct val="0"/>
              </a:spcAft>
              <a:buClr>
                <a:srgbClr val="0099CC"/>
              </a:buClr>
              <a:buFont typeface="Wingdings" pitchFamily="2" charset="2"/>
              <a:buChar char="v"/>
            </a:pPr>
            <a:endParaRPr lang="en-US" dirty="0">
              <a:solidFill>
                <a:prstClr val="black"/>
              </a:solidFill>
              <a:latin typeface="Arial" pitchFamily="34" charset="0"/>
            </a:endParaRPr>
          </a:p>
          <a:p>
            <a:pPr marL="285750" indent="-285750" fontAlgn="base">
              <a:spcBef>
                <a:spcPct val="0"/>
              </a:spcBef>
              <a:spcAft>
                <a:spcPct val="0"/>
              </a:spcAft>
              <a:buClr>
                <a:srgbClr val="0099CC"/>
              </a:buClr>
              <a:buFont typeface="Wingdings" pitchFamily="2" charset="2"/>
              <a:buChar char="v"/>
            </a:pPr>
            <a:r>
              <a:rPr lang="en-US" dirty="0">
                <a:solidFill>
                  <a:prstClr val="black"/>
                </a:solidFill>
                <a:latin typeface="Arial" pitchFamily="34" charset="0"/>
              </a:rPr>
              <a:t>Expand monitoring to include Performance Measures that provide an indication of our progress toward achieving the objectives of the Master Plan</a:t>
            </a:r>
          </a:p>
          <a:p>
            <a:pPr marL="285750" indent="-285750" fontAlgn="base">
              <a:spcBef>
                <a:spcPct val="0"/>
              </a:spcBef>
              <a:spcAft>
                <a:spcPct val="0"/>
              </a:spcAft>
              <a:buClr>
                <a:srgbClr val="0099CC"/>
              </a:buClr>
              <a:buFont typeface="Wingdings" pitchFamily="2" charset="2"/>
              <a:buChar char="v"/>
            </a:pPr>
            <a:endParaRPr lang="en-US" dirty="0">
              <a:solidFill>
                <a:prstClr val="black"/>
              </a:solidFill>
              <a:latin typeface="Arial" pitchFamily="34" charset="0"/>
            </a:endParaRPr>
          </a:p>
          <a:p>
            <a:pPr marL="285750" indent="-285750" fontAlgn="base">
              <a:spcBef>
                <a:spcPct val="0"/>
              </a:spcBef>
              <a:spcAft>
                <a:spcPct val="0"/>
              </a:spcAft>
              <a:buClr>
                <a:srgbClr val="0099CC"/>
              </a:buClr>
              <a:buFont typeface="Wingdings" pitchFamily="2" charset="2"/>
              <a:buChar char="v"/>
            </a:pPr>
            <a:r>
              <a:rPr lang="en-US" dirty="0">
                <a:solidFill>
                  <a:prstClr val="black"/>
                </a:solidFill>
                <a:latin typeface="Arial" pitchFamily="34" charset="0"/>
              </a:rPr>
              <a:t>Measure and report on project performance and system response</a:t>
            </a:r>
          </a:p>
          <a:p>
            <a:pPr marL="285750" indent="-285750" fontAlgn="base">
              <a:spcBef>
                <a:spcPct val="0"/>
              </a:spcBef>
              <a:spcAft>
                <a:spcPct val="0"/>
              </a:spcAft>
              <a:buClr>
                <a:srgbClr val="4A7591"/>
              </a:buClr>
              <a:buFont typeface="Wingdings" pitchFamily="2" charset="2"/>
              <a:buChar char="v"/>
            </a:pPr>
            <a:endParaRPr lang="en-US" dirty="0">
              <a:solidFill>
                <a:prstClr val="black"/>
              </a:solidFill>
              <a:latin typeface="Arial" pitchFamily="34" charset="0"/>
            </a:endParaRPr>
          </a:p>
          <a:p>
            <a:pPr marL="285750" indent="-285750" fontAlgn="base">
              <a:spcBef>
                <a:spcPct val="0"/>
              </a:spcBef>
              <a:spcAft>
                <a:spcPct val="0"/>
              </a:spcAft>
              <a:buClr>
                <a:srgbClr val="4A7591"/>
              </a:buClr>
              <a:buFont typeface="Wingdings" pitchFamily="2" charset="2"/>
              <a:buChar char="v"/>
            </a:pPr>
            <a:endParaRPr lang="en-US" dirty="0">
              <a:solidFill>
                <a:prstClr val="black"/>
              </a:solidFill>
              <a:latin typeface="Arial" pitchFamily="34" charset="0"/>
            </a:endParaRPr>
          </a:p>
        </p:txBody>
      </p:sp>
      <p:pic>
        <p:nvPicPr>
          <p:cNvPr id="5"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57200" y="1600200"/>
            <a:ext cx="2940842" cy="20359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57200" y="3810000"/>
            <a:ext cx="2940842" cy="19329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Title 1"/>
          <p:cNvSpPr txBox="1">
            <a:spLocks/>
          </p:cNvSpPr>
          <p:nvPr/>
        </p:nvSpPr>
        <p:spPr bwMode="auto">
          <a:xfrm>
            <a:off x="0" y="325438"/>
            <a:ext cx="9134475" cy="969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defRPr>
            </a:lvl1pPr>
            <a:lvl2pPr marL="742950" indent="-285750" eaLnBrk="0" hangingPunct="0">
              <a:defRPr>
                <a:solidFill>
                  <a:schemeClr val="tx1"/>
                </a:solidFill>
                <a:latin typeface="Calibri" pitchFamily="34" charset="0"/>
              </a:defRPr>
            </a:lvl2pPr>
            <a:lvl3pPr marL="1143000" indent="-228600" eaLnBrk="0" hangingPunct="0">
              <a:defRPr>
                <a:solidFill>
                  <a:schemeClr val="tx1"/>
                </a:solidFill>
                <a:latin typeface="Calibri" pitchFamily="34" charset="0"/>
              </a:defRPr>
            </a:lvl3pPr>
            <a:lvl4pPr marL="1600200" indent="-228600" eaLnBrk="0" hangingPunct="0">
              <a:defRPr>
                <a:solidFill>
                  <a:schemeClr val="tx1"/>
                </a:solidFill>
                <a:latin typeface="Calibri" pitchFamily="34" charset="0"/>
              </a:defRPr>
            </a:lvl4pPr>
            <a:lvl5pPr marL="2057400" indent="-228600" eaLnBrk="0" hangingPunct="0">
              <a:defRPr>
                <a:solidFill>
                  <a:schemeClr val="tx1"/>
                </a:solidFill>
                <a:latin typeface="Calibri" pitchFamily="34" charset="0"/>
              </a:defRPr>
            </a:lvl5pPr>
            <a:lvl6pPr marL="2514600" indent="-228600" eaLnBrk="0" fontAlgn="base" hangingPunct="0">
              <a:spcBef>
                <a:spcPct val="0"/>
              </a:spcBef>
              <a:spcAft>
                <a:spcPct val="0"/>
              </a:spcAft>
              <a:defRPr>
                <a:solidFill>
                  <a:schemeClr val="tx1"/>
                </a:solidFill>
                <a:latin typeface="Calibri" pitchFamily="34" charset="0"/>
              </a:defRPr>
            </a:lvl6pPr>
            <a:lvl7pPr marL="2971800" indent="-228600" eaLnBrk="0" fontAlgn="base" hangingPunct="0">
              <a:spcBef>
                <a:spcPct val="0"/>
              </a:spcBef>
              <a:spcAft>
                <a:spcPct val="0"/>
              </a:spcAft>
              <a:defRPr>
                <a:solidFill>
                  <a:schemeClr val="tx1"/>
                </a:solidFill>
                <a:latin typeface="Calibri" pitchFamily="34" charset="0"/>
              </a:defRPr>
            </a:lvl7pPr>
            <a:lvl8pPr marL="3429000" indent="-228600" eaLnBrk="0" fontAlgn="base" hangingPunct="0">
              <a:spcBef>
                <a:spcPct val="0"/>
              </a:spcBef>
              <a:spcAft>
                <a:spcPct val="0"/>
              </a:spcAft>
              <a:defRPr>
                <a:solidFill>
                  <a:schemeClr val="tx1"/>
                </a:solidFill>
                <a:latin typeface="Calibri" pitchFamily="34" charset="0"/>
              </a:defRPr>
            </a:lvl8pPr>
            <a:lvl9pPr marL="3886200" indent="-228600" eaLnBrk="0" fontAlgn="base" hangingPunct="0">
              <a:spcBef>
                <a:spcPct val="0"/>
              </a:spcBef>
              <a:spcAft>
                <a:spcPct val="0"/>
              </a:spcAft>
              <a:defRPr>
                <a:solidFill>
                  <a:schemeClr val="tx1"/>
                </a:solidFill>
                <a:latin typeface="Calibri" pitchFamily="34" charset="0"/>
              </a:defRPr>
            </a:lvl9pPr>
          </a:lstStyle>
          <a:p>
            <a:pPr algn="ctr" eaLnBrk="1" fontAlgn="base" hangingPunct="1">
              <a:spcBef>
                <a:spcPct val="0"/>
              </a:spcBef>
              <a:spcAft>
                <a:spcPct val="0"/>
              </a:spcAft>
            </a:pPr>
            <a:r>
              <a:rPr lang="en-US" sz="3300" b="1" dirty="0" smtClean="0">
                <a:solidFill>
                  <a:prstClr val="black"/>
                </a:solidFill>
                <a:latin typeface="+mj-lt"/>
                <a:cs typeface="Arial" charset="0"/>
              </a:rPr>
              <a:t>Implementing the Master Plan</a:t>
            </a:r>
            <a:endParaRPr lang="en-US" sz="3300" b="1" dirty="0">
              <a:solidFill>
                <a:prstClr val="black"/>
              </a:solidFill>
              <a:latin typeface="+mj-lt"/>
              <a:cs typeface="Arial" charset="0"/>
            </a:endParaRPr>
          </a:p>
          <a:p>
            <a:pPr algn="ctr" eaLnBrk="1" fontAlgn="base" hangingPunct="1">
              <a:spcBef>
                <a:spcPct val="0"/>
              </a:spcBef>
              <a:spcAft>
                <a:spcPct val="0"/>
              </a:spcAft>
            </a:pPr>
            <a:r>
              <a:rPr lang="en-US" sz="2800" i="1" dirty="0" smtClean="0">
                <a:solidFill>
                  <a:srgbClr val="0096D7"/>
                </a:solidFill>
                <a:latin typeface="+mj-lt"/>
                <a:cs typeface="Arial" charset="0"/>
              </a:rPr>
              <a:t>Monitoring and Reporting our Progress</a:t>
            </a:r>
            <a:endParaRPr lang="en-US" sz="2800" i="1" dirty="0">
              <a:solidFill>
                <a:srgbClr val="0096D7"/>
              </a:solidFill>
              <a:latin typeface="+mj-lt"/>
              <a:cs typeface="Arial" charset="0"/>
            </a:endParaRPr>
          </a:p>
        </p:txBody>
      </p:sp>
    </p:spTree>
    <p:extLst>
      <p:ext uri="{BB962C8B-B14F-4D97-AF65-F5344CB8AC3E}">
        <p14:creationId xmlns:p14="http://schemas.microsoft.com/office/powerpoint/2010/main" val="18747764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5" name="TextBox 4"/>
          <p:cNvSpPr txBox="1"/>
          <p:nvPr/>
        </p:nvSpPr>
        <p:spPr>
          <a:xfrm>
            <a:off x="76200" y="5943600"/>
            <a:ext cx="9144000" cy="584775"/>
          </a:xfrm>
          <a:prstGeom prst="rect">
            <a:avLst/>
          </a:prstGeom>
          <a:noFill/>
        </p:spPr>
        <p:txBody>
          <a:bodyPr wrap="square" rtlCol="0">
            <a:spAutoFit/>
          </a:bodyPr>
          <a:lstStyle/>
          <a:p>
            <a:r>
              <a:rPr lang="en-US" sz="3200" dirty="0" smtClean="0">
                <a:solidFill>
                  <a:schemeClr val="bg1"/>
                </a:solidFill>
                <a:latin typeface="Arial" pitchFamily="34" charset="0"/>
                <a:cs typeface="Arial" pitchFamily="34" charset="0"/>
              </a:rPr>
              <a:t>Systemwide Assessment &amp; Monitoring Program</a:t>
            </a:r>
            <a:endParaRPr lang="en-US" sz="3200" dirty="0">
              <a:solidFill>
                <a:schemeClr val="bg1"/>
              </a:solidFill>
              <a:latin typeface="Arial" pitchFamily="34" charset="0"/>
              <a:cs typeface="Arial" pitchFamily="34" charset="0"/>
            </a:endParaRPr>
          </a:p>
        </p:txBody>
      </p:sp>
    </p:spTree>
    <p:extLst>
      <p:ext uri="{BB962C8B-B14F-4D97-AF65-F5344CB8AC3E}">
        <p14:creationId xmlns:p14="http://schemas.microsoft.com/office/powerpoint/2010/main" val="919674898"/>
      </p:ext>
    </p:extLst>
  </p:cSld>
  <p:clrMapOvr>
    <a:masterClrMapping/>
  </p:clrMapOvr>
  <p:transition spd="slow" advClick="0" advTm="15000">
    <p:fade thruBlk="1"/>
  </p:transition>
  <p:timing>
    <p:tnLst>
      <p:par>
        <p:cTn id="1" dur="indefinite" restart="never" nodeType="tmRoot"/>
      </p:par>
    </p:tnLst>
  </p:timing>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0580405D-A643-224E-BD86-D482C39E2277}" type="slidenum">
              <a:rPr lang="en-US" smtClean="0"/>
              <a:pPr/>
              <a:t>122</a:t>
            </a:fld>
            <a:endParaRPr lang="en-US" dirty="0"/>
          </a:p>
        </p:txBody>
      </p:sp>
      <p:sp>
        <p:nvSpPr>
          <p:cNvPr id="5" name="Footer Placeholder 4"/>
          <p:cNvSpPr>
            <a:spLocks noGrp="1"/>
          </p:cNvSpPr>
          <p:nvPr>
            <p:ph type="ftr" sz="quarter" idx="11"/>
          </p:nvPr>
        </p:nvSpPr>
        <p:spPr/>
        <p:txBody>
          <a:bodyPr/>
          <a:lstStyle/>
          <a:p>
            <a:r>
              <a:rPr lang="en-US" smtClean="0"/>
              <a:t>2017 Coastal Master Plan </a:t>
            </a:r>
            <a:endParaRPr lang="en-US" dirty="0"/>
          </a:p>
        </p:txBody>
      </p:sp>
      <p:sp>
        <p:nvSpPr>
          <p:cNvPr id="6" name="Title 1"/>
          <p:cNvSpPr txBox="1">
            <a:spLocks/>
          </p:cNvSpPr>
          <p:nvPr/>
        </p:nvSpPr>
        <p:spPr bwMode="auto">
          <a:xfrm>
            <a:off x="0" y="76200"/>
            <a:ext cx="9134475" cy="969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defRPr>
            </a:lvl1pPr>
            <a:lvl2pPr marL="742950" indent="-285750" eaLnBrk="0" hangingPunct="0">
              <a:defRPr>
                <a:solidFill>
                  <a:schemeClr val="tx1"/>
                </a:solidFill>
                <a:latin typeface="Calibri" pitchFamily="34" charset="0"/>
              </a:defRPr>
            </a:lvl2pPr>
            <a:lvl3pPr marL="1143000" indent="-228600" eaLnBrk="0" hangingPunct="0">
              <a:defRPr>
                <a:solidFill>
                  <a:schemeClr val="tx1"/>
                </a:solidFill>
                <a:latin typeface="Calibri" pitchFamily="34" charset="0"/>
              </a:defRPr>
            </a:lvl3pPr>
            <a:lvl4pPr marL="1600200" indent="-228600" eaLnBrk="0" hangingPunct="0">
              <a:defRPr>
                <a:solidFill>
                  <a:schemeClr val="tx1"/>
                </a:solidFill>
                <a:latin typeface="Calibri" pitchFamily="34" charset="0"/>
              </a:defRPr>
            </a:lvl4pPr>
            <a:lvl5pPr marL="2057400" indent="-228600" eaLnBrk="0" hangingPunct="0">
              <a:defRPr>
                <a:solidFill>
                  <a:schemeClr val="tx1"/>
                </a:solidFill>
                <a:latin typeface="Calibri" pitchFamily="34" charset="0"/>
              </a:defRPr>
            </a:lvl5pPr>
            <a:lvl6pPr marL="2514600" indent="-228600" eaLnBrk="0" fontAlgn="base" hangingPunct="0">
              <a:spcBef>
                <a:spcPct val="0"/>
              </a:spcBef>
              <a:spcAft>
                <a:spcPct val="0"/>
              </a:spcAft>
              <a:defRPr>
                <a:solidFill>
                  <a:schemeClr val="tx1"/>
                </a:solidFill>
                <a:latin typeface="Calibri" pitchFamily="34" charset="0"/>
              </a:defRPr>
            </a:lvl6pPr>
            <a:lvl7pPr marL="2971800" indent="-228600" eaLnBrk="0" fontAlgn="base" hangingPunct="0">
              <a:spcBef>
                <a:spcPct val="0"/>
              </a:spcBef>
              <a:spcAft>
                <a:spcPct val="0"/>
              </a:spcAft>
              <a:defRPr>
                <a:solidFill>
                  <a:schemeClr val="tx1"/>
                </a:solidFill>
                <a:latin typeface="Calibri" pitchFamily="34" charset="0"/>
              </a:defRPr>
            </a:lvl7pPr>
            <a:lvl8pPr marL="3429000" indent="-228600" eaLnBrk="0" fontAlgn="base" hangingPunct="0">
              <a:spcBef>
                <a:spcPct val="0"/>
              </a:spcBef>
              <a:spcAft>
                <a:spcPct val="0"/>
              </a:spcAft>
              <a:defRPr>
                <a:solidFill>
                  <a:schemeClr val="tx1"/>
                </a:solidFill>
                <a:latin typeface="Calibri" pitchFamily="34" charset="0"/>
              </a:defRPr>
            </a:lvl8pPr>
            <a:lvl9pPr marL="3886200" indent="-228600" eaLnBrk="0" fontAlgn="base" hangingPunct="0">
              <a:spcBef>
                <a:spcPct val="0"/>
              </a:spcBef>
              <a:spcAft>
                <a:spcPct val="0"/>
              </a:spcAft>
              <a:defRPr>
                <a:solidFill>
                  <a:schemeClr val="tx1"/>
                </a:solidFill>
                <a:latin typeface="Calibri" pitchFamily="34" charset="0"/>
              </a:defRPr>
            </a:lvl9pPr>
          </a:lstStyle>
          <a:p>
            <a:pPr algn="ctr" eaLnBrk="1" fontAlgn="base" hangingPunct="1">
              <a:spcBef>
                <a:spcPct val="0"/>
              </a:spcBef>
              <a:spcAft>
                <a:spcPct val="0"/>
              </a:spcAft>
            </a:pPr>
            <a:r>
              <a:rPr lang="en-US" sz="3300" b="1" dirty="0" smtClean="0">
                <a:solidFill>
                  <a:prstClr val="black"/>
                </a:solidFill>
                <a:latin typeface="+mj-lt"/>
                <a:cs typeface="Arial" charset="0"/>
              </a:rPr>
              <a:t>Implementing the Master Plan</a:t>
            </a:r>
            <a:endParaRPr lang="en-US" sz="3300" b="1" dirty="0">
              <a:solidFill>
                <a:prstClr val="black"/>
              </a:solidFill>
              <a:latin typeface="+mj-lt"/>
              <a:cs typeface="Arial" charset="0"/>
            </a:endParaRPr>
          </a:p>
          <a:p>
            <a:pPr algn="ctr" eaLnBrk="1" fontAlgn="base" hangingPunct="1">
              <a:spcBef>
                <a:spcPct val="0"/>
              </a:spcBef>
              <a:spcAft>
                <a:spcPct val="0"/>
              </a:spcAft>
            </a:pPr>
            <a:r>
              <a:rPr lang="en-US" sz="2800" i="1" dirty="0" smtClean="0">
                <a:solidFill>
                  <a:srgbClr val="0096D7"/>
                </a:solidFill>
                <a:latin typeface="+mj-lt"/>
                <a:cs typeface="Arial" charset="0"/>
              </a:rPr>
              <a:t>Tackling Future Challenges</a:t>
            </a:r>
            <a:endParaRPr lang="en-US" sz="2800" i="1" dirty="0">
              <a:solidFill>
                <a:srgbClr val="0096D7"/>
              </a:solidFill>
              <a:latin typeface="+mj-lt"/>
              <a:cs typeface="Arial" charset="0"/>
            </a:endParaRPr>
          </a:p>
        </p:txBody>
      </p:sp>
      <p:pic>
        <p:nvPicPr>
          <p:cNvPr id="7"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28600" y="1066800"/>
            <a:ext cx="4800600" cy="2438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Rectangle 7"/>
          <p:cNvSpPr/>
          <p:nvPr/>
        </p:nvSpPr>
        <p:spPr bwMode="auto">
          <a:xfrm>
            <a:off x="3429000" y="1685924"/>
            <a:ext cx="1600200" cy="371475"/>
          </a:xfrm>
          <a:prstGeom prst="rect">
            <a:avLst/>
          </a:prstGeom>
          <a:noFill/>
          <a:ln w="15875" cap="flat" cmpd="sng" algn="ctr">
            <a:solidFill>
              <a:srgbClr val="0070C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fontAlgn="base">
              <a:spcBef>
                <a:spcPct val="0"/>
              </a:spcBef>
              <a:spcAft>
                <a:spcPct val="0"/>
              </a:spcAft>
            </a:pPr>
            <a:endParaRPr lang="en-US">
              <a:solidFill>
                <a:prstClr val="black"/>
              </a:solidFill>
              <a:latin typeface="Arial" charset="0"/>
            </a:endParaRPr>
          </a:p>
        </p:txBody>
      </p:sp>
      <p:cxnSp>
        <p:nvCxnSpPr>
          <p:cNvPr id="9" name="Elbow Connector 8"/>
          <p:cNvCxnSpPr>
            <a:stCxn id="8" idx="3"/>
          </p:cNvCxnSpPr>
          <p:nvPr/>
        </p:nvCxnSpPr>
        <p:spPr bwMode="auto">
          <a:xfrm>
            <a:off x="5029200" y="1871662"/>
            <a:ext cx="828676" cy="1512888"/>
          </a:xfrm>
          <a:prstGeom prst="bentConnector2">
            <a:avLst/>
          </a:prstGeom>
          <a:noFill/>
          <a:ln w="15875" cap="flat" cmpd="sng" algn="ctr">
            <a:solidFill>
              <a:srgbClr val="0070C0"/>
            </a:solidFill>
            <a:prstDash val="solid"/>
            <a:round/>
            <a:headEnd type="none" w="med" len="med"/>
            <a:tailEnd type="triangle" w="lg" len="med"/>
          </a:ln>
          <a:effectLst/>
        </p:spPr>
      </p:cxnSp>
      <p:sp>
        <p:nvSpPr>
          <p:cNvPr id="10" name="TextBox 9"/>
          <p:cNvSpPr txBox="1"/>
          <p:nvPr/>
        </p:nvSpPr>
        <p:spPr>
          <a:xfrm>
            <a:off x="5962650" y="1871662"/>
            <a:ext cx="3047999" cy="1200329"/>
          </a:xfrm>
          <a:prstGeom prst="rect">
            <a:avLst/>
          </a:prstGeom>
          <a:noFill/>
        </p:spPr>
        <p:txBody>
          <a:bodyPr wrap="square" rtlCol="0">
            <a:spAutoFit/>
          </a:bodyPr>
          <a:lstStyle/>
          <a:p>
            <a:pPr fontAlgn="base">
              <a:spcBef>
                <a:spcPct val="0"/>
              </a:spcBef>
              <a:spcAft>
                <a:spcPct val="0"/>
              </a:spcAft>
            </a:pPr>
            <a:r>
              <a:rPr lang="en-US" dirty="0">
                <a:solidFill>
                  <a:prstClr val="black"/>
                </a:solidFill>
                <a:latin typeface="Arial" pitchFamily="34" charset="0"/>
              </a:rPr>
              <a:t>Climatic changes can challenge the sustainability of some proposed projects requiring adaptation</a:t>
            </a:r>
          </a:p>
        </p:txBody>
      </p:sp>
      <p:graphicFrame>
        <p:nvGraphicFramePr>
          <p:cNvPr id="11" name="Chart 10"/>
          <p:cNvGraphicFramePr>
            <a:graphicFrameLocks/>
          </p:cNvGraphicFramePr>
          <p:nvPr>
            <p:extLst>
              <p:ext uri="{D42A27DB-BD31-4B8C-83A1-F6EECF244321}">
                <p14:modId xmlns:p14="http://schemas.microsoft.com/office/powerpoint/2010/main" val="1719175748"/>
              </p:ext>
            </p:extLst>
          </p:nvPr>
        </p:nvGraphicFramePr>
        <p:xfrm>
          <a:off x="2628900" y="3262905"/>
          <a:ext cx="6342369" cy="3260289"/>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1377607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0580405D-A643-224E-BD86-D482C39E2277}" type="slidenum">
              <a:rPr lang="en-US" smtClean="0"/>
              <a:pPr/>
              <a:t>123</a:t>
            </a:fld>
            <a:endParaRPr lang="en-US" dirty="0"/>
          </a:p>
        </p:txBody>
      </p:sp>
      <p:sp>
        <p:nvSpPr>
          <p:cNvPr id="5" name="Footer Placeholder 4"/>
          <p:cNvSpPr>
            <a:spLocks noGrp="1"/>
          </p:cNvSpPr>
          <p:nvPr>
            <p:ph type="ftr" sz="quarter" idx="11"/>
          </p:nvPr>
        </p:nvSpPr>
        <p:spPr/>
        <p:txBody>
          <a:bodyPr/>
          <a:lstStyle/>
          <a:p>
            <a:r>
              <a:rPr lang="en-US" smtClean="0"/>
              <a:t>2017 Coastal Master Plan </a:t>
            </a:r>
            <a:endParaRPr lang="en-US" dirty="0"/>
          </a:p>
        </p:txBody>
      </p:sp>
      <p:sp>
        <p:nvSpPr>
          <p:cNvPr id="6" name="Title 1"/>
          <p:cNvSpPr txBox="1">
            <a:spLocks/>
          </p:cNvSpPr>
          <p:nvPr/>
        </p:nvSpPr>
        <p:spPr bwMode="auto">
          <a:xfrm>
            <a:off x="0" y="76200"/>
            <a:ext cx="9134475" cy="969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Calibri" pitchFamily="34" charset="0"/>
              </a:defRPr>
            </a:lvl1pPr>
            <a:lvl2pPr marL="742950" indent="-285750" eaLnBrk="0" hangingPunct="0">
              <a:defRPr>
                <a:solidFill>
                  <a:schemeClr val="tx1"/>
                </a:solidFill>
                <a:latin typeface="Calibri" pitchFamily="34" charset="0"/>
              </a:defRPr>
            </a:lvl2pPr>
            <a:lvl3pPr marL="1143000" indent="-228600" eaLnBrk="0" hangingPunct="0">
              <a:defRPr>
                <a:solidFill>
                  <a:schemeClr val="tx1"/>
                </a:solidFill>
                <a:latin typeface="Calibri" pitchFamily="34" charset="0"/>
              </a:defRPr>
            </a:lvl3pPr>
            <a:lvl4pPr marL="1600200" indent="-228600" eaLnBrk="0" hangingPunct="0">
              <a:defRPr>
                <a:solidFill>
                  <a:schemeClr val="tx1"/>
                </a:solidFill>
                <a:latin typeface="Calibri" pitchFamily="34" charset="0"/>
              </a:defRPr>
            </a:lvl4pPr>
            <a:lvl5pPr marL="2057400" indent="-228600" eaLnBrk="0" hangingPunct="0">
              <a:defRPr>
                <a:solidFill>
                  <a:schemeClr val="tx1"/>
                </a:solidFill>
                <a:latin typeface="Calibri" pitchFamily="34" charset="0"/>
              </a:defRPr>
            </a:lvl5pPr>
            <a:lvl6pPr marL="2514600" indent="-228600" eaLnBrk="0" fontAlgn="base" hangingPunct="0">
              <a:spcBef>
                <a:spcPct val="0"/>
              </a:spcBef>
              <a:spcAft>
                <a:spcPct val="0"/>
              </a:spcAft>
              <a:defRPr>
                <a:solidFill>
                  <a:schemeClr val="tx1"/>
                </a:solidFill>
                <a:latin typeface="Calibri" pitchFamily="34" charset="0"/>
              </a:defRPr>
            </a:lvl6pPr>
            <a:lvl7pPr marL="2971800" indent="-228600" eaLnBrk="0" fontAlgn="base" hangingPunct="0">
              <a:spcBef>
                <a:spcPct val="0"/>
              </a:spcBef>
              <a:spcAft>
                <a:spcPct val="0"/>
              </a:spcAft>
              <a:defRPr>
                <a:solidFill>
                  <a:schemeClr val="tx1"/>
                </a:solidFill>
                <a:latin typeface="Calibri" pitchFamily="34" charset="0"/>
              </a:defRPr>
            </a:lvl7pPr>
            <a:lvl8pPr marL="3429000" indent="-228600" eaLnBrk="0" fontAlgn="base" hangingPunct="0">
              <a:spcBef>
                <a:spcPct val="0"/>
              </a:spcBef>
              <a:spcAft>
                <a:spcPct val="0"/>
              </a:spcAft>
              <a:defRPr>
                <a:solidFill>
                  <a:schemeClr val="tx1"/>
                </a:solidFill>
                <a:latin typeface="Calibri" pitchFamily="34" charset="0"/>
              </a:defRPr>
            </a:lvl8pPr>
            <a:lvl9pPr marL="3886200" indent="-228600" eaLnBrk="0" fontAlgn="base" hangingPunct="0">
              <a:spcBef>
                <a:spcPct val="0"/>
              </a:spcBef>
              <a:spcAft>
                <a:spcPct val="0"/>
              </a:spcAft>
              <a:defRPr>
                <a:solidFill>
                  <a:schemeClr val="tx1"/>
                </a:solidFill>
                <a:latin typeface="Calibri" pitchFamily="34" charset="0"/>
              </a:defRPr>
            </a:lvl9pPr>
          </a:lstStyle>
          <a:p>
            <a:pPr algn="ctr" eaLnBrk="1" fontAlgn="base" hangingPunct="1">
              <a:spcBef>
                <a:spcPct val="0"/>
              </a:spcBef>
              <a:spcAft>
                <a:spcPct val="0"/>
              </a:spcAft>
            </a:pPr>
            <a:r>
              <a:rPr lang="en-US" sz="3300" b="1" dirty="0" smtClean="0">
                <a:solidFill>
                  <a:prstClr val="black"/>
                </a:solidFill>
                <a:latin typeface="+mj-lt"/>
                <a:cs typeface="Arial" charset="0"/>
              </a:rPr>
              <a:t>Implementing the Master Plan</a:t>
            </a:r>
            <a:endParaRPr lang="en-US" sz="3300" b="1" dirty="0">
              <a:solidFill>
                <a:prstClr val="black"/>
              </a:solidFill>
              <a:latin typeface="+mj-lt"/>
              <a:cs typeface="Arial" charset="0"/>
            </a:endParaRPr>
          </a:p>
          <a:p>
            <a:pPr algn="ctr" eaLnBrk="1" fontAlgn="base" hangingPunct="1">
              <a:spcBef>
                <a:spcPct val="0"/>
              </a:spcBef>
              <a:spcAft>
                <a:spcPct val="0"/>
              </a:spcAft>
            </a:pPr>
            <a:r>
              <a:rPr lang="en-US" sz="2800" i="1" dirty="0">
                <a:solidFill>
                  <a:srgbClr val="0096D7"/>
                </a:solidFill>
                <a:latin typeface="+mj-lt"/>
                <a:cs typeface="Arial" charset="0"/>
              </a:rPr>
              <a:t>Adaptive Planning Built In</a:t>
            </a:r>
          </a:p>
        </p:txBody>
      </p:sp>
      <p:sp>
        <p:nvSpPr>
          <p:cNvPr id="12" name="TextBox 11"/>
          <p:cNvSpPr txBox="1"/>
          <p:nvPr/>
        </p:nvSpPr>
        <p:spPr>
          <a:xfrm>
            <a:off x="7772400" y="2467604"/>
            <a:ext cx="1219200" cy="1200329"/>
          </a:xfrm>
          <a:prstGeom prst="rect">
            <a:avLst/>
          </a:prstGeom>
          <a:noFill/>
          <a:ln>
            <a:solidFill>
              <a:schemeClr val="tx1"/>
            </a:solidFill>
          </a:ln>
        </p:spPr>
        <p:txBody>
          <a:bodyPr wrap="square" rtlCol="0">
            <a:spAutoFit/>
          </a:bodyPr>
          <a:lstStyle/>
          <a:p>
            <a:pPr algn="ctr" fontAlgn="base">
              <a:spcBef>
                <a:spcPct val="0"/>
              </a:spcBef>
              <a:spcAft>
                <a:spcPct val="0"/>
              </a:spcAft>
            </a:pPr>
            <a:r>
              <a:rPr lang="en-US" dirty="0">
                <a:solidFill>
                  <a:prstClr val="black"/>
                </a:solidFill>
                <a:latin typeface="Arial" pitchFamily="34" charset="0"/>
              </a:rPr>
              <a:t>2017 Coastal Master Plan</a:t>
            </a:r>
          </a:p>
        </p:txBody>
      </p:sp>
      <p:pic>
        <p:nvPicPr>
          <p:cNvPr id="13" name="Content Placeholder 6" descr="0001 main report cover.jpeg.jpg"/>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bwMode="auto">
          <a:xfrm>
            <a:off x="184966" y="1431924"/>
            <a:ext cx="3015066" cy="3886201"/>
          </a:xfrm>
          <a:prstGeom prst="rect">
            <a:avLst/>
          </a:prstGeom>
          <a:noFill/>
          <a:ln w="9525">
            <a:noFill/>
            <a:miter lim="800000"/>
            <a:headEnd/>
            <a:tailEnd/>
          </a:ln>
        </p:spPr>
      </p:pic>
      <p:sp>
        <p:nvSpPr>
          <p:cNvPr id="14" name="Content Placeholder 1"/>
          <p:cNvSpPr txBox="1">
            <a:spLocks/>
          </p:cNvSpPr>
          <p:nvPr/>
        </p:nvSpPr>
        <p:spPr>
          <a:xfrm>
            <a:off x="397099" y="5429743"/>
            <a:ext cx="8229600" cy="742458"/>
          </a:xfrm>
          <a:prstGeom prst="rect">
            <a:avLst/>
          </a:prstGeom>
          <a:ln w="28575" cmpd="sng">
            <a:solidFill>
              <a:schemeClr val="bg1"/>
            </a:solidFill>
          </a:ln>
        </p:spPr>
        <p:txBody>
          <a:bodyPr anchor="ctr"/>
          <a:lstStyle>
            <a:lvl1pPr marL="228600" indent="-228600" algn="l" rtl="0" eaLnBrk="0" fontAlgn="base" hangingPunct="0">
              <a:lnSpc>
                <a:spcPct val="85000"/>
              </a:lnSpc>
              <a:spcBef>
                <a:spcPct val="40000"/>
              </a:spcBef>
              <a:spcAft>
                <a:spcPct val="0"/>
              </a:spcAft>
              <a:buClr>
                <a:srgbClr val="7C93A0"/>
              </a:buClr>
              <a:buFont typeface="Arial" pitchFamily="34" charset="0"/>
              <a:buChar char="•"/>
              <a:defRPr sz="2800">
                <a:solidFill>
                  <a:srgbClr val="262626"/>
                </a:solidFill>
                <a:latin typeface="Arial"/>
                <a:ea typeface="+mn-ea"/>
                <a:cs typeface="Arial"/>
              </a:defRPr>
            </a:lvl1pPr>
            <a:lvl2pPr marL="515938" indent="-265113" algn="l" rtl="0" eaLnBrk="0" fontAlgn="base" hangingPunct="0">
              <a:lnSpc>
                <a:spcPct val="85000"/>
              </a:lnSpc>
              <a:spcBef>
                <a:spcPct val="20000"/>
              </a:spcBef>
              <a:spcAft>
                <a:spcPct val="0"/>
              </a:spcAft>
              <a:buClr>
                <a:srgbClr val="7C93A0"/>
              </a:buClr>
              <a:buFont typeface="Arial" pitchFamily="34" charset="0"/>
              <a:buChar char="•"/>
              <a:defRPr sz="2600">
                <a:solidFill>
                  <a:srgbClr val="262626"/>
                </a:solidFill>
                <a:latin typeface="Arial"/>
                <a:cs typeface="Arial"/>
              </a:defRPr>
            </a:lvl2pPr>
            <a:lvl3pPr marL="744538" indent="-228600" algn="l" rtl="0" eaLnBrk="0" fontAlgn="base" hangingPunct="0">
              <a:lnSpc>
                <a:spcPct val="85000"/>
              </a:lnSpc>
              <a:spcBef>
                <a:spcPct val="40000"/>
              </a:spcBef>
              <a:spcAft>
                <a:spcPct val="0"/>
              </a:spcAft>
              <a:buClr>
                <a:srgbClr val="7C93A0"/>
              </a:buClr>
              <a:buFont typeface="Arial" pitchFamily="34" charset="0"/>
              <a:buChar char="•"/>
              <a:defRPr sz="2400">
                <a:solidFill>
                  <a:srgbClr val="262626"/>
                </a:solidFill>
                <a:latin typeface="Arial"/>
                <a:cs typeface="Arial"/>
              </a:defRPr>
            </a:lvl3pPr>
            <a:lvl4pPr marL="973138" indent="-228600" algn="l" rtl="0" eaLnBrk="0" fontAlgn="base" hangingPunct="0">
              <a:lnSpc>
                <a:spcPct val="85000"/>
              </a:lnSpc>
              <a:spcBef>
                <a:spcPct val="40000"/>
              </a:spcBef>
              <a:spcAft>
                <a:spcPct val="0"/>
              </a:spcAft>
              <a:buClr>
                <a:srgbClr val="7C93A0"/>
              </a:buClr>
              <a:buFont typeface="Arial" pitchFamily="34" charset="0"/>
              <a:buChar char="•"/>
              <a:defRPr sz="2000">
                <a:solidFill>
                  <a:srgbClr val="262626"/>
                </a:solidFill>
                <a:latin typeface="Arial"/>
                <a:cs typeface="Arial"/>
              </a:defRPr>
            </a:lvl4pPr>
            <a:lvl5pPr marL="1143000" indent="-169863" algn="l" rtl="0" eaLnBrk="0" fontAlgn="base" hangingPunct="0">
              <a:lnSpc>
                <a:spcPct val="85000"/>
              </a:lnSpc>
              <a:spcBef>
                <a:spcPct val="40000"/>
              </a:spcBef>
              <a:spcAft>
                <a:spcPct val="0"/>
              </a:spcAft>
              <a:buClr>
                <a:srgbClr val="7C93A0"/>
              </a:buClr>
              <a:buFont typeface="Arial" pitchFamily="34" charset="0"/>
              <a:buChar char="•"/>
              <a:defRPr sz="2000">
                <a:solidFill>
                  <a:schemeClr val="tx1"/>
                </a:solidFill>
                <a:latin typeface="Franklin Gothic Book" pitchFamily="34" charset="0"/>
              </a:defRPr>
            </a:lvl5pPr>
            <a:lvl6pPr marL="2173288" indent="-225425" algn="l" rtl="0" fontAlgn="base">
              <a:lnSpc>
                <a:spcPct val="85000"/>
              </a:lnSpc>
              <a:spcBef>
                <a:spcPct val="40000"/>
              </a:spcBef>
              <a:spcAft>
                <a:spcPct val="0"/>
              </a:spcAft>
              <a:buClr>
                <a:srgbClr val="61781F"/>
              </a:buClr>
              <a:buFont typeface="Wingdings" pitchFamily="2" charset="2"/>
              <a:buChar char="§"/>
              <a:defRPr sz="2000">
                <a:solidFill>
                  <a:schemeClr val="tx1"/>
                </a:solidFill>
                <a:latin typeface="+mn-lt"/>
              </a:defRPr>
            </a:lvl6pPr>
            <a:lvl7pPr marL="2630488" indent="-225425" algn="l" rtl="0" fontAlgn="base">
              <a:lnSpc>
                <a:spcPct val="85000"/>
              </a:lnSpc>
              <a:spcBef>
                <a:spcPct val="40000"/>
              </a:spcBef>
              <a:spcAft>
                <a:spcPct val="0"/>
              </a:spcAft>
              <a:buClr>
                <a:srgbClr val="61781F"/>
              </a:buClr>
              <a:buFont typeface="Wingdings" pitchFamily="2" charset="2"/>
              <a:buChar char="§"/>
              <a:defRPr sz="2000">
                <a:solidFill>
                  <a:schemeClr val="tx1"/>
                </a:solidFill>
                <a:latin typeface="+mn-lt"/>
              </a:defRPr>
            </a:lvl7pPr>
            <a:lvl8pPr marL="3087688" indent="-225425" algn="l" rtl="0" fontAlgn="base">
              <a:lnSpc>
                <a:spcPct val="85000"/>
              </a:lnSpc>
              <a:spcBef>
                <a:spcPct val="40000"/>
              </a:spcBef>
              <a:spcAft>
                <a:spcPct val="0"/>
              </a:spcAft>
              <a:buClr>
                <a:srgbClr val="61781F"/>
              </a:buClr>
              <a:buFont typeface="Wingdings" pitchFamily="2" charset="2"/>
              <a:buChar char="§"/>
              <a:defRPr sz="2000">
                <a:solidFill>
                  <a:schemeClr val="tx1"/>
                </a:solidFill>
                <a:latin typeface="+mn-lt"/>
              </a:defRPr>
            </a:lvl8pPr>
            <a:lvl9pPr marL="3544888" indent="-225425" algn="l" rtl="0" fontAlgn="base">
              <a:lnSpc>
                <a:spcPct val="85000"/>
              </a:lnSpc>
              <a:spcBef>
                <a:spcPct val="40000"/>
              </a:spcBef>
              <a:spcAft>
                <a:spcPct val="0"/>
              </a:spcAft>
              <a:buClr>
                <a:srgbClr val="61781F"/>
              </a:buClr>
              <a:buFont typeface="Wingdings" pitchFamily="2" charset="2"/>
              <a:buChar char="§"/>
              <a:defRPr sz="2000">
                <a:solidFill>
                  <a:schemeClr val="tx1"/>
                </a:solidFill>
                <a:latin typeface="+mn-lt"/>
              </a:defRPr>
            </a:lvl9pPr>
          </a:lstStyle>
          <a:p>
            <a:pPr marL="0" indent="0" algn="ctr">
              <a:spcBef>
                <a:spcPts val="1200"/>
              </a:spcBef>
              <a:buFont typeface="Arial" pitchFamily="34" charset="0"/>
              <a:buNone/>
            </a:pPr>
            <a:r>
              <a:rPr lang="en-US" sz="2400" dirty="0" smtClean="0">
                <a:latin typeface="Arial" pitchFamily="34" charset="0"/>
                <a:cs typeface="Arial" pitchFamily="34" charset="0"/>
              </a:rPr>
              <a:t>The Louisiana Legislature requires that the Master Plan be updated every five years with the latest science and technical information.</a:t>
            </a:r>
          </a:p>
        </p:txBody>
      </p:sp>
      <p:pic>
        <p:nvPicPr>
          <p:cNvPr id="1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00696" y="1431925"/>
            <a:ext cx="3065354" cy="3886202"/>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
        <p:nvSpPr>
          <p:cNvPr id="16" name="Right Arrow 15"/>
          <p:cNvSpPr/>
          <p:nvPr/>
        </p:nvSpPr>
        <p:spPr bwMode="auto">
          <a:xfrm>
            <a:off x="1692499" y="2999838"/>
            <a:ext cx="2079033" cy="466636"/>
          </a:xfrm>
          <a:prstGeom prst="rightArrow">
            <a:avLst/>
          </a:prstGeom>
          <a:solidFill>
            <a:srgbClr val="0099CC">
              <a:alpha val="51000"/>
            </a:srgbClr>
          </a:solidFill>
          <a:ln>
            <a:headEnd type="none" w="med" len="med"/>
            <a:tailEnd type="none" w="med" len="med"/>
          </a:ln>
        </p:spPr>
        <p:style>
          <a:lnRef idx="2">
            <a:schemeClr val="accent6">
              <a:shade val="50000"/>
            </a:schemeClr>
          </a:lnRef>
          <a:fillRef idx="1">
            <a:schemeClr val="accent6"/>
          </a:fillRef>
          <a:effectRef idx="0">
            <a:schemeClr val="accent6"/>
          </a:effectRef>
          <a:fontRef idx="minor">
            <a:schemeClr val="lt1"/>
          </a:fontRef>
        </p:style>
        <p:txBody>
          <a:bodyPr vert="horz" wrap="square" lIns="91440" tIns="45720" rIns="91440" bIns="45720" numCol="1" rtlCol="0" anchor="t" anchorCtr="0" compatLnSpc="1">
            <a:prstTxWarp prst="textNoShape">
              <a:avLst/>
            </a:prstTxWarp>
          </a:bodyPr>
          <a:lstStyle/>
          <a:p>
            <a:pPr fontAlgn="base">
              <a:spcBef>
                <a:spcPct val="0"/>
              </a:spcBef>
              <a:spcAft>
                <a:spcPct val="0"/>
              </a:spcAft>
            </a:pPr>
            <a:endParaRPr lang="en-US">
              <a:solidFill>
                <a:prstClr val="black"/>
              </a:solidFill>
              <a:latin typeface="Arial" charset="0"/>
            </a:endParaRPr>
          </a:p>
        </p:txBody>
      </p:sp>
      <p:sp>
        <p:nvSpPr>
          <p:cNvPr id="17" name="Right Arrow 16"/>
          <p:cNvSpPr/>
          <p:nvPr/>
        </p:nvSpPr>
        <p:spPr bwMode="auto">
          <a:xfrm>
            <a:off x="5562600" y="2908390"/>
            <a:ext cx="2209800" cy="466636"/>
          </a:xfrm>
          <a:prstGeom prst="rightArrow">
            <a:avLst/>
          </a:prstGeom>
          <a:solidFill>
            <a:srgbClr val="0099CC">
              <a:alpha val="51000"/>
            </a:srgbClr>
          </a:solidFill>
          <a:ln>
            <a:headEnd type="none" w="med" len="med"/>
            <a:tailEnd type="none" w="med" len="med"/>
          </a:ln>
        </p:spPr>
        <p:style>
          <a:lnRef idx="2">
            <a:schemeClr val="accent6">
              <a:shade val="50000"/>
            </a:schemeClr>
          </a:lnRef>
          <a:fillRef idx="1">
            <a:schemeClr val="accent6"/>
          </a:fillRef>
          <a:effectRef idx="0">
            <a:schemeClr val="accent6"/>
          </a:effectRef>
          <a:fontRef idx="minor">
            <a:schemeClr val="lt1"/>
          </a:fontRef>
        </p:style>
        <p:txBody>
          <a:bodyPr vert="horz" wrap="square" lIns="91440" tIns="45720" rIns="91440" bIns="45720" numCol="1" rtlCol="0" anchor="t" anchorCtr="0" compatLnSpc="1">
            <a:prstTxWarp prst="textNoShape">
              <a:avLst/>
            </a:prstTxWarp>
          </a:bodyPr>
          <a:lstStyle/>
          <a:p>
            <a:pPr fontAlgn="base">
              <a:spcBef>
                <a:spcPct val="0"/>
              </a:spcBef>
              <a:spcAft>
                <a:spcPct val="0"/>
              </a:spcAft>
            </a:pPr>
            <a:endParaRPr lang="en-US">
              <a:solidFill>
                <a:prstClr val="black"/>
              </a:solidFill>
              <a:latin typeface="Arial" charset="0"/>
            </a:endParaRPr>
          </a:p>
        </p:txBody>
      </p:sp>
    </p:spTree>
    <p:extLst>
      <p:ext uri="{BB962C8B-B14F-4D97-AF65-F5344CB8AC3E}">
        <p14:creationId xmlns:p14="http://schemas.microsoft.com/office/powerpoint/2010/main" val="18176942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80999" y="1311320"/>
            <a:ext cx="8458201" cy="2513509"/>
          </a:xfrm>
          <a:prstGeom prst="rect">
            <a:avLst/>
          </a:prstGeom>
        </p:spPr>
        <p:txBody>
          <a:bodyPr wrap="square">
            <a:spAutoFit/>
          </a:bodyPr>
          <a:lstStyle/>
          <a:p>
            <a:pPr marL="342900" indent="-342900" fontAlgn="auto">
              <a:spcBef>
                <a:spcPts val="400"/>
              </a:spcBef>
              <a:spcAft>
                <a:spcPts val="0"/>
              </a:spcAft>
              <a:buFont typeface="Arial" pitchFamily="34" charset="0"/>
              <a:buChar char="•"/>
            </a:pPr>
            <a:r>
              <a:rPr lang="en-US" sz="2400" dirty="0" smtClean="0">
                <a:solidFill>
                  <a:srgbClr val="3D3D3D"/>
                </a:solidFill>
                <a:latin typeface="Georgia" pitchFamily="18" charset="0"/>
                <a:cs typeface="Arial" panose="020B0604020202020204" pitchFamily="34" charset="0"/>
              </a:rPr>
              <a:t>Implementation of the model improvement plan</a:t>
            </a:r>
          </a:p>
          <a:p>
            <a:pPr marL="342900" indent="-342900" fontAlgn="auto">
              <a:spcBef>
                <a:spcPts val="400"/>
              </a:spcBef>
              <a:spcAft>
                <a:spcPts val="0"/>
              </a:spcAft>
              <a:buFont typeface="Arial" pitchFamily="34" charset="0"/>
              <a:buChar char="•"/>
            </a:pPr>
            <a:r>
              <a:rPr lang="en-US" sz="2400" dirty="0">
                <a:solidFill>
                  <a:srgbClr val="3D3D3D"/>
                </a:solidFill>
                <a:latin typeface="Georgia" pitchFamily="18" charset="0"/>
                <a:cs typeface="Arial" panose="020B0604020202020204" pitchFamily="34" charset="0"/>
              </a:rPr>
              <a:t>Potential for project list modification</a:t>
            </a:r>
          </a:p>
          <a:p>
            <a:pPr marL="342900" indent="-342900" fontAlgn="auto">
              <a:spcBef>
                <a:spcPts val="400"/>
              </a:spcBef>
              <a:spcAft>
                <a:spcPts val="0"/>
              </a:spcAft>
              <a:buFont typeface="Arial" pitchFamily="34" charset="0"/>
              <a:buChar char="•"/>
            </a:pPr>
            <a:r>
              <a:rPr lang="en-US" sz="2400" dirty="0" smtClean="0">
                <a:solidFill>
                  <a:srgbClr val="3D3D3D"/>
                </a:solidFill>
                <a:latin typeface="Georgia" pitchFamily="18" charset="0"/>
                <a:cs typeface="Arial" panose="020B0604020202020204" pitchFamily="34" charset="0"/>
              </a:rPr>
              <a:t>Public input and political acceptance</a:t>
            </a:r>
          </a:p>
          <a:p>
            <a:pPr marL="342900" indent="-342900" fontAlgn="auto">
              <a:spcBef>
                <a:spcPts val="400"/>
              </a:spcBef>
              <a:spcAft>
                <a:spcPts val="0"/>
              </a:spcAft>
              <a:buFont typeface="Arial" pitchFamily="34" charset="0"/>
              <a:buChar char="•"/>
            </a:pPr>
            <a:r>
              <a:rPr lang="en-US" sz="2400" dirty="0" smtClean="0">
                <a:solidFill>
                  <a:srgbClr val="3D3D3D"/>
                </a:solidFill>
                <a:latin typeface="Georgia" pitchFamily="18" charset="0"/>
                <a:cs typeface="Arial" panose="020B0604020202020204" pitchFamily="34" charset="0"/>
              </a:rPr>
              <a:t>Development of Flood Risk and Resilience Program</a:t>
            </a:r>
          </a:p>
          <a:p>
            <a:pPr marL="342900" indent="-342900" fontAlgn="auto">
              <a:spcBef>
                <a:spcPts val="400"/>
              </a:spcBef>
              <a:spcAft>
                <a:spcPts val="0"/>
              </a:spcAft>
              <a:buFont typeface="Arial" pitchFamily="34" charset="0"/>
              <a:buChar char="•"/>
            </a:pPr>
            <a:r>
              <a:rPr lang="en-US" sz="2400" dirty="0" smtClean="0">
                <a:solidFill>
                  <a:srgbClr val="3D3D3D"/>
                </a:solidFill>
                <a:latin typeface="Georgia" pitchFamily="18" charset="0"/>
              </a:rPr>
              <a:t>Socio-economics </a:t>
            </a:r>
            <a:r>
              <a:rPr lang="en-US" sz="2400" dirty="0">
                <a:solidFill>
                  <a:srgbClr val="3D3D3D"/>
                </a:solidFill>
                <a:latin typeface="Georgia" pitchFamily="18" charset="0"/>
              </a:rPr>
              <a:t>and fisheries distribution </a:t>
            </a:r>
            <a:r>
              <a:rPr lang="en-US" sz="2400" dirty="0" smtClean="0">
                <a:solidFill>
                  <a:srgbClr val="3D3D3D"/>
                </a:solidFill>
                <a:latin typeface="Georgia" pitchFamily="18" charset="0"/>
              </a:rPr>
              <a:t>analysis </a:t>
            </a:r>
            <a:r>
              <a:rPr lang="en-US" sz="2400" dirty="0">
                <a:solidFill>
                  <a:srgbClr val="3D3D3D"/>
                </a:solidFill>
                <a:latin typeface="Georgia" pitchFamily="18" charset="0"/>
              </a:rPr>
              <a:t>for areas in </a:t>
            </a:r>
            <a:r>
              <a:rPr lang="en-US" sz="2400" dirty="0" smtClean="0">
                <a:solidFill>
                  <a:srgbClr val="3D3D3D"/>
                </a:solidFill>
                <a:latin typeface="Georgia" pitchFamily="18" charset="0"/>
              </a:rPr>
              <a:t>Breton</a:t>
            </a:r>
            <a:r>
              <a:rPr lang="en-US" sz="2400" dirty="0">
                <a:solidFill>
                  <a:srgbClr val="3D3D3D"/>
                </a:solidFill>
                <a:latin typeface="Georgia" pitchFamily="18" charset="0"/>
              </a:rPr>
              <a:t>, </a:t>
            </a:r>
            <a:r>
              <a:rPr lang="en-US" sz="2400" dirty="0" smtClean="0">
                <a:solidFill>
                  <a:srgbClr val="3D3D3D"/>
                </a:solidFill>
                <a:latin typeface="Georgia" pitchFamily="18" charset="0"/>
              </a:rPr>
              <a:t>Barataria </a:t>
            </a:r>
            <a:r>
              <a:rPr lang="en-US" sz="2400" dirty="0">
                <a:solidFill>
                  <a:srgbClr val="3D3D3D"/>
                </a:solidFill>
                <a:latin typeface="Georgia" pitchFamily="18" charset="0"/>
              </a:rPr>
              <a:t>and </a:t>
            </a:r>
            <a:r>
              <a:rPr lang="en-US" sz="2400" dirty="0">
                <a:solidFill>
                  <a:srgbClr val="3D3D3D"/>
                </a:solidFill>
                <a:latin typeface="Georgia" pitchFamily="18" charset="0"/>
                <a:cs typeface="Georgia"/>
              </a:rPr>
              <a:t>Terrebonne</a:t>
            </a:r>
          </a:p>
        </p:txBody>
      </p:sp>
      <p:sp>
        <p:nvSpPr>
          <p:cNvPr id="8" name="Title 2"/>
          <p:cNvSpPr>
            <a:spLocks noGrp="1"/>
          </p:cNvSpPr>
          <p:nvPr>
            <p:ph type="title"/>
          </p:nvPr>
        </p:nvSpPr>
        <p:spPr>
          <a:xfrm>
            <a:off x="380999" y="457200"/>
            <a:ext cx="6748181" cy="609600"/>
          </a:xfrm>
          <a:noFill/>
          <a:ln w="9525">
            <a:noFill/>
            <a:miter lim="800000"/>
            <a:headEnd/>
            <a:tailEnd/>
          </a:ln>
          <a:effectLst/>
        </p:spPr>
        <p:txBody>
          <a:bodyPr vert="horz" lIns="91440" tIns="45720" rIns="91440" bIns="45720" rtlCol="0" anchor="ctr">
            <a:noAutofit/>
          </a:bodyPr>
          <a:lstStyle/>
          <a:p>
            <a:r>
              <a:rPr lang="en-US" dirty="0">
                <a:solidFill>
                  <a:schemeClr val="tx1"/>
                </a:solidFill>
                <a:latin typeface="+mj-lt"/>
              </a:rPr>
              <a:t>Advancements and Updates</a:t>
            </a:r>
          </a:p>
        </p:txBody>
      </p:sp>
      <p:sp>
        <p:nvSpPr>
          <p:cNvPr id="7" name="Footer Placeholder 4"/>
          <p:cNvSpPr>
            <a:spLocks noGrp="1"/>
          </p:cNvSpPr>
          <p:nvPr>
            <p:ph type="ftr" sz="quarter" idx="11"/>
          </p:nvPr>
        </p:nvSpPr>
        <p:spPr>
          <a:xfrm>
            <a:off x="457199" y="6356189"/>
            <a:ext cx="4073858" cy="365125"/>
          </a:xfrm>
        </p:spPr>
        <p:txBody>
          <a:bodyPr/>
          <a:lstStyle/>
          <a:p>
            <a:r>
              <a:rPr lang="en-US" sz="1200" smtClean="0">
                <a:solidFill>
                  <a:srgbClr val="FFFFFF"/>
                </a:solidFill>
                <a:latin typeface="Arial" panose="020B0604020202020204" pitchFamily="34" charset="0"/>
                <a:cs typeface="Arial" panose="020B0604020202020204" pitchFamily="34" charset="0"/>
              </a:rPr>
              <a:t>2017 Coastal Master Plan </a:t>
            </a:r>
            <a:endParaRPr lang="en-US" sz="1200" dirty="0">
              <a:solidFill>
                <a:srgbClr val="FFFFFF"/>
              </a:solidFill>
              <a:latin typeface="Arial" panose="020B0604020202020204" pitchFamily="34" charset="0"/>
              <a:cs typeface="Arial" panose="020B0604020202020204" pitchFamily="34" charset="0"/>
            </a:endParaRPr>
          </a:p>
        </p:txBody>
      </p:sp>
      <p:sp>
        <p:nvSpPr>
          <p:cNvPr id="3" name="Slide Number Placeholder 2"/>
          <p:cNvSpPr>
            <a:spLocks noGrp="1"/>
          </p:cNvSpPr>
          <p:nvPr>
            <p:ph type="sldNum" sz="quarter" idx="10"/>
          </p:nvPr>
        </p:nvSpPr>
        <p:spPr/>
        <p:txBody>
          <a:bodyPr/>
          <a:lstStyle/>
          <a:p>
            <a:pPr>
              <a:defRPr/>
            </a:pPr>
            <a:fld id="{DFB488E2-E5C4-44B9-9C41-A4C42F9ACAEC}" type="slidenum">
              <a:rPr lang="en-US" sz="1200" smtClean="0">
                <a:solidFill>
                  <a:srgbClr val="FFFFFF"/>
                </a:solidFill>
                <a:latin typeface="Arial" panose="020B0604020202020204" pitchFamily="34" charset="0"/>
                <a:cs typeface="Arial" panose="020B0604020202020204" pitchFamily="34" charset="0"/>
              </a:rPr>
              <a:pPr>
                <a:defRPr/>
              </a:pPr>
              <a:t>124</a:t>
            </a:fld>
            <a:endParaRPr lang="en-US" sz="1200" dirty="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423293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81000" y="1392238"/>
            <a:ext cx="8382000" cy="4856162"/>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342900" indent="-342900" eaLnBrk="0" fontAlgn="auto" hangingPunct="0">
              <a:spcBef>
                <a:spcPts val="300"/>
              </a:spcBef>
              <a:spcAft>
                <a:spcPts val="600"/>
              </a:spcAft>
              <a:buClr>
                <a:srgbClr val="5C82B4"/>
              </a:buClr>
              <a:buFont typeface="Arial" panose="020B0604020202020204" pitchFamily="34" charset="0"/>
              <a:buChar char="•"/>
            </a:pPr>
            <a:endParaRPr lang="en-US" sz="2400" dirty="0">
              <a:solidFill>
                <a:srgbClr val="000000"/>
              </a:solidFill>
              <a:latin typeface="Century Gothic"/>
              <a:cs typeface="Arial" pitchFamily="34" charset="0"/>
            </a:endParaRPr>
          </a:p>
        </p:txBody>
      </p:sp>
      <p:sp>
        <p:nvSpPr>
          <p:cNvPr id="6" name="Rectangle 1"/>
          <p:cNvSpPr>
            <a:spLocks noChangeArrowheads="1"/>
          </p:cNvSpPr>
          <p:nvPr/>
        </p:nvSpPr>
        <p:spPr bwMode="auto">
          <a:xfrm>
            <a:off x="2589213" y="1392238"/>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r>
              <a:rPr lang="en-US" altLang="en-US" dirty="0" smtClean="0">
                <a:solidFill>
                  <a:srgbClr val="3D3D3D"/>
                </a:solidFill>
                <a:cs typeface="Arial" pitchFamily="34" charset="0"/>
              </a:rPr>
              <a:t/>
            </a:r>
            <a:br>
              <a:rPr lang="en-US" altLang="en-US" dirty="0" smtClean="0">
                <a:solidFill>
                  <a:srgbClr val="3D3D3D"/>
                </a:solidFill>
                <a:cs typeface="Arial" pitchFamily="34" charset="0"/>
              </a:rPr>
            </a:br>
            <a:endParaRPr lang="en-US" altLang="en-US" dirty="0" smtClean="0">
              <a:solidFill>
                <a:srgbClr val="3D3D3D"/>
              </a:solidFill>
              <a:cs typeface="Arial" pitchFamily="34" charset="0"/>
            </a:endParaRPr>
          </a:p>
        </p:txBody>
      </p:sp>
      <p:sp>
        <p:nvSpPr>
          <p:cNvPr id="8" name="Title 2"/>
          <p:cNvSpPr>
            <a:spLocks noGrp="1"/>
          </p:cNvSpPr>
          <p:nvPr>
            <p:ph type="title"/>
          </p:nvPr>
        </p:nvSpPr>
        <p:spPr>
          <a:xfrm>
            <a:off x="427037" y="457200"/>
            <a:ext cx="7954963" cy="609600"/>
          </a:xfrm>
          <a:noFill/>
          <a:ln w="9525">
            <a:noFill/>
            <a:miter lim="800000"/>
            <a:headEnd/>
            <a:tailEnd/>
          </a:ln>
          <a:effectLst/>
        </p:spPr>
        <p:txBody>
          <a:bodyPr vert="horz" lIns="91440" tIns="45720" rIns="91440" bIns="45720" rtlCol="0" anchor="ctr">
            <a:noAutofit/>
          </a:bodyPr>
          <a:lstStyle/>
          <a:p>
            <a:r>
              <a:rPr lang="en-US" dirty="0">
                <a:solidFill>
                  <a:schemeClr val="tx1"/>
                </a:solidFill>
                <a:latin typeface="+mj-lt"/>
              </a:rPr>
              <a:t>Advancing our Technical Analysis</a:t>
            </a: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72608" y="1141943"/>
            <a:ext cx="3948211" cy="50292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chemeClr val="accent1"/>
                </a:solidFill>
              </a14:hiddenFill>
            </a:ext>
          </a:extLst>
        </p:spPr>
      </p:pic>
      <p:sp>
        <p:nvSpPr>
          <p:cNvPr id="9" name="Footer Placeholder 4"/>
          <p:cNvSpPr>
            <a:spLocks noGrp="1"/>
          </p:cNvSpPr>
          <p:nvPr>
            <p:ph type="ftr" sz="quarter" idx="11"/>
          </p:nvPr>
        </p:nvSpPr>
        <p:spPr>
          <a:xfrm>
            <a:off x="457199" y="6356189"/>
            <a:ext cx="4073858" cy="365125"/>
          </a:xfrm>
        </p:spPr>
        <p:txBody>
          <a:bodyPr/>
          <a:lstStyle/>
          <a:p>
            <a:r>
              <a:rPr lang="en-US" sz="1200" smtClean="0">
                <a:solidFill>
                  <a:prstClr val="white"/>
                </a:solidFill>
                <a:latin typeface="Arial" panose="020B0604020202020204" pitchFamily="34" charset="0"/>
                <a:cs typeface="Arial" panose="020B0604020202020204" pitchFamily="34" charset="0"/>
              </a:rPr>
              <a:t>2017 Coastal Master Plan </a:t>
            </a:r>
            <a:endParaRPr lang="en-US" sz="1200" dirty="0">
              <a:solidFill>
                <a:prstClr val="white"/>
              </a:solidFill>
              <a:latin typeface="Arial" panose="020B0604020202020204" pitchFamily="34" charset="0"/>
              <a:cs typeface="Arial" panose="020B0604020202020204" pitchFamily="34" charset="0"/>
            </a:endParaRPr>
          </a:p>
        </p:txBody>
      </p:sp>
      <p:sp>
        <p:nvSpPr>
          <p:cNvPr id="2" name="Slide Number Placeholder 1"/>
          <p:cNvSpPr>
            <a:spLocks noGrp="1"/>
          </p:cNvSpPr>
          <p:nvPr>
            <p:ph type="sldNum" sz="quarter" idx="10"/>
          </p:nvPr>
        </p:nvSpPr>
        <p:spPr/>
        <p:txBody>
          <a:bodyPr/>
          <a:lstStyle/>
          <a:p>
            <a:pPr>
              <a:defRPr/>
            </a:pPr>
            <a:fld id="{DFB488E2-E5C4-44B9-9C41-A4C42F9ACAEC}" type="slidenum">
              <a:rPr lang="en-US" sz="1200" smtClean="0">
                <a:solidFill>
                  <a:srgbClr val="FFFFFF"/>
                </a:solidFill>
                <a:latin typeface="Arial" panose="020B0604020202020204" pitchFamily="34" charset="0"/>
                <a:cs typeface="Arial" panose="020B0604020202020204" pitchFamily="34" charset="0"/>
              </a:rPr>
              <a:pPr>
                <a:defRPr/>
              </a:pPr>
              <a:t>125</a:t>
            </a:fld>
            <a:endParaRPr lang="en-US" sz="1200" dirty="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6411672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Recruitment Logo Colo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71918" y="5449614"/>
            <a:ext cx="2543175" cy="762000"/>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17506" y="5012136"/>
            <a:ext cx="1230294" cy="1230294"/>
          </a:xfrm>
          <a:prstGeom prst="rect">
            <a:avLst/>
          </a:prstGeom>
        </p:spPr>
      </p:pic>
      <p:pic>
        <p:nvPicPr>
          <p:cNvPr id="5" name="Picture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888712" y="1592876"/>
            <a:ext cx="1938551" cy="973913"/>
          </a:xfrm>
          <a:prstGeom prst="rect">
            <a:avLst/>
          </a:prstGeom>
        </p:spPr>
      </p:pic>
      <p:pic>
        <p:nvPicPr>
          <p:cNvPr id="6" name="Picture 5"/>
          <p:cNvPicPr>
            <a:picLocks noChangeAspect="1"/>
          </p:cNvPicPr>
          <p:nvPr/>
        </p:nvPicPr>
        <p:blipFill rotWithShape="1">
          <a:blip r:embed="rId6">
            <a:extLst>
              <a:ext uri="{28A0092B-C50C-407E-A947-70E740481C1C}">
                <a14:useLocalDpi xmlns:a14="http://schemas.microsoft.com/office/drawing/2010/main" val="0"/>
              </a:ext>
            </a:extLst>
          </a:blip>
          <a:srcRect l="14110" r="16421"/>
          <a:stretch/>
        </p:blipFill>
        <p:spPr>
          <a:xfrm>
            <a:off x="6207456" y="3724696"/>
            <a:ext cx="1172597" cy="1181542"/>
          </a:xfrm>
          <a:prstGeom prst="rect">
            <a:avLst/>
          </a:prstGeom>
        </p:spPr>
      </p:pic>
      <p:pic>
        <p:nvPicPr>
          <p:cNvPr id="22" name="Picture 21" descr="ProcessHorizontalFN"/>
          <p:cNvPicPr/>
          <p:nvPr/>
        </p:nvPicPr>
        <p:blipFill>
          <a:blip r:embed="rId7"/>
          <a:srcRect/>
          <a:stretch>
            <a:fillRect/>
          </a:stretch>
        </p:blipFill>
        <p:spPr bwMode="auto">
          <a:xfrm>
            <a:off x="228600" y="3001195"/>
            <a:ext cx="1585733" cy="782837"/>
          </a:xfrm>
          <a:prstGeom prst="rect">
            <a:avLst/>
          </a:prstGeom>
          <a:noFill/>
          <a:ln w="9525">
            <a:noFill/>
            <a:miter lim="800000"/>
            <a:headEnd/>
            <a:tailEnd/>
          </a:ln>
        </p:spPr>
      </p:pic>
      <p:pic>
        <p:nvPicPr>
          <p:cNvPr id="7" name="Picture 6"/>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7086600" y="2649936"/>
            <a:ext cx="2286000" cy="1285875"/>
          </a:xfrm>
          <a:prstGeom prst="rect">
            <a:avLst/>
          </a:prstGeom>
        </p:spPr>
      </p:pic>
      <p:pic>
        <p:nvPicPr>
          <p:cNvPr id="8" name="Picture 7"/>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4868565" y="5139986"/>
            <a:ext cx="1904762" cy="1076191"/>
          </a:xfrm>
          <a:prstGeom prst="rect">
            <a:avLst/>
          </a:prstGeom>
        </p:spPr>
      </p:pic>
      <p:pic>
        <p:nvPicPr>
          <p:cNvPr id="10" name="Picture 9"/>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3764164" y="2729259"/>
            <a:ext cx="1325262" cy="1325262"/>
          </a:xfrm>
          <a:prstGeom prst="rect">
            <a:avLst/>
          </a:prstGeom>
        </p:spPr>
      </p:pic>
      <p:pic>
        <p:nvPicPr>
          <p:cNvPr id="12" name="Picture 11"/>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5410200" y="2994159"/>
            <a:ext cx="1752600" cy="646377"/>
          </a:xfrm>
          <a:prstGeom prst="rect">
            <a:avLst/>
          </a:prstGeom>
        </p:spPr>
      </p:pic>
      <p:pic>
        <p:nvPicPr>
          <p:cNvPr id="19" name="Picture 18"/>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1905000" y="2935933"/>
            <a:ext cx="1828800" cy="1058603"/>
          </a:xfrm>
          <a:prstGeom prst="rect">
            <a:avLst/>
          </a:prstGeom>
        </p:spPr>
      </p:pic>
      <p:pic>
        <p:nvPicPr>
          <p:cNvPr id="21" name="Picture 20"/>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676400" y="4847531"/>
            <a:ext cx="2452577" cy="628550"/>
          </a:xfrm>
          <a:prstGeom prst="rect">
            <a:avLst/>
          </a:prstGeom>
        </p:spPr>
      </p:pic>
      <p:sp>
        <p:nvSpPr>
          <p:cNvPr id="26" name="TextBox 4"/>
          <p:cNvSpPr txBox="1">
            <a:spLocks noChangeArrowheads="1"/>
          </p:cNvSpPr>
          <p:nvPr/>
        </p:nvSpPr>
        <p:spPr bwMode="auto">
          <a:xfrm>
            <a:off x="0" y="304800"/>
            <a:ext cx="9144000" cy="1077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Calibri" pitchFamily="34" charset="0"/>
              </a:defRPr>
            </a:lvl1pPr>
            <a:lvl2pPr marL="742950" indent="-285750" eaLnBrk="0" hangingPunct="0">
              <a:defRPr>
                <a:solidFill>
                  <a:schemeClr val="tx1"/>
                </a:solidFill>
                <a:latin typeface="Calibri" pitchFamily="34" charset="0"/>
              </a:defRPr>
            </a:lvl2pPr>
            <a:lvl3pPr marL="1143000" indent="-228600" eaLnBrk="0" hangingPunct="0">
              <a:defRPr>
                <a:solidFill>
                  <a:schemeClr val="tx1"/>
                </a:solidFill>
                <a:latin typeface="Calibri" pitchFamily="34" charset="0"/>
              </a:defRPr>
            </a:lvl3pPr>
            <a:lvl4pPr marL="1600200" indent="-228600" eaLnBrk="0" hangingPunct="0">
              <a:defRPr>
                <a:solidFill>
                  <a:schemeClr val="tx1"/>
                </a:solidFill>
                <a:latin typeface="Calibri" pitchFamily="34" charset="0"/>
              </a:defRPr>
            </a:lvl4pPr>
            <a:lvl5pPr marL="2057400" indent="-228600" eaLnBrk="0" hangingPunct="0">
              <a:defRPr>
                <a:solidFill>
                  <a:schemeClr val="tx1"/>
                </a:solidFill>
                <a:latin typeface="Calibri" pitchFamily="34" charset="0"/>
              </a:defRPr>
            </a:lvl5pPr>
            <a:lvl6pPr marL="2514600" indent="-228600" eaLnBrk="0" fontAlgn="base" hangingPunct="0">
              <a:spcBef>
                <a:spcPct val="0"/>
              </a:spcBef>
              <a:spcAft>
                <a:spcPct val="0"/>
              </a:spcAft>
              <a:defRPr>
                <a:solidFill>
                  <a:schemeClr val="tx1"/>
                </a:solidFill>
                <a:latin typeface="Calibri" pitchFamily="34" charset="0"/>
              </a:defRPr>
            </a:lvl6pPr>
            <a:lvl7pPr marL="2971800" indent="-228600" eaLnBrk="0" fontAlgn="base" hangingPunct="0">
              <a:spcBef>
                <a:spcPct val="0"/>
              </a:spcBef>
              <a:spcAft>
                <a:spcPct val="0"/>
              </a:spcAft>
              <a:defRPr>
                <a:solidFill>
                  <a:schemeClr val="tx1"/>
                </a:solidFill>
                <a:latin typeface="Calibri" pitchFamily="34" charset="0"/>
              </a:defRPr>
            </a:lvl7pPr>
            <a:lvl8pPr marL="3429000" indent="-228600" eaLnBrk="0" fontAlgn="base" hangingPunct="0">
              <a:spcBef>
                <a:spcPct val="0"/>
              </a:spcBef>
              <a:spcAft>
                <a:spcPct val="0"/>
              </a:spcAft>
              <a:defRPr>
                <a:solidFill>
                  <a:schemeClr val="tx1"/>
                </a:solidFill>
                <a:latin typeface="Calibri" pitchFamily="34" charset="0"/>
              </a:defRPr>
            </a:lvl8pPr>
            <a:lvl9pPr marL="3886200" indent="-228600" eaLnBrk="0" fontAlgn="base" hangingPunct="0">
              <a:spcBef>
                <a:spcPct val="0"/>
              </a:spcBef>
              <a:spcAft>
                <a:spcPct val="0"/>
              </a:spcAft>
              <a:defRPr>
                <a:solidFill>
                  <a:schemeClr val="tx1"/>
                </a:solidFill>
                <a:latin typeface="Calibri" pitchFamily="34" charset="0"/>
              </a:defRPr>
            </a:lvl9pPr>
          </a:lstStyle>
          <a:p>
            <a:pPr algn="ctr" eaLnBrk="1" fontAlgn="auto" hangingPunct="1">
              <a:spcBef>
                <a:spcPts val="0"/>
              </a:spcBef>
              <a:spcAft>
                <a:spcPts val="0"/>
              </a:spcAft>
            </a:pPr>
            <a:r>
              <a:rPr lang="en-US" sz="3600" b="1" dirty="0" smtClean="0">
                <a:solidFill>
                  <a:srgbClr val="3D3D3D"/>
                </a:solidFill>
                <a:latin typeface="Century Gothic"/>
                <a:cs typeface="Arial" charset="0"/>
              </a:rPr>
              <a:t>2017 Model Improvement Plan </a:t>
            </a:r>
          </a:p>
          <a:p>
            <a:pPr algn="ctr" eaLnBrk="1" fontAlgn="auto" hangingPunct="1">
              <a:spcBef>
                <a:spcPts val="0"/>
              </a:spcBef>
              <a:spcAft>
                <a:spcPts val="0"/>
              </a:spcAft>
            </a:pPr>
            <a:r>
              <a:rPr lang="en-US" sz="2800" i="1" dirty="0" smtClean="0">
                <a:solidFill>
                  <a:srgbClr val="0096D7"/>
                </a:solidFill>
                <a:latin typeface="Century Gothic"/>
                <a:cs typeface="Arial" charset="0"/>
              </a:rPr>
              <a:t>Collaborative Team of over 70 Experts</a:t>
            </a:r>
          </a:p>
        </p:txBody>
      </p:sp>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5585245" y="1412795"/>
            <a:ext cx="1267547" cy="1267547"/>
          </a:xfrm>
          <a:prstGeom prst="rect">
            <a:avLst/>
          </a:prstGeom>
        </p:spPr>
      </p:pic>
      <p:sp>
        <p:nvSpPr>
          <p:cNvPr id="18" name="Rectangle 17"/>
          <p:cNvSpPr/>
          <p:nvPr/>
        </p:nvSpPr>
        <p:spPr>
          <a:xfrm>
            <a:off x="155552" y="1592876"/>
            <a:ext cx="5254648" cy="1069524"/>
          </a:xfrm>
          <a:prstGeom prst="rect">
            <a:avLst/>
          </a:prstGeom>
        </p:spPr>
        <p:txBody>
          <a:bodyPr wrap="square">
            <a:spAutoFit/>
          </a:bodyPr>
          <a:lstStyle/>
          <a:p>
            <a:pPr eaLnBrk="0" fontAlgn="auto" hangingPunct="0">
              <a:spcBef>
                <a:spcPts val="300"/>
              </a:spcBef>
              <a:spcAft>
                <a:spcPts val="600"/>
              </a:spcAft>
              <a:buClr>
                <a:srgbClr val="5C82B4"/>
              </a:buClr>
            </a:pPr>
            <a:r>
              <a:rPr lang="en-US" b="1" dirty="0" smtClean="0">
                <a:solidFill>
                  <a:srgbClr val="3D3D3D"/>
                </a:solidFill>
                <a:latin typeface="Georgia" pitchFamily="18" charset="0"/>
                <a:cs typeface="Arial" pitchFamily="34" charset="0"/>
              </a:rPr>
              <a:t>Modeling </a:t>
            </a:r>
            <a:r>
              <a:rPr lang="en-US" b="1" dirty="0">
                <a:solidFill>
                  <a:srgbClr val="3D3D3D"/>
                </a:solidFill>
                <a:latin typeface="Georgia" pitchFamily="18" charset="0"/>
                <a:cs typeface="Arial" pitchFamily="34" charset="0"/>
              </a:rPr>
              <a:t>Decision Team </a:t>
            </a:r>
            <a:endParaRPr lang="en-US" dirty="0">
              <a:solidFill>
                <a:srgbClr val="3D3D3D"/>
              </a:solidFill>
              <a:latin typeface="Georgia" pitchFamily="18" charset="0"/>
              <a:cs typeface="Arial" pitchFamily="34" charset="0"/>
            </a:endParaRPr>
          </a:p>
          <a:p>
            <a:pPr eaLnBrk="0" fontAlgn="auto" hangingPunct="0">
              <a:spcBef>
                <a:spcPts val="300"/>
              </a:spcBef>
              <a:spcAft>
                <a:spcPts val="600"/>
              </a:spcAft>
              <a:buClr>
                <a:srgbClr val="5C82B4"/>
              </a:buClr>
            </a:pPr>
            <a:r>
              <a:rPr lang="en-US" dirty="0" smtClean="0">
                <a:solidFill>
                  <a:srgbClr val="3D3D3D"/>
                </a:solidFill>
                <a:latin typeface="Georgia" pitchFamily="18" charset="0"/>
                <a:cs typeface="Arial" pitchFamily="34" charset="0"/>
              </a:rPr>
              <a:t>Directs and coordinates model improvements      and analysis</a:t>
            </a:r>
            <a:endParaRPr lang="en-US" dirty="0">
              <a:solidFill>
                <a:srgbClr val="3D3D3D"/>
              </a:solidFill>
              <a:latin typeface="Georgia" pitchFamily="18" charset="0"/>
              <a:cs typeface="Arial" pitchFamily="34" charset="0"/>
            </a:endParaRPr>
          </a:p>
        </p:txBody>
      </p:sp>
      <p:cxnSp>
        <p:nvCxnSpPr>
          <p:cNvPr id="23" name="Straight Connector 22"/>
          <p:cNvCxnSpPr/>
          <p:nvPr/>
        </p:nvCxnSpPr>
        <p:spPr>
          <a:xfrm>
            <a:off x="-21265" y="2659059"/>
            <a:ext cx="9246887" cy="0"/>
          </a:xfrm>
          <a:prstGeom prst="line">
            <a:avLst/>
          </a:prstGeom>
          <a:ln w="19050">
            <a:solidFill>
              <a:srgbClr val="0096D7"/>
            </a:solidFill>
          </a:ln>
        </p:spPr>
        <p:style>
          <a:lnRef idx="1">
            <a:schemeClr val="accent1"/>
          </a:lnRef>
          <a:fillRef idx="0">
            <a:schemeClr val="accent1"/>
          </a:fillRef>
          <a:effectRef idx="0">
            <a:schemeClr val="accent1"/>
          </a:effectRef>
          <a:fontRef idx="minor">
            <a:schemeClr val="tx1"/>
          </a:fontRef>
        </p:style>
      </p:cxnSp>
      <p:sp>
        <p:nvSpPr>
          <p:cNvPr id="34" name="Rectangle 33"/>
          <p:cNvSpPr/>
          <p:nvPr/>
        </p:nvSpPr>
        <p:spPr>
          <a:xfrm>
            <a:off x="117921" y="2649411"/>
            <a:ext cx="4992957" cy="369332"/>
          </a:xfrm>
          <a:prstGeom prst="rect">
            <a:avLst/>
          </a:prstGeom>
        </p:spPr>
        <p:txBody>
          <a:bodyPr wrap="square">
            <a:spAutoFit/>
          </a:bodyPr>
          <a:lstStyle/>
          <a:p>
            <a:pPr eaLnBrk="0" fontAlgn="auto" hangingPunct="0">
              <a:spcBef>
                <a:spcPts val="300"/>
              </a:spcBef>
              <a:spcAft>
                <a:spcPts val="600"/>
              </a:spcAft>
              <a:buClr>
                <a:srgbClr val="5C82B4"/>
              </a:buClr>
            </a:pPr>
            <a:r>
              <a:rPr lang="en-US" b="1" dirty="0" smtClean="0">
                <a:solidFill>
                  <a:srgbClr val="3D3D3D"/>
                </a:solidFill>
                <a:cs typeface="Arial" pitchFamily="34" charset="0"/>
              </a:rPr>
              <a:t>Subtask Leaders and Members:</a:t>
            </a:r>
            <a:endParaRPr lang="en-US" dirty="0">
              <a:solidFill>
                <a:srgbClr val="3D3D3D"/>
              </a:solidFill>
              <a:cs typeface="Arial" pitchFamily="34" charset="0"/>
            </a:endParaRPr>
          </a:p>
        </p:txBody>
      </p:sp>
      <p:pic>
        <p:nvPicPr>
          <p:cNvPr id="4" name="Picture 3"/>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a:off x="220023" y="4009097"/>
            <a:ext cx="1989777" cy="747816"/>
          </a:xfrm>
          <a:prstGeom prst="rect">
            <a:avLst/>
          </a:prstGeom>
        </p:spPr>
      </p:pic>
      <p:pic>
        <p:nvPicPr>
          <p:cNvPr id="1030" name="Picture 6" descr="http://logo.gmu.edu/webguide/logos/color_190.gif"/>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7586417" y="3634848"/>
            <a:ext cx="1339740" cy="987178"/>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http://www.ecopath.org/sites/default/files/ewe_cons_wordmark.png"/>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7162800" y="5463648"/>
            <a:ext cx="1745496" cy="781881"/>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Southern Miss Gulf Coast compact logo"/>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7270698" y="4701648"/>
            <a:ext cx="1670680" cy="676625"/>
          </a:xfrm>
          <a:prstGeom prst="rect">
            <a:avLst/>
          </a:prstGeom>
          <a:noFill/>
          <a:extLst>
            <a:ext uri="{909E8E84-426E-40DD-AFC4-6F175D3DCCD1}">
              <a14:hiddenFill xmlns:a14="http://schemas.microsoft.com/office/drawing/2010/main">
                <a:solidFill>
                  <a:srgbClr val="FFFFFF"/>
                </a:solidFill>
              </a14:hiddenFill>
            </a:ext>
          </a:extLst>
        </p:spPr>
      </p:pic>
      <p:pic>
        <p:nvPicPr>
          <p:cNvPr id="30" name="Picture 33" descr="UNO.gif"/>
          <p:cNvPicPr>
            <a:picLocks noChangeAspect="1"/>
          </p:cNvPicPr>
          <p:nvPr/>
        </p:nvPicPr>
        <p:blipFill>
          <a:blip r:embed="rId19"/>
          <a:srcRect/>
          <a:stretch>
            <a:fillRect/>
          </a:stretch>
        </p:blipFill>
        <p:spPr bwMode="auto">
          <a:xfrm>
            <a:off x="3641130" y="4120253"/>
            <a:ext cx="2454870" cy="815683"/>
          </a:xfrm>
          <a:prstGeom prst="rect">
            <a:avLst/>
          </a:prstGeom>
          <a:noFill/>
          <a:ln w="9525">
            <a:noFill/>
            <a:miter lim="800000"/>
            <a:headEnd/>
            <a:tailEnd/>
          </a:ln>
        </p:spPr>
      </p:pic>
      <p:pic>
        <p:nvPicPr>
          <p:cNvPr id="33" name="Picture 12"/>
          <p:cNvPicPr>
            <a:picLocks noChangeAspect="1"/>
          </p:cNvPicPr>
          <p:nvPr/>
        </p:nvPicPr>
        <p:blipFill>
          <a:blip r:embed="rId20"/>
          <a:srcRect/>
          <a:stretch>
            <a:fillRect/>
          </a:stretch>
        </p:blipFill>
        <p:spPr bwMode="auto">
          <a:xfrm>
            <a:off x="2256471" y="3818823"/>
            <a:ext cx="1172529" cy="727009"/>
          </a:xfrm>
          <a:prstGeom prst="rect">
            <a:avLst/>
          </a:prstGeom>
          <a:noFill/>
          <a:ln w="9525">
            <a:noFill/>
            <a:miter lim="800000"/>
            <a:headEnd/>
            <a:tailEnd/>
          </a:ln>
        </p:spPr>
      </p:pic>
      <p:sp>
        <p:nvSpPr>
          <p:cNvPr id="27" name="Footer Placeholder 4"/>
          <p:cNvSpPr>
            <a:spLocks noGrp="1"/>
          </p:cNvSpPr>
          <p:nvPr>
            <p:ph type="ftr" sz="quarter" idx="11"/>
          </p:nvPr>
        </p:nvSpPr>
        <p:spPr>
          <a:xfrm>
            <a:off x="457199" y="6356189"/>
            <a:ext cx="4073858" cy="365125"/>
          </a:xfrm>
        </p:spPr>
        <p:txBody>
          <a:bodyPr/>
          <a:lstStyle/>
          <a:p>
            <a:r>
              <a:rPr lang="en-US" sz="1200" smtClean="0">
                <a:solidFill>
                  <a:prstClr val="white"/>
                </a:solidFill>
                <a:latin typeface="Arial" panose="020B0604020202020204" pitchFamily="34" charset="0"/>
                <a:cs typeface="Arial" panose="020B0604020202020204" pitchFamily="34" charset="0"/>
              </a:rPr>
              <a:t>2017 Coastal Master Plan </a:t>
            </a:r>
            <a:endParaRPr lang="en-US" sz="1200" dirty="0">
              <a:solidFill>
                <a:prstClr val="white"/>
              </a:solidFill>
              <a:latin typeface="Arial" panose="020B0604020202020204" pitchFamily="34" charset="0"/>
              <a:cs typeface="Arial" panose="020B0604020202020204" pitchFamily="34" charset="0"/>
            </a:endParaRPr>
          </a:p>
        </p:txBody>
      </p:sp>
      <p:sp>
        <p:nvSpPr>
          <p:cNvPr id="2" name="Slide Number Placeholder 1"/>
          <p:cNvSpPr>
            <a:spLocks noGrp="1"/>
          </p:cNvSpPr>
          <p:nvPr>
            <p:ph type="sldNum" sz="quarter" idx="10"/>
          </p:nvPr>
        </p:nvSpPr>
        <p:spPr/>
        <p:txBody>
          <a:bodyPr/>
          <a:lstStyle/>
          <a:p>
            <a:pPr>
              <a:defRPr/>
            </a:pPr>
            <a:fld id="{DFB488E2-E5C4-44B9-9C41-A4C42F9ACAEC}" type="slidenum">
              <a:rPr lang="en-US" sz="1200" smtClean="0">
                <a:solidFill>
                  <a:srgbClr val="FFFFFF"/>
                </a:solidFill>
                <a:latin typeface="Arial" panose="020B0604020202020204" pitchFamily="34" charset="0"/>
                <a:cs typeface="Arial" panose="020B0604020202020204" pitchFamily="34" charset="0"/>
              </a:rPr>
              <a:pPr>
                <a:defRPr/>
              </a:pPr>
              <a:t>126</a:t>
            </a:fld>
            <a:endParaRPr lang="en-US" sz="1200" dirty="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45588527"/>
      </p:ext>
    </p:extLst>
  </p:cSld>
  <p:clrMapOvr>
    <a:masterClrMapping/>
  </p:clrMapOvr>
  <p:transition/>
  <p:timing>
    <p:tnLst>
      <p:par>
        <p:cTn id="1" dur="indefinite" restart="never" nodeType="tmRoot"/>
      </p:par>
    </p:tnLst>
  </p:timing>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 name="Picture 2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6" y="874139"/>
            <a:ext cx="9137003" cy="5374707"/>
          </a:xfrm>
          <a:prstGeom prst="rect">
            <a:avLst/>
          </a:prstGeom>
        </p:spPr>
      </p:pic>
      <p:sp>
        <p:nvSpPr>
          <p:cNvPr id="22" name="TextBox 4"/>
          <p:cNvSpPr txBox="1">
            <a:spLocks noChangeArrowheads="1"/>
          </p:cNvSpPr>
          <p:nvPr/>
        </p:nvSpPr>
        <p:spPr bwMode="auto">
          <a:xfrm>
            <a:off x="-6651" y="1585"/>
            <a:ext cx="9144000" cy="1446550"/>
          </a:xfrm>
          <a:prstGeom prst="rect">
            <a:avLst/>
          </a:prstGeom>
          <a:solidFill>
            <a:schemeClr val="bg1"/>
          </a:solidFill>
          <a:ln>
            <a:noFill/>
          </a:ln>
          <a:extLst/>
        </p:spPr>
        <p:txBody>
          <a:bodyPr wrap="square">
            <a:spAutoFit/>
          </a:bodyPr>
          <a:lstStyle>
            <a:lvl1pPr eaLnBrk="0" hangingPunct="0">
              <a:defRPr>
                <a:solidFill>
                  <a:schemeClr val="tx1"/>
                </a:solidFill>
                <a:latin typeface="Calibri" pitchFamily="34" charset="0"/>
              </a:defRPr>
            </a:lvl1pPr>
            <a:lvl2pPr marL="742950" indent="-285750" eaLnBrk="0" hangingPunct="0">
              <a:defRPr>
                <a:solidFill>
                  <a:schemeClr val="tx1"/>
                </a:solidFill>
                <a:latin typeface="Calibri" pitchFamily="34" charset="0"/>
              </a:defRPr>
            </a:lvl2pPr>
            <a:lvl3pPr marL="1143000" indent="-228600" eaLnBrk="0" hangingPunct="0">
              <a:defRPr>
                <a:solidFill>
                  <a:schemeClr val="tx1"/>
                </a:solidFill>
                <a:latin typeface="Calibri" pitchFamily="34" charset="0"/>
              </a:defRPr>
            </a:lvl3pPr>
            <a:lvl4pPr marL="1600200" indent="-228600" eaLnBrk="0" hangingPunct="0">
              <a:defRPr>
                <a:solidFill>
                  <a:schemeClr val="tx1"/>
                </a:solidFill>
                <a:latin typeface="Calibri" pitchFamily="34" charset="0"/>
              </a:defRPr>
            </a:lvl4pPr>
            <a:lvl5pPr marL="2057400" indent="-228600" eaLnBrk="0" hangingPunct="0">
              <a:defRPr>
                <a:solidFill>
                  <a:schemeClr val="tx1"/>
                </a:solidFill>
                <a:latin typeface="Calibri" pitchFamily="34" charset="0"/>
              </a:defRPr>
            </a:lvl5pPr>
            <a:lvl6pPr marL="2514600" indent="-228600" eaLnBrk="0" fontAlgn="base" hangingPunct="0">
              <a:spcBef>
                <a:spcPct val="0"/>
              </a:spcBef>
              <a:spcAft>
                <a:spcPct val="0"/>
              </a:spcAft>
              <a:defRPr>
                <a:solidFill>
                  <a:schemeClr val="tx1"/>
                </a:solidFill>
                <a:latin typeface="Calibri" pitchFamily="34" charset="0"/>
              </a:defRPr>
            </a:lvl6pPr>
            <a:lvl7pPr marL="2971800" indent="-228600" eaLnBrk="0" fontAlgn="base" hangingPunct="0">
              <a:spcBef>
                <a:spcPct val="0"/>
              </a:spcBef>
              <a:spcAft>
                <a:spcPct val="0"/>
              </a:spcAft>
              <a:defRPr>
                <a:solidFill>
                  <a:schemeClr val="tx1"/>
                </a:solidFill>
                <a:latin typeface="Calibri" pitchFamily="34" charset="0"/>
              </a:defRPr>
            </a:lvl7pPr>
            <a:lvl8pPr marL="3429000" indent="-228600" eaLnBrk="0" fontAlgn="base" hangingPunct="0">
              <a:spcBef>
                <a:spcPct val="0"/>
              </a:spcBef>
              <a:spcAft>
                <a:spcPct val="0"/>
              </a:spcAft>
              <a:defRPr>
                <a:solidFill>
                  <a:schemeClr val="tx1"/>
                </a:solidFill>
                <a:latin typeface="Calibri" pitchFamily="34" charset="0"/>
              </a:defRPr>
            </a:lvl8pPr>
            <a:lvl9pPr marL="3886200" indent="-228600" eaLnBrk="0" fontAlgn="base" hangingPunct="0">
              <a:spcBef>
                <a:spcPct val="0"/>
              </a:spcBef>
              <a:spcAft>
                <a:spcPct val="0"/>
              </a:spcAft>
              <a:defRPr>
                <a:solidFill>
                  <a:schemeClr val="tx1"/>
                </a:solidFill>
                <a:latin typeface="Calibri" pitchFamily="34" charset="0"/>
              </a:defRPr>
            </a:lvl9pPr>
          </a:lstStyle>
          <a:p>
            <a:pPr algn="ctr" eaLnBrk="1" fontAlgn="auto" hangingPunct="1">
              <a:spcBef>
                <a:spcPts val="0"/>
              </a:spcBef>
              <a:spcAft>
                <a:spcPts val="0"/>
              </a:spcAft>
            </a:pPr>
            <a:endParaRPr lang="en-US" sz="2400" b="1" dirty="0" smtClean="0">
              <a:solidFill>
                <a:srgbClr val="3D3D3D"/>
              </a:solidFill>
              <a:latin typeface="Century Gothic"/>
              <a:cs typeface="Arial" charset="0"/>
            </a:endParaRPr>
          </a:p>
          <a:p>
            <a:pPr algn="ctr" eaLnBrk="1" fontAlgn="auto" hangingPunct="1">
              <a:spcBef>
                <a:spcPts val="0"/>
              </a:spcBef>
              <a:spcAft>
                <a:spcPts val="0"/>
              </a:spcAft>
            </a:pPr>
            <a:r>
              <a:rPr lang="en-US" sz="3600" b="1" dirty="0" smtClean="0">
                <a:solidFill>
                  <a:srgbClr val="3D3D3D"/>
                </a:solidFill>
                <a:latin typeface="Century Gothic"/>
                <a:cs typeface="Arial" charset="0"/>
              </a:rPr>
              <a:t>2017 Model Improvement Plan </a:t>
            </a:r>
          </a:p>
          <a:p>
            <a:pPr algn="ctr" eaLnBrk="1" fontAlgn="auto" hangingPunct="1">
              <a:spcBef>
                <a:spcPts val="0"/>
              </a:spcBef>
              <a:spcAft>
                <a:spcPts val="0"/>
              </a:spcAft>
            </a:pPr>
            <a:r>
              <a:rPr lang="en-US" sz="2800" i="1" dirty="0" smtClean="0">
                <a:solidFill>
                  <a:srgbClr val="0096D7"/>
                </a:solidFill>
                <a:latin typeface="Century Gothic"/>
                <a:cs typeface="Arial" charset="0"/>
              </a:rPr>
              <a:t>Integrated Compartment Models (ICMs)</a:t>
            </a:r>
          </a:p>
        </p:txBody>
      </p:sp>
      <p:sp>
        <p:nvSpPr>
          <p:cNvPr id="15" name="Footer Placeholder 4"/>
          <p:cNvSpPr>
            <a:spLocks noGrp="1"/>
          </p:cNvSpPr>
          <p:nvPr>
            <p:ph type="ftr" sz="quarter" idx="11"/>
          </p:nvPr>
        </p:nvSpPr>
        <p:spPr>
          <a:xfrm>
            <a:off x="457199" y="6356189"/>
            <a:ext cx="4073858" cy="365125"/>
          </a:xfrm>
        </p:spPr>
        <p:txBody>
          <a:bodyPr/>
          <a:lstStyle/>
          <a:p>
            <a:r>
              <a:rPr lang="en-US" smtClean="0"/>
              <a:t>2017 Coastal Master Plan </a:t>
            </a:r>
            <a:endParaRPr lang="en-US" dirty="0"/>
          </a:p>
        </p:txBody>
      </p:sp>
      <p:sp>
        <p:nvSpPr>
          <p:cNvPr id="2" name="Slide Number Placeholder 1"/>
          <p:cNvSpPr>
            <a:spLocks noGrp="1"/>
          </p:cNvSpPr>
          <p:nvPr>
            <p:ph type="sldNum" sz="quarter" idx="12"/>
          </p:nvPr>
        </p:nvSpPr>
        <p:spPr/>
        <p:txBody>
          <a:bodyPr/>
          <a:lstStyle/>
          <a:p>
            <a:fld id="{0580405D-A643-224E-BD86-D482C39E2277}" type="slidenum">
              <a:rPr lang="en-US" smtClean="0"/>
              <a:pPr/>
              <a:t>127</a:t>
            </a:fld>
            <a:endParaRPr lang="en-US"/>
          </a:p>
        </p:txBody>
      </p:sp>
    </p:spTree>
    <p:extLst>
      <p:ext uri="{BB962C8B-B14F-4D97-AF65-F5344CB8AC3E}">
        <p14:creationId xmlns:p14="http://schemas.microsoft.com/office/powerpoint/2010/main" val="29982845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CLARA Model Improvement Plan</a:t>
            </a:r>
            <a:br>
              <a:rPr lang="en-US" dirty="0" smtClean="0"/>
            </a:br>
            <a:r>
              <a:rPr lang="en-US" sz="2400" b="0" i="1" dirty="0" smtClean="0"/>
              <a:t>Model Updates for the 2017 Master Plan</a:t>
            </a:r>
            <a:endParaRPr lang="en-US" b="0" i="1" dirty="0"/>
          </a:p>
        </p:txBody>
      </p:sp>
      <p:sp>
        <p:nvSpPr>
          <p:cNvPr id="3" name="Content Placeholder 2"/>
          <p:cNvSpPr>
            <a:spLocks noGrp="1"/>
          </p:cNvSpPr>
          <p:nvPr>
            <p:ph idx="1"/>
          </p:nvPr>
        </p:nvSpPr>
        <p:spPr/>
        <p:txBody>
          <a:bodyPr/>
          <a:lstStyle/>
          <a:p>
            <a:r>
              <a:rPr lang="en-US" dirty="0"/>
              <a:t>Expand study region further inland to reflect an expanding floodplain </a:t>
            </a:r>
            <a:endParaRPr lang="en-US" dirty="0" smtClean="0"/>
          </a:p>
          <a:p>
            <a:r>
              <a:rPr lang="en-US" dirty="0"/>
              <a:t>Develop a higher-resolution spatial unit of analysis</a:t>
            </a:r>
          </a:p>
          <a:p>
            <a:pPr lvl="1"/>
            <a:r>
              <a:rPr lang="en-US" dirty="0"/>
              <a:t>Previous: U.S. Census block </a:t>
            </a:r>
            <a:r>
              <a:rPr lang="en-US" dirty="0" smtClean="0"/>
              <a:t>centroids</a:t>
            </a:r>
          </a:p>
          <a:p>
            <a:pPr lvl="1"/>
            <a:r>
              <a:rPr lang="en-US" dirty="0"/>
              <a:t>New: At least 1x1 km </a:t>
            </a:r>
            <a:r>
              <a:rPr lang="en-US" dirty="0" smtClean="0"/>
              <a:t>grid</a:t>
            </a:r>
          </a:p>
          <a:p>
            <a:pPr marL="0" indent="-400050"/>
            <a:r>
              <a:rPr lang="en-US" dirty="0" smtClean="0"/>
              <a:t>Update</a:t>
            </a:r>
          </a:p>
          <a:p>
            <a:pPr lvl="1"/>
            <a:r>
              <a:rPr lang="en-US" dirty="0"/>
              <a:t>Data on individual structures/parcels (selected parishes)</a:t>
            </a:r>
          </a:p>
          <a:p>
            <a:pPr lvl="1"/>
            <a:r>
              <a:rPr lang="en-US" dirty="0"/>
              <a:t>Strategic assets and critical infrastructure</a:t>
            </a:r>
            <a:endParaRPr lang="en-US" dirty="0" smtClean="0"/>
          </a:p>
          <a:p>
            <a:pPr lvl="1"/>
            <a:r>
              <a:rPr lang="en-US" dirty="0" smtClean="0"/>
              <a:t>2010 Census updates</a:t>
            </a:r>
          </a:p>
          <a:p>
            <a:r>
              <a:rPr lang="en-US" dirty="0"/>
              <a:t>Validate CLARA with Hurricane Isaac flood and damage data</a:t>
            </a:r>
          </a:p>
          <a:p>
            <a:endParaRPr lang="en-US" dirty="0" smtClean="0"/>
          </a:p>
          <a:p>
            <a:pPr marL="457200" lvl="1" indent="0">
              <a:buNone/>
            </a:pPr>
            <a:endParaRPr lang="en-US" dirty="0" smtClean="0"/>
          </a:p>
          <a:p>
            <a:pPr lvl="1"/>
            <a:endParaRPr lang="en-US" dirty="0" smtClean="0"/>
          </a:p>
          <a:p>
            <a:endParaRPr lang="en-US" dirty="0"/>
          </a:p>
        </p:txBody>
      </p:sp>
      <p:sp>
        <p:nvSpPr>
          <p:cNvPr id="5" name="Footer Placeholder 4"/>
          <p:cNvSpPr>
            <a:spLocks noGrp="1"/>
          </p:cNvSpPr>
          <p:nvPr>
            <p:ph type="ftr" sz="quarter" idx="11"/>
          </p:nvPr>
        </p:nvSpPr>
        <p:spPr>
          <a:xfrm>
            <a:off x="457200" y="6356189"/>
            <a:ext cx="4191000" cy="365125"/>
          </a:xfrm>
        </p:spPr>
        <p:txBody>
          <a:bodyPr/>
          <a:lstStyle/>
          <a:p>
            <a:r>
              <a:rPr lang="en-US" smtClean="0"/>
              <a:t>2017 Coastal Master Plan </a:t>
            </a:r>
            <a:endParaRPr lang="en-US" dirty="0"/>
          </a:p>
        </p:txBody>
      </p:sp>
      <p:sp>
        <p:nvSpPr>
          <p:cNvPr id="6" name="Slide Number Placeholder 5"/>
          <p:cNvSpPr>
            <a:spLocks noGrp="1"/>
          </p:cNvSpPr>
          <p:nvPr>
            <p:ph type="sldNum" sz="quarter" idx="12"/>
          </p:nvPr>
        </p:nvSpPr>
        <p:spPr/>
        <p:txBody>
          <a:bodyPr/>
          <a:lstStyle/>
          <a:p>
            <a:fld id="{0580405D-A643-224E-BD86-D482C39E2277}" type="slidenum">
              <a:rPr lang="en-US" smtClean="0"/>
              <a:pPr/>
              <a:t>128</a:t>
            </a:fld>
            <a:endParaRPr lang="en-US"/>
          </a:p>
        </p:txBody>
      </p:sp>
    </p:spTree>
    <p:extLst>
      <p:ext uri="{BB962C8B-B14F-4D97-AF65-F5344CB8AC3E}">
        <p14:creationId xmlns:p14="http://schemas.microsoft.com/office/powerpoint/2010/main" val="36469602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Autofit/>
          </a:bodyPr>
          <a:lstStyle/>
          <a:p>
            <a:r>
              <a:rPr lang="en-US" dirty="0"/>
              <a:t>Geospatial Improvements</a:t>
            </a:r>
            <a:br>
              <a:rPr lang="en-US" dirty="0"/>
            </a:br>
            <a:r>
              <a:rPr lang="en-US" sz="2400" b="0" i="1" dirty="0" smtClean="0"/>
              <a:t>Expanding the Study Region</a:t>
            </a:r>
            <a:endParaRPr lang="en-US" sz="3200" dirty="0"/>
          </a:p>
        </p:txBody>
      </p:sp>
      <p:sp>
        <p:nvSpPr>
          <p:cNvPr id="5" name="Footer Placeholder 4"/>
          <p:cNvSpPr>
            <a:spLocks noGrp="1"/>
          </p:cNvSpPr>
          <p:nvPr>
            <p:ph type="ftr" sz="quarter" idx="11"/>
          </p:nvPr>
        </p:nvSpPr>
        <p:spPr>
          <a:xfrm>
            <a:off x="457200" y="6356189"/>
            <a:ext cx="4111718" cy="365125"/>
          </a:xfrm>
        </p:spPr>
        <p:txBody>
          <a:bodyPr/>
          <a:lstStyle/>
          <a:p>
            <a:r>
              <a:rPr lang="en-US" smtClean="0"/>
              <a:t>2017 Coastal Master Plan </a:t>
            </a:r>
            <a:endParaRPr lang="en-US" dirty="0"/>
          </a:p>
        </p:txBody>
      </p:sp>
      <p:grpSp>
        <p:nvGrpSpPr>
          <p:cNvPr id="19" name="Group 18"/>
          <p:cNvGrpSpPr/>
          <p:nvPr/>
        </p:nvGrpSpPr>
        <p:grpSpPr>
          <a:xfrm>
            <a:off x="-6164" y="1592644"/>
            <a:ext cx="9150164" cy="3741356"/>
            <a:chOff x="-6164" y="1524000"/>
            <a:chExt cx="9150164" cy="3741356"/>
          </a:xfrm>
        </p:grpSpPr>
        <p:grpSp>
          <p:nvGrpSpPr>
            <p:cNvPr id="18" name="Group 17"/>
            <p:cNvGrpSpPr/>
            <p:nvPr/>
          </p:nvGrpSpPr>
          <p:grpSpPr>
            <a:xfrm>
              <a:off x="-6164" y="1524000"/>
              <a:ext cx="9150164" cy="3741356"/>
              <a:chOff x="-6164" y="1524000"/>
              <a:chExt cx="9150164" cy="3741356"/>
            </a:xfrm>
          </p:grpSpPr>
          <p:pic>
            <p:nvPicPr>
              <p:cNvPr id="13" name="Picture 12"/>
              <p:cNvPicPr/>
              <p:nvPr/>
            </p:nvPicPr>
            <p:blipFill rotWithShape="1">
              <a:blip r:embed="rId2" cstate="print">
                <a:extLst>
                  <a:ext uri="{28A0092B-C50C-407E-A947-70E740481C1C}">
                    <a14:useLocalDpi xmlns:a14="http://schemas.microsoft.com/office/drawing/2010/main" val="0"/>
                  </a:ext>
                </a:extLst>
              </a:blip>
              <a:srcRect l="3401" r="3632"/>
              <a:stretch/>
            </p:blipFill>
            <p:spPr bwMode="auto">
              <a:xfrm>
                <a:off x="-6164" y="1524000"/>
                <a:ext cx="9150164" cy="3741356"/>
              </a:xfrm>
              <a:prstGeom prst="rect">
                <a:avLst/>
              </a:prstGeom>
              <a:noFill/>
              <a:ln>
                <a:noFill/>
              </a:ln>
              <a:extLst>
                <a:ext uri="{53640926-AAD7-44D8-BBD7-CCE9431645EC}">
                  <a14:shadowObscured xmlns:a14="http://schemas.microsoft.com/office/drawing/2010/main"/>
                </a:ext>
              </a:extLst>
            </p:spPr>
          </p:pic>
          <p:sp>
            <p:nvSpPr>
              <p:cNvPr id="14" name="Rectangle 13"/>
              <p:cNvSpPr/>
              <p:nvPr/>
            </p:nvSpPr>
            <p:spPr>
              <a:xfrm>
                <a:off x="26525" y="4724400"/>
                <a:ext cx="3048000" cy="307776"/>
              </a:xfrm>
              <a:prstGeom prst="rect">
                <a:avLst/>
              </a:prstGeom>
              <a:solidFill>
                <a:srgbClr val="343434"/>
              </a:solidFill>
              <a:ln w="19050">
                <a:solidFill>
                  <a:srgbClr val="4E4E4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spcBef>
                    <a:spcPts val="0"/>
                  </a:spcBef>
                  <a:spcAft>
                    <a:spcPts val="0"/>
                  </a:spcAft>
                </a:pPr>
                <a:endParaRPr lang="en-US" dirty="0">
                  <a:solidFill>
                    <a:prstClr val="white"/>
                  </a:solidFill>
                </a:endParaRPr>
              </a:p>
            </p:txBody>
          </p:sp>
        </p:grpSp>
        <p:sp>
          <p:nvSpPr>
            <p:cNvPr id="15" name="TextBox 14"/>
            <p:cNvSpPr txBox="1"/>
            <p:nvPr/>
          </p:nvSpPr>
          <p:spPr>
            <a:xfrm>
              <a:off x="331325" y="4724400"/>
              <a:ext cx="2743200" cy="307777"/>
            </a:xfrm>
            <a:prstGeom prst="rect">
              <a:avLst/>
            </a:prstGeom>
            <a:noFill/>
          </p:spPr>
          <p:txBody>
            <a:bodyPr wrap="square" rtlCol="0">
              <a:spAutoFit/>
            </a:bodyPr>
            <a:lstStyle/>
            <a:p>
              <a:pPr fontAlgn="auto">
                <a:spcBef>
                  <a:spcPts val="0"/>
                </a:spcBef>
                <a:spcAft>
                  <a:spcPts val="0"/>
                </a:spcAft>
              </a:pPr>
              <a:r>
                <a:rPr lang="en-US" sz="1400" dirty="0" smtClean="0">
                  <a:solidFill>
                    <a:prstClr val="white"/>
                  </a:solidFill>
                  <a:latin typeface="Century Gothic"/>
                </a:rPr>
                <a:t>CLARA 2017 max extent</a:t>
              </a:r>
            </a:p>
          </p:txBody>
        </p:sp>
      </p:grpSp>
      <p:sp>
        <p:nvSpPr>
          <p:cNvPr id="16" name="Isosceles Triangle 15"/>
          <p:cNvSpPr/>
          <p:nvPr/>
        </p:nvSpPr>
        <p:spPr>
          <a:xfrm rot="10800000">
            <a:off x="121920" y="4846320"/>
            <a:ext cx="182880" cy="182880"/>
          </a:xfrm>
          <a:prstGeom prst="triangle">
            <a:avLst>
              <a:gd name="adj" fmla="val 0"/>
            </a:avLst>
          </a:prstGeom>
          <a:solidFill>
            <a:srgbClr val="004DA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spcBef>
                <a:spcPts val="0"/>
              </a:spcBef>
              <a:spcAft>
                <a:spcPts val="0"/>
              </a:spcAft>
            </a:pPr>
            <a:endParaRPr lang="en-US" dirty="0">
              <a:solidFill>
                <a:prstClr val="white"/>
              </a:solidFill>
            </a:endParaRPr>
          </a:p>
        </p:txBody>
      </p:sp>
      <p:sp>
        <p:nvSpPr>
          <p:cNvPr id="17" name="Isosceles Triangle 16"/>
          <p:cNvSpPr/>
          <p:nvPr/>
        </p:nvSpPr>
        <p:spPr>
          <a:xfrm>
            <a:off x="121920" y="4841106"/>
            <a:ext cx="182880" cy="182880"/>
          </a:xfrm>
          <a:prstGeom prst="triangle">
            <a:avLst>
              <a:gd name="adj" fmla="val 0"/>
            </a:avLst>
          </a:prstGeom>
          <a:solidFill>
            <a:srgbClr val="005CE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spcBef>
                <a:spcPts val="0"/>
              </a:spcBef>
              <a:spcAft>
                <a:spcPts val="0"/>
              </a:spcAft>
            </a:pPr>
            <a:endParaRPr lang="en-US" dirty="0">
              <a:solidFill>
                <a:prstClr val="white"/>
              </a:solidFill>
            </a:endParaRPr>
          </a:p>
        </p:txBody>
      </p:sp>
      <p:sp>
        <p:nvSpPr>
          <p:cNvPr id="2" name="Slide Number Placeholder 1"/>
          <p:cNvSpPr>
            <a:spLocks noGrp="1"/>
          </p:cNvSpPr>
          <p:nvPr>
            <p:ph type="sldNum" sz="quarter" idx="12"/>
          </p:nvPr>
        </p:nvSpPr>
        <p:spPr/>
        <p:txBody>
          <a:bodyPr/>
          <a:lstStyle/>
          <a:p>
            <a:fld id="{0580405D-A643-224E-BD86-D482C39E2277}" type="slidenum">
              <a:rPr lang="en-US" smtClean="0"/>
              <a:pPr/>
              <a:t>129</a:t>
            </a:fld>
            <a:endParaRPr lang="en-US"/>
          </a:p>
        </p:txBody>
      </p:sp>
    </p:spTree>
    <p:extLst>
      <p:ext uri="{BB962C8B-B14F-4D97-AF65-F5344CB8AC3E}">
        <p14:creationId xmlns:p14="http://schemas.microsoft.com/office/powerpoint/2010/main" val="26185248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Autofit/>
          </a:bodyPr>
          <a:lstStyle/>
          <a:p>
            <a:r>
              <a:rPr lang="en-US" dirty="0"/>
              <a:t>Geospatial Improvements</a:t>
            </a:r>
            <a:br>
              <a:rPr lang="en-US" dirty="0"/>
            </a:br>
            <a:r>
              <a:rPr lang="en-US" sz="2400" b="0" i="1" dirty="0" smtClean="0"/>
              <a:t>Developing a New Spatial Unit</a:t>
            </a:r>
            <a:endParaRPr lang="en-US" sz="3200" dirty="0"/>
          </a:p>
        </p:txBody>
      </p:sp>
      <p:sp>
        <p:nvSpPr>
          <p:cNvPr id="5" name="Footer Placeholder 4"/>
          <p:cNvSpPr>
            <a:spLocks noGrp="1"/>
          </p:cNvSpPr>
          <p:nvPr>
            <p:ph type="ftr" sz="quarter" idx="11"/>
          </p:nvPr>
        </p:nvSpPr>
        <p:spPr>
          <a:xfrm>
            <a:off x="457200" y="6356189"/>
            <a:ext cx="4343400" cy="365125"/>
          </a:xfrm>
        </p:spPr>
        <p:txBody>
          <a:bodyPr/>
          <a:lstStyle/>
          <a:p>
            <a:r>
              <a:rPr lang="en-US" smtClean="0"/>
              <a:t>2017 Coastal Master Plan </a:t>
            </a:r>
            <a:endParaRPr lang="en-US" dirty="0"/>
          </a:p>
        </p:txBody>
      </p:sp>
      <p:sp>
        <p:nvSpPr>
          <p:cNvPr id="12" name="Content Placeholder 2"/>
          <p:cNvSpPr txBox="1">
            <a:spLocks/>
          </p:cNvSpPr>
          <p:nvPr/>
        </p:nvSpPr>
        <p:spPr>
          <a:xfrm>
            <a:off x="304800" y="1447800"/>
            <a:ext cx="8229600" cy="1143000"/>
          </a:xfrm>
          <a:prstGeom prst="rect">
            <a:avLst/>
          </a:prstGeom>
        </p:spPr>
        <p:txBody>
          <a:bodyPr/>
          <a:lstStyle>
            <a:lvl1pPr marL="342900" indent="-342900" algn="l" defTabSz="457200" rtl="0" eaLnBrk="1" latinLnBrk="0" hangingPunct="1">
              <a:spcBef>
                <a:spcPct val="20000"/>
              </a:spcBef>
              <a:buFont typeface="Arial"/>
              <a:buChar char="•"/>
              <a:defRPr sz="2400" b="0" i="0" kern="1200">
                <a:solidFill>
                  <a:schemeClr val="tx1"/>
                </a:solidFill>
                <a:latin typeface="Georgia"/>
                <a:ea typeface="+mn-ea"/>
                <a:cs typeface="Georgia"/>
              </a:defRPr>
            </a:lvl1pPr>
            <a:lvl2pPr marL="742950" indent="-285750" algn="l" defTabSz="457200" rtl="0" eaLnBrk="1" latinLnBrk="0" hangingPunct="1">
              <a:spcBef>
                <a:spcPct val="20000"/>
              </a:spcBef>
              <a:buFont typeface="Arial"/>
              <a:buChar char="–"/>
              <a:defRPr sz="1800" b="0" i="0" kern="1200">
                <a:solidFill>
                  <a:schemeClr val="tx1"/>
                </a:solidFill>
                <a:latin typeface="Georgia"/>
                <a:ea typeface="+mn-ea"/>
                <a:cs typeface="Georgia"/>
              </a:defRPr>
            </a:lvl2pPr>
            <a:lvl3pPr marL="1143000" indent="-228600" algn="l" defTabSz="457200" rtl="0" eaLnBrk="1" latinLnBrk="0" hangingPunct="1">
              <a:spcBef>
                <a:spcPct val="20000"/>
              </a:spcBef>
              <a:buFont typeface="Arial"/>
              <a:buChar char="•"/>
              <a:defRPr sz="1800" b="0" i="0" kern="1200">
                <a:solidFill>
                  <a:schemeClr val="tx1"/>
                </a:solidFill>
                <a:latin typeface="Georgia"/>
                <a:ea typeface="+mn-ea"/>
                <a:cs typeface="Georgia"/>
              </a:defRPr>
            </a:lvl3pPr>
            <a:lvl4pPr marL="1600200" indent="-228600" algn="l" defTabSz="457200" rtl="0" eaLnBrk="1" latinLnBrk="0" hangingPunct="1">
              <a:spcBef>
                <a:spcPct val="20000"/>
              </a:spcBef>
              <a:buFont typeface="Arial"/>
              <a:buChar char="–"/>
              <a:defRPr sz="1600" b="0" i="0" kern="1200">
                <a:solidFill>
                  <a:schemeClr val="tx1"/>
                </a:solidFill>
                <a:latin typeface="Georgia"/>
                <a:ea typeface="+mn-ea"/>
                <a:cs typeface="Georgia"/>
              </a:defRPr>
            </a:lvl4pPr>
            <a:lvl5pPr marL="2057400" indent="-228600" algn="l" defTabSz="457200" rtl="0" eaLnBrk="1" latinLnBrk="0" hangingPunct="1">
              <a:spcBef>
                <a:spcPct val="20000"/>
              </a:spcBef>
              <a:buFont typeface="Arial"/>
              <a:buChar char="»"/>
              <a:defRPr sz="1600" b="0" i="0" kern="1200">
                <a:solidFill>
                  <a:schemeClr val="tx1"/>
                </a:solidFill>
                <a:latin typeface="Georgia"/>
                <a:ea typeface="+mn-ea"/>
                <a:cs typeface="Georgia"/>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fontAlgn="auto">
              <a:spcAft>
                <a:spcPts val="0"/>
              </a:spcAft>
            </a:pPr>
            <a:r>
              <a:rPr lang="en-US" dirty="0">
                <a:solidFill>
                  <a:srgbClr val="3D3D3D"/>
                </a:solidFill>
              </a:rPr>
              <a:t>CLARA v1.0 included ~35K census block </a:t>
            </a:r>
            <a:r>
              <a:rPr lang="en-US" dirty="0" smtClean="0">
                <a:solidFill>
                  <a:srgbClr val="3D3D3D"/>
                </a:solidFill>
              </a:rPr>
              <a:t>centroids</a:t>
            </a:r>
          </a:p>
        </p:txBody>
      </p:sp>
      <p:pic>
        <p:nvPicPr>
          <p:cNvPr id="20" name="Picture 19"/>
          <p:cNvPicPr/>
          <p:nvPr/>
        </p:nvPicPr>
        <p:blipFill rotWithShape="1">
          <a:blip r:embed="rId3">
            <a:extLst>
              <a:ext uri="{28A0092B-C50C-407E-A947-70E740481C1C}">
                <a14:useLocalDpi xmlns:a14="http://schemas.microsoft.com/office/drawing/2010/main" val="0"/>
              </a:ext>
            </a:extLst>
          </a:blip>
          <a:srcRect l="4379" r="2644"/>
          <a:stretch/>
        </p:blipFill>
        <p:spPr bwMode="auto">
          <a:xfrm>
            <a:off x="0" y="1941731"/>
            <a:ext cx="9210176" cy="3809683"/>
          </a:xfrm>
          <a:prstGeom prst="rect">
            <a:avLst/>
          </a:prstGeom>
          <a:noFill/>
          <a:ln>
            <a:noFill/>
          </a:ln>
          <a:extLst>
            <a:ext uri="{53640926-AAD7-44D8-BBD7-CCE9431645EC}">
              <a14:shadowObscured xmlns:a14="http://schemas.microsoft.com/office/drawing/2010/main"/>
            </a:ext>
          </a:extLst>
        </p:spPr>
      </p:pic>
      <p:sp>
        <p:nvSpPr>
          <p:cNvPr id="21" name="Rectangle 20"/>
          <p:cNvSpPr/>
          <p:nvPr/>
        </p:nvSpPr>
        <p:spPr>
          <a:xfrm>
            <a:off x="124610" y="5867400"/>
            <a:ext cx="5666590" cy="307776"/>
          </a:xfrm>
          <a:prstGeom prst="rect">
            <a:avLst/>
          </a:prstGeom>
          <a:solidFill>
            <a:srgbClr val="343434"/>
          </a:solidFill>
          <a:ln w="19050">
            <a:solidFill>
              <a:srgbClr val="4E4E4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spcBef>
                <a:spcPts val="0"/>
              </a:spcBef>
              <a:spcAft>
                <a:spcPts val="0"/>
              </a:spcAft>
            </a:pPr>
            <a:endParaRPr lang="en-US" dirty="0">
              <a:solidFill>
                <a:prstClr val="white"/>
              </a:solidFill>
            </a:endParaRPr>
          </a:p>
        </p:txBody>
      </p:sp>
      <p:sp>
        <p:nvSpPr>
          <p:cNvPr id="22" name="TextBox 21"/>
          <p:cNvSpPr txBox="1"/>
          <p:nvPr/>
        </p:nvSpPr>
        <p:spPr>
          <a:xfrm>
            <a:off x="270741" y="5892980"/>
            <a:ext cx="5872483" cy="307777"/>
          </a:xfrm>
          <a:prstGeom prst="rect">
            <a:avLst/>
          </a:prstGeom>
          <a:noFill/>
        </p:spPr>
        <p:txBody>
          <a:bodyPr wrap="square" rtlCol="0">
            <a:spAutoFit/>
          </a:bodyPr>
          <a:lstStyle/>
          <a:p>
            <a:pPr fontAlgn="auto">
              <a:spcBef>
                <a:spcPts val="0"/>
              </a:spcBef>
              <a:spcAft>
                <a:spcPts val="0"/>
              </a:spcAft>
            </a:pPr>
            <a:r>
              <a:rPr lang="en-US" sz="1400" b="1" dirty="0" smtClean="0">
                <a:solidFill>
                  <a:prstClr val="white"/>
                </a:solidFill>
                <a:latin typeface="Century Gothic"/>
              </a:rPr>
              <a:t>2000 US Census block centroids within 2012 max extent</a:t>
            </a:r>
          </a:p>
        </p:txBody>
      </p:sp>
      <p:sp>
        <p:nvSpPr>
          <p:cNvPr id="2" name="Slide Number Placeholder 1"/>
          <p:cNvSpPr>
            <a:spLocks noGrp="1"/>
          </p:cNvSpPr>
          <p:nvPr>
            <p:ph type="sldNum" sz="quarter" idx="12"/>
          </p:nvPr>
        </p:nvSpPr>
        <p:spPr/>
        <p:txBody>
          <a:bodyPr/>
          <a:lstStyle/>
          <a:p>
            <a:fld id="{0580405D-A643-224E-BD86-D482C39E2277}" type="slidenum">
              <a:rPr lang="en-US" smtClean="0"/>
              <a:pPr/>
              <a:t>130</a:t>
            </a:fld>
            <a:endParaRPr lang="en-US"/>
          </a:p>
        </p:txBody>
      </p:sp>
    </p:spTree>
    <p:extLst>
      <p:ext uri="{BB962C8B-B14F-4D97-AF65-F5344CB8AC3E}">
        <p14:creationId xmlns:p14="http://schemas.microsoft.com/office/powerpoint/2010/main" val="41242285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152400"/>
            <a:ext cx="8229600" cy="1143000"/>
          </a:xfrm>
        </p:spPr>
        <p:txBody>
          <a:bodyPr>
            <a:noAutofit/>
          </a:bodyPr>
          <a:lstStyle/>
          <a:p>
            <a:r>
              <a:rPr lang="en-US" dirty="0"/>
              <a:t>Geospatial Improvements</a:t>
            </a:r>
            <a:br>
              <a:rPr lang="en-US" dirty="0"/>
            </a:br>
            <a:r>
              <a:rPr lang="en-US" sz="2400" b="0" i="1" dirty="0" smtClean="0"/>
              <a:t>Developing a New Spatial Unit</a:t>
            </a:r>
            <a:endParaRPr lang="en-US" sz="3200" dirty="0"/>
          </a:p>
        </p:txBody>
      </p:sp>
      <p:sp>
        <p:nvSpPr>
          <p:cNvPr id="5" name="Footer Placeholder 4"/>
          <p:cNvSpPr>
            <a:spLocks noGrp="1"/>
          </p:cNvSpPr>
          <p:nvPr>
            <p:ph type="ftr" sz="quarter" idx="11"/>
          </p:nvPr>
        </p:nvSpPr>
        <p:spPr>
          <a:xfrm>
            <a:off x="457200" y="6356189"/>
            <a:ext cx="4114800" cy="365125"/>
          </a:xfrm>
        </p:spPr>
        <p:txBody>
          <a:bodyPr/>
          <a:lstStyle/>
          <a:p>
            <a:r>
              <a:rPr lang="en-US" smtClean="0"/>
              <a:t>2017 Coastal Master Plan </a:t>
            </a:r>
            <a:endParaRPr lang="en-US" dirty="0"/>
          </a:p>
        </p:txBody>
      </p:sp>
      <p:sp>
        <p:nvSpPr>
          <p:cNvPr id="12" name="Content Placeholder 2"/>
          <p:cNvSpPr txBox="1">
            <a:spLocks/>
          </p:cNvSpPr>
          <p:nvPr/>
        </p:nvSpPr>
        <p:spPr>
          <a:xfrm>
            <a:off x="304800" y="1371600"/>
            <a:ext cx="8229600" cy="1143000"/>
          </a:xfrm>
          <a:prstGeom prst="rect">
            <a:avLst/>
          </a:prstGeom>
        </p:spPr>
        <p:txBody>
          <a:bodyPr/>
          <a:lstStyle>
            <a:lvl1pPr marL="342900" indent="-342900" algn="l" defTabSz="457200" rtl="0" eaLnBrk="1" latinLnBrk="0" hangingPunct="1">
              <a:spcBef>
                <a:spcPct val="20000"/>
              </a:spcBef>
              <a:buFont typeface="Arial"/>
              <a:buChar char="•"/>
              <a:defRPr sz="2400" b="0" i="0" kern="1200">
                <a:solidFill>
                  <a:schemeClr val="tx1"/>
                </a:solidFill>
                <a:latin typeface="Georgia"/>
                <a:ea typeface="+mn-ea"/>
                <a:cs typeface="Georgia"/>
              </a:defRPr>
            </a:lvl1pPr>
            <a:lvl2pPr marL="742950" indent="-285750" algn="l" defTabSz="457200" rtl="0" eaLnBrk="1" latinLnBrk="0" hangingPunct="1">
              <a:spcBef>
                <a:spcPct val="20000"/>
              </a:spcBef>
              <a:buFont typeface="Arial"/>
              <a:buChar char="–"/>
              <a:defRPr sz="1800" b="0" i="0" kern="1200">
                <a:solidFill>
                  <a:schemeClr val="tx1"/>
                </a:solidFill>
                <a:latin typeface="Georgia"/>
                <a:ea typeface="+mn-ea"/>
                <a:cs typeface="Georgia"/>
              </a:defRPr>
            </a:lvl2pPr>
            <a:lvl3pPr marL="1143000" indent="-228600" algn="l" defTabSz="457200" rtl="0" eaLnBrk="1" latinLnBrk="0" hangingPunct="1">
              <a:spcBef>
                <a:spcPct val="20000"/>
              </a:spcBef>
              <a:buFont typeface="Arial"/>
              <a:buChar char="•"/>
              <a:defRPr sz="1800" b="0" i="0" kern="1200">
                <a:solidFill>
                  <a:schemeClr val="tx1"/>
                </a:solidFill>
                <a:latin typeface="Georgia"/>
                <a:ea typeface="+mn-ea"/>
                <a:cs typeface="Georgia"/>
              </a:defRPr>
            </a:lvl3pPr>
            <a:lvl4pPr marL="1600200" indent="-228600" algn="l" defTabSz="457200" rtl="0" eaLnBrk="1" latinLnBrk="0" hangingPunct="1">
              <a:spcBef>
                <a:spcPct val="20000"/>
              </a:spcBef>
              <a:buFont typeface="Arial"/>
              <a:buChar char="–"/>
              <a:defRPr sz="1600" b="0" i="0" kern="1200">
                <a:solidFill>
                  <a:schemeClr val="tx1"/>
                </a:solidFill>
                <a:latin typeface="Georgia"/>
                <a:ea typeface="+mn-ea"/>
                <a:cs typeface="Georgia"/>
              </a:defRPr>
            </a:lvl4pPr>
            <a:lvl5pPr marL="2057400" indent="-228600" algn="l" defTabSz="457200" rtl="0" eaLnBrk="1" latinLnBrk="0" hangingPunct="1">
              <a:spcBef>
                <a:spcPct val="20000"/>
              </a:spcBef>
              <a:buFont typeface="Arial"/>
              <a:buChar char="»"/>
              <a:defRPr sz="1600" b="0" i="0" kern="1200">
                <a:solidFill>
                  <a:schemeClr val="tx1"/>
                </a:solidFill>
                <a:latin typeface="Georgia"/>
                <a:ea typeface="+mn-ea"/>
                <a:cs typeface="Georgia"/>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fontAlgn="auto">
              <a:spcAft>
                <a:spcPts val="0"/>
              </a:spcAft>
            </a:pPr>
            <a:r>
              <a:rPr lang="en-US" dirty="0">
                <a:solidFill>
                  <a:srgbClr val="3D3D3D"/>
                </a:solidFill>
              </a:rPr>
              <a:t>CLARA v2.0 includes ~114,000 grid points </a:t>
            </a:r>
            <a:endParaRPr lang="en-US" dirty="0" smtClean="0">
              <a:solidFill>
                <a:srgbClr val="3D3D3D"/>
              </a:solidFill>
            </a:endParaRPr>
          </a:p>
          <a:p>
            <a:pPr lvl="1" fontAlgn="auto">
              <a:spcAft>
                <a:spcPts val="0"/>
              </a:spcAft>
            </a:pPr>
            <a:r>
              <a:rPr lang="en-US" dirty="0">
                <a:solidFill>
                  <a:srgbClr val="3D3D3D"/>
                </a:solidFill>
              </a:rPr>
              <a:t>Note: ~90K points in LA, ~14K in MS, ~10K in TX</a:t>
            </a:r>
          </a:p>
          <a:p>
            <a:pPr lvl="1" fontAlgn="auto">
              <a:spcAft>
                <a:spcPts val="0"/>
              </a:spcAft>
            </a:pPr>
            <a:endParaRPr lang="en-US" dirty="0" smtClean="0">
              <a:solidFill>
                <a:srgbClr val="3D3D3D"/>
              </a:solidFill>
            </a:endParaRPr>
          </a:p>
        </p:txBody>
      </p:sp>
      <p:pic>
        <p:nvPicPr>
          <p:cNvPr id="11" name="Picture 10"/>
          <p:cNvPicPr/>
          <p:nvPr/>
        </p:nvPicPr>
        <p:blipFill rotWithShape="1">
          <a:blip r:embed="rId3" cstate="print">
            <a:extLst>
              <a:ext uri="{28A0092B-C50C-407E-A947-70E740481C1C}">
                <a14:useLocalDpi xmlns:a14="http://schemas.microsoft.com/office/drawing/2010/main" val="0"/>
              </a:ext>
            </a:extLst>
          </a:blip>
          <a:srcRect l="2633" r="2724"/>
          <a:stretch/>
        </p:blipFill>
        <p:spPr bwMode="auto">
          <a:xfrm>
            <a:off x="0" y="2209800"/>
            <a:ext cx="9144001" cy="3672292"/>
          </a:xfrm>
          <a:prstGeom prst="rect">
            <a:avLst/>
          </a:prstGeom>
          <a:noFill/>
          <a:ln>
            <a:noFill/>
          </a:ln>
        </p:spPr>
      </p:pic>
      <p:grpSp>
        <p:nvGrpSpPr>
          <p:cNvPr id="2" name="Group 1"/>
          <p:cNvGrpSpPr/>
          <p:nvPr/>
        </p:nvGrpSpPr>
        <p:grpSpPr>
          <a:xfrm>
            <a:off x="107196" y="5918138"/>
            <a:ext cx="4800600" cy="307778"/>
            <a:chOff x="107196" y="5943600"/>
            <a:chExt cx="4800600" cy="307778"/>
          </a:xfrm>
        </p:grpSpPr>
        <p:sp>
          <p:nvSpPr>
            <p:cNvPr id="9" name="Rectangle 8"/>
            <p:cNvSpPr/>
            <p:nvPr/>
          </p:nvSpPr>
          <p:spPr>
            <a:xfrm>
              <a:off x="107196" y="5943602"/>
              <a:ext cx="3886200" cy="307776"/>
            </a:xfrm>
            <a:prstGeom prst="rect">
              <a:avLst/>
            </a:prstGeom>
            <a:solidFill>
              <a:srgbClr val="343434"/>
            </a:solidFill>
            <a:ln w="19050">
              <a:solidFill>
                <a:srgbClr val="4E4E4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spcBef>
                  <a:spcPts val="0"/>
                </a:spcBef>
                <a:spcAft>
                  <a:spcPts val="0"/>
                </a:spcAft>
              </a:pPr>
              <a:endParaRPr lang="en-US" dirty="0">
                <a:solidFill>
                  <a:prstClr val="white"/>
                </a:solidFill>
              </a:endParaRPr>
            </a:p>
          </p:txBody>
        </p:sp>
        <p:sp>
          <p:nvSpPr>
            <p:cNvPr id="10" name="TextBox 9"/>
            <p:cNvSpPr txBox="1"/>
            <p:nvPr/>
          </p:nvSpPr>
          <p:spPr>
            <a:xfrm>
              <a:off x="381000" y="5943600"/>
              <a:ext cx="4526796" cy="307777"/>
            </a:xfrm>
            <a:prstGeom prst="rect">
              <a:avLst/>
            </a:prstGeom>
            <a:noFill/>
          </p:spPr>
          <p:txBody>
            <a:bodyPr wrap="square" rtlCol="0">
              <a:spAutoFit/>
            </a:bodyPr>
            <a:lstStyle/>
            <a:p>
              <a:pPr fontAlgn="auto">
                <a:spcBef>
                  <a:spcPts val="0"/>
                </a:spcBef>
                <a:spcAft>
                  <a:spcPts val="0"/>
                </a:spcAft>
              </a:pPr>
              <a:r>
                <a:rPr lang="en-US" sz="1400" b="1" dirty="0" smtClean="0">
                  <a:solidFill>
                    <a:prstClr val="white"/>
                  </a:solidFill>
                  <a:latin typeface="Century Gothic"/>
                </a:rPr>
                <a:t>CLARA 2017 grid points</a:t>
              </a:r>
            </a:p>
          </p:txBody>
        </p:sp>
        <p:sp>
          <p:nvSpPr>
            <p:cNvPr id="13" name="Oval 12"/>
            <p:cNvSpPr/>
            <p:nvPr/>
          </p:nvSpPr>
          <p:spPr>
            <a:xfrm>
              <a:off x="255024" y="6075005"/>
              <a:ext cx="54864" cy="54864"/>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spcBef>
                  <a:spcPts val="0"/>
                </a:spcBef>
                <a:spcAft>
                  <a:spcPts val="0"/>
                </a:spcAft>
              </a:pPr>
              <a:endParaRPr lang="en-US" dirty="0">
                <a:solidFill>
                  <a:prstClr val="white"/>
                </a:solidFill>
              </a:endParaRPr>
            </a:p>
          </p:txBody>
        </p:sp>
      </p:grpSp>
      <p:sp>
        <p:nvSpPr>
          <p:cNvPr id="6" name="Slide Number Placeholder 5"/>
          <p:cNvSpPr>
            <a:spLocks noGrp="1"/>
          </p:cNvSpPr>
          <p:nvPr>
            <p:ph type="sldNum" sz="quarter" idx="12"/>
          </p:nvPr>
        </p:nvSpPr>
        <p:spPr/>
        <p:txBody>
          <a:bodyPr/>
          <a:lstStyle/>
          <a:p>
            <a:fld id="{0580405D-A643-224E-BD86-D482C39E2277}" type="slidenum">
              <a:rPr lang="en-US" smtClean="0"/>
              <a:pPr/>
              <a:t>131</a:t>
            </a:fld>
            <a:endParaRPr lang="en-US"/>
          </a:p>
        </p:txBody>
      </p:sp>
    </p:spTree>
    <p:extLst>
      <p:ext uri="{BB962C8B-B14F-4D97-AF65-F5344CB8AC3E}">
        <p14:creationId xmlns:p14="http://schemas.microsoft.com/office/powerpoint/2010/main" val="22933136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p:cNvSpPr>
            <a:spLocks noGrp="1"/>
          </p:cNvSpPr>
          <p:nvPr>
            <p:ph type="body" sz="quarter" idx="10"/>
          </p:nvPr>
        </p:nvSpPr>
        <p:spPr/>
        <p:txBody>
          <a:bodyPr>
            <a:noAutofit/>
          </a:bodyPr>
          <a:lstStyle/>
          <a:p>
            <a:r>
              <a:rPr lang="en-US" sz="2800" dirty="0" err="1" smtClean="0"/>
              <a:t>Karim.Belhadjali@La.Gov</a:t>
            </a:r>
            <a:endParaRPr lang="en-US" sz="2800" dirty="0"/>
          </a:p>
        </p:txBody>
      </p:sp>
      <p:sp>
        <p:nvSpPr>
          <p:cNvPr id="4" name="Slide Number Placeholder 3"/>
          <p:cNvSpPr>
            <a:spLocks noGrp="1"/>
          </p:cNvSpPr>
          <p:nvPr>
            <p:ph type="sldNum" sz="quarter" idx="4294967295"/>
          </p:nvPr>
        </p:nvSpPr>
        <p:spPr>
          <a:xfrm>
            <a:off x="7010400" y="6356350"/>
            <a:ext cx="2133600" cy="365125"/>
          </a:xfrm>
        </p:spPr>
        <p:txBody>
          <a:bodyPr/>
          <a:lstStyle/>
          <a:p>
            <a:fld id="{0580405D-A643-224E-BD86-D482C39E2277}" type="slidenum">
              <a:rPr lang="en-US" smtClean="0"/>
              <a:pPr/>
              <a:t>132</a:t>
            </a:fld>
            <a:endParaRPr lang="en-US" dirty="0"/>
          </a:p>
        </p:txBody>
      </p:sp>
      <p:sp>
        <p:nvSpPr>
          <p:cNvPr id="5" name="Footer Placeholder 4"/>
          <p:cNvSpPr>
            <a:spLocks noGrp="1"/>
          </p:cNvSpPr>
          <p:nvPr>
            <p:ph type="ftr" sz="quarter" idx="4294967295"/>
          </p:nvPr>
        </p:nvSpPr>
        <p:spPr>
          <a:xfrm>
            <a:off x="0" y="6356350"/>
            <a:ext cx="4343400" cy="365125"/>
          </a:xfrm>
        </p:spPr>
        <p:txBody>
          <a:bodyPr/>
          <a:lstStyle/>
          <a:p>
            <a:r>
              <a:rPr lang="en-US" dirty="0" smtClean="0"/>
              <a:t>2017 Coastal Master Plan </a:t>
            </a:r>
            <a:endParaRPr lang="en-US" dirty="0"/>
          </a:p>
        </p:txBody>
      </p:sp>
    </p:spTree>
    <p:extLst>
      <p:ext uri="{BB962C8B-B14F-4D97-AF65-F5344CB8AC3E}">
        <p14:creationId xmlns:p14="http://schemas.microsoft.com/office/powerpoint/2010/main" val="7740370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theme/theme1.xml><?xml version="1.0" encoding="utf-8"?>
<a:theme xmlns:a="http://schemas.openxmlformats.org/drawingml/2006/main" name="1_Office Theme">
  <a:themeElements>
    <a:clrScheme name="CPRA CMP Final">
      <a:dk1>
        <a:srgbClr val="3D3D3D"/>
      </a:dk1>
      <a:lt1>
        <a:sysClr val="window" lastClr="FFFFFF"/>
      </a:lt1>
      <a:dk2>
        <a:srgbClr val="3B5793"/>
      </a:dk2>
      <a:lt2>
        <a:srgbClr val="E3DDD5"/>
      </a:lt2>
      <a:accent1>
        <a:srgbClr val="5C82B4"/>
      </a:accent1>
      <a:accent2>
        <a:srgbClr val="3B813A"/>
      </a:accent2>
      <a:accent3>
        <a:srgbClr val="9BBB59"/>
      </a:accent3>
      <a:accent4>
        <a:srgbClr val="8064A2"/>
      </a:accent4>
      <a:accent5>
        <a:srgbClr val="228ABF"/>
      </a:accent5>
      <a:accent6>
        <a:srgbClr val="E07F13"/>
      </a:accent6>
      <a:hlink>
        <a:srgbClr val="2C4DE3"/>
      </a:hlink>
      <a:folHlink>
        <a:srgbClr val="800080"/>
      </a:folHlink>
    </a:clrScheme>
    <a:fontScheme name="Austin">
      <a:majorFont>
        <a:latin typeface="Century Gothic"/>
        <a:ea typeface=""/>
        <a:cs typeface=""/>
        <a:font script="Jpan" typeface="ＭＳ ゴシック"/>
        <a:font script="Hang" typeface="HY중고딕"/>
        <a:font script="Hans" typeface="微软雅黑"/>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微软雅黑"/>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CPRA CMP Final">
      <a:dk1>
        <a:srgbClr val="3D3D3D"/>
      </a:dk1>
      <a:lt1>
        <a:sysClr val="window" lastClr="FFFFFF"/>
      </a:lt1>
      <a:dk2>
        <a:srgbClr val="3B5793"/>
      </a:dk2>
      <a:lt2>
        <a:srgbClr val="E3DDD5"/>
      </a:lt2>
      <a:accent1>
        <a:srgbClr val="5C82B4"/>
      </a:accent1>
      <a:accent2>
        <a:srgbClr val="3B813A"/>
      </a:accent2>
      <a:accent3>
        <a:srgbClr val="9BBB59"/>
      </a:accent3>
      <a:accent4>
        <a:srgbClr val="8064A2"/>
      </a:accent4>
      <a:accent5>
        <a:srgbClr val="228ABF"/>
      </a:accent5>
      <a:accent6>
        <a:srgbClr val="E07F13"/>
      </a:accent6>
      <a:hlink>
        <a:srgbClr val="2C4DE3"/>
      </a:hlink>
      <a:folHlink>
        <a:srgbClr val="800080"/>
      </a:folHlink>
    </a:clrScheme>
    <a:fontScheme name="Austin">
      <a:majorFont>
        <a:latin typeface="Century Gothic"/>
        <a:ea typeface=""/>
        <a:cs typeface=""/>
        <a:font script="Jpan" typeface="ＭＳ ゴシック"/>
        <a:font script="Hang" typeface="HY중고딕"/>
        <a:font script="Hans" typeface="微软雅黑"/>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微软雅黑"/>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51_Custom Design">
  <a:themeElements>
    <a:clrScheme name="BC PowerPoint Color Theme A">
      <a:dk1>
        <a:sysClr val="windowText" lastClr="000000"/>
      </a:dk1>
      <a:lt1>
        <a:sysClr val="window" lastClr="FFFFFF"/>
      </a:lt1>
      <a:dk2>
        <a:srgbClr val="000000"/>
      </a:dk2>
      <a:lt2>
        <a:srgbClr val="FFFFFF"/>
      </a:lt2>
      <a:accent1>
        <a:srgbClr val="332A86"/>
      </a:accent1>
      <a:accent2>
        <a:srgbClr val="4A7591"/>
      </a:accent2>
      <a:accent3>
        <a:srgbClr val="A5B75E"/>
      </a:accent3>
      <a:accent4>
        <a:srgbClr val="C06735"/>
      </a:accent4>
      <a:accent5>
        <a:srgbClr val="625345"/>
      </a:accent5>
      <a:accent6>
        <a:srgbClr val="6CA8C8"/>
      </a:accent6>
      <a:hlink>
        <a:srgbClr val="71110A"/>
      </a:hlink>
      <a:folHlink>
        <a:srgbClr val="7B7C46"/>
      </a:folHlink>
    </a:clrScheme>
    <a:fontScheme name="BC PowerPoint Font Theme">
      <a:majorFont>
        <a:latin typeface="Franklin Gothic Demi"/>
        <a:ea typeface=""/>
        <a:cs typeface=""/>
      </a:majorFont>
      <a:minorFont>
        <a:latin typeface="Franklin Gothic Book"/>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25_Custom Design 1">
        <a:dk1>
          <a:srgbClr val="000000"/>
        </a:dk1>
        <a:lt1>
          <a:srgbClr val="FFFFFF"/>
        </a:lt1>
        <a:dk2>
          <a:srgbClr val="BF3B00"/>
        </a:dk2>
        <a:lt2>
          <a:srgbClr val="B7B7A9"/>
        </a:lt2>
        <a:accent1>
          <a:srgbClr val="1F546E"/>
        </a:accent1>
        <a:accent2>
          <a:srgbClr val="817DAD"/>
        </a:accent2>
        <a:accent3>
          <a:srgbClr val="FFFFFF"/>
        </a:accent3>
        <a:accent4>
          <a:srgbClr val="000000"/>
        </a:accent4>
        <a:accent5>
          <a:srgbClr val="ABB3BA"/>
        </a:accent5>
        <a:accent6>
          <a:srgbClr val="74719C"/>
        </a:accent6>
        <a:hlink>
          <a:srgbClr val="61781F"/>
        </a:hlink>
        <a:folHlink>
          <a:srgbClr val="72B7AB"/>
        </a:folHlink>
      </a:clrScheme>
      <a:clrMap bg1="lt1" tx1="dk1" bg2="lt2" tx2="dk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BC PowerPoint Color Theme A">
    <a:dk1>
      <a:sysClr val="windowText" lastClr="000000"/>
    </a:dk1>
    <a:lt1>
      <a:sysClr val="window" lastClr="FFFFFF"/>
    </a:lt1>
    <a:dk2>
      <a:srgbClr val="000000"/>
    </a:dk2>
    <a:lt2>
      <a:srgbClr val="FFFFFF"/>
    </a:lt2>
    <a:accent1>
      <a:srgbClr val="332A86"/>
    </a:accent1>
    <a:accent2>
      <a:srgbClr val="4A7591"/>
    </a:accent2>
    <a:accent3>
      <a:srgbClr val="A5B75E"/>
    </a:accent3>
    <a:accent4>
      <a:srgbClr val="C06735"/>
    </a:accent4>
    <a:accent5>
      <a:srgbClr val="625345"/>
    </a:accent5>
    <a:accent6>
      <a:srgbClr val="6CA8C8"/>
    </a:accent6>
    <a:hlink>
      <a:srgbClr val="71110A"/>
    </a:hlink>
    <a:folHlink>
      <a:srgbClr val="7B7C46"/>
    </a:folHlink>
  </a:clrScheme>
  <a:fontScheme name="BC PowerPoint Font Theme">
    <a:majorFont>
      <a:latin typeface="Franklin Gothic Demi"/>
      <a:ea typeface=""/>
      <a:cs typeface=""/>
    </a:majorFont>
    <a:minorFont>
      <a:latin typeface="Franklin Gothic Book"/>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docProps/app.xml><?xml version="1.0" encoding="utf-8"?>
<Properties xmlns="http://schemas.openxmlformats.org/officeDocument/2006/extended-properties" xmlns:vt="http://schemas.openxmlformats.org/officeDocument/2006/docPropsVTypes">
  <TotalTime>7283</TotalTime>
  <Words>4458</Words>
  <Application>Microsoft Office PowerPoint</Application>
  <PresentationFormat>On-screen Show (4:3)</PresentationFormat>
  <Paragraphs>960</Paragraphs>
  <Slides>132</Slides>
  <Notes>41</Notes>
  <HiddenSlides>0</HiddenSlides>
  <MMClips>0</MMClips>
  <ScaleCrop>false</ScaleCrop>
  <HeadingPairs>
    <vt:vector size="6" baseType="variant">
      <vt:variant>
        <vt:lpstr>Theme</vt:lpstr>
      </vt:variant>
      <vt:variant>
        <vt:i4>4</vt:i4>
      </vt:variant>
      <vt:variant>
        <vt:lpstr>Embedded OLE Servers</vt:lpstr>
      </vt:variant>
      <vt:variant>
        <vt:i4>1</vt:i4>
      </vt:variant>
      <vt:variant>
        <vt:lpstr>Slide Titles</vt:lpstr>
      </vt:variant>
      <vt:variant>
        <vt:i4>132</vt:i4>
      </vt:variant>
    </vt:vector>
  </HeadingPairs>
  <TitlesOfParts>
    <vt:vector size="137" baseType="lpstr">
      <vt:lpstr>1_Office Theme</vt:lpstr>
      <vt:lpstr>Office Theme</vt:lpstr>
      <vt:lpstr>2_Office Theme</vt:lpstr>
      <vt:lpstr>51_Custom Design</vt:lpstr>
      <vt:lpstr>Microsoft Excel Chart</vt:lpstr>
      <vt:lpstr>Overview of the State’s Coastal Master Plan and its Importance to New Orleans</vt:lpstr>
      <vt:lpstr>Coastal Protection and Restoration Authority</vt:lpstr>
      <vt:lpstr>Louisiana’s National Role</vt:lpstr>
      <vt:lpstr>Ports - Cargo</vt:lpstr>
      <vt:lpstr>PowerPoint Presentation</vt:lpstr>
      <vt:lpstr>PowerPoint Presentation</vt:lpstr>
      <vt:lpstr>PowerPoint Presentation</vt:lpstr>
      <vt:lpstr>PowerPoint Presentation</vt:lpstr>
      <vt:lpstr>PowerPoint Presentation</vt:lpstr>
      <vt:lpstr>PowerPoint Presentation</vt:lpstr>
      <vt:lpstr>Seafood and Wildlife</vt:lpstr>
      <vt:lpstr>Ecosystem Services</vt:lpstr>
      <vt:lpstr>Gulf of Mexico-Energy </vt:lpstr>
      <vt:lpstr>Deepwater Horizon Well Site</vt:lpstr>
      <vt:lpstr>Strategic Petroleum Reserves   [Pink]</vt:lpstr>
      <vt:lpstr>LNG Terminals  [Green]</vt:lpstr>
      <vt:lpstr>Natural Gas Market Center Hubs [Orange]</vt:lpstr>
      <vt:lpstr>Oil Import Sites/Seaports [Purple/Red]</vt:lpstr>
      <vt:lpstr>Petroleum Refineries [Purple Squares]</vt:lpstr>
      <vt:lpstr>Natural Gas Processing Facilities [Green Diamonds]</vt:lpstr>
      <vt:lpstr>Active Offshore Oil/Gas Platforms [Pink]</vt:lpstr>
      <vt:lpstr>Coastal Louisiana: oil &amp; gas infrastructure</vt:lpstr>
      <vt:lpstr>Sustainable? Our Coastal Crisis</vt:lpstr>
      <vt:lpstr>PowerPoint Presentation</vt:lpstr>
      <vt:lpstr>PowerPoint Presentation</vt:lpstr>
      <vt:lpstr>PowerPoint Presentation</vt:lpstr>
      <vt:lpstr>PowerPoint Presentation</vt:lpstr>
      <vt:lpstr>PowerPoint Presentation</vt:lpstr>
      <vt:lpstr>Louisiana is Experiencing a Coastal Crisis</vt:lpstr>
      <vt:lpstr>Land Area Change in Coastal LA 1932 – 2010 SURVEY THE SCENE</vt:lpstr>
      <vt:lpstr>PowerPoint Presentation</vt:lpstr>
      <vt:lpstr>HOW BAD IS IT – Future Without Action</vt:lpstr>
      <vt:lpstr>Our Coastal Crisis Will Continue</vt:lpstr>
      <vt:lpstr>Increasing Vulnerability to Livelihoods</vt:lpstr>
      <vt:lpstr>PowerPoint Presentation</vt:lpstr>
      <vt:lpstr>PowerPoint Presentation</vt:lpstr>
      <vt:lpstr>PowerPoint Presentation</vt:lpstr>
      <vt:lpstr>PowerPoint Presentation</vt:lpstr>
      <vt:lpstr>PowerPoint Presentation</vt:lpstr>
      <vt:lpstr>Responding to the Crisis</vt:lpstr>
      <vt:lpstr>Louisiana’s Coastal Master Plan</vt:lpstr>
      <vt:lpstr>Coastal Master Plan</vt:lpstr>
      <vt:lpstr>PowerPoint Presentation</vt:lpstr>
      <vt:lpstr>Building on the 2007 Master Plan</vt:lpstr>
      <vt:lpstr>2012 Coastal Master Plan</vt:lpstr>
      <vt:lpstr>Master Plan Objectives</vt:lpstr>
      <vt:lpstr>Evaluation of Hundreds of Existing Projects</vt:lpstr>
      <vt:lpstr>Restoration Projects</vt:lpstr>
      <vt:lpstr>Protection Projects: Structural Protection Projects</vt:lpstr>
      <vt:lpstr>PowerPoint Presentation</vt:lpstr>
      <vt:lpstr>Using New Tools, Breaking New Ground</vt:lpstr>
      <vt:lpstr>Coastal Louisiana Risk Assessment (CLARA) Model Estimates Economic Damage from Coastal Flooding</vt:lpstr>
      <vt:lpstr>CLARA Proceeds in Three Calculation Steps</vt:lpstr>
      <vt:lpstr>Damage Dollars</vt:lpstr>
      <vt:lpstr>Risk Reduction Projects Evaluated Using CLARA Included Structural Projects…</vt:lpstr>
      <vt:lpstr>…and Non-Structural Projects </vt:lpstr>
      <vt:lpstr>Predictive Models Team</vt:lpstr>
      <vt:lpstr>Future Scenarios</vt:lpstr>
      <vt:lpstr>Variation in Sea Level Rise (Eustatic)</vt:lpstr>
      <vt:lpstr>Variation in Subsidence Rates</vt:lpstr>
      <vt:lpstr>The Analytical Challenge</vt:lpstr>
      <vt:lpstr>There is No Optimal Solution –  Tough Decisions Must Be Made</vt:lpstr>
      <vt:lpstr>The Planning Tool Is a Computer-Based Decision Support Tool</vt:lpstr>
      <vt:lpstr>Key Decision Points</vt:lpstr>
      <vt:lpstr>Explored Funding Scenarios and Allocation Between Risk Reduction and Restoration Projects</vt:lpstr>
      <vt:lpstr>Evaluated Balance Between Near Term and Long Term Benefits</vt:lpstr>
      <vt:lpstr>Planning Tool Evaluates Hundreds of Restoration and Risk Reduction Projects</vt:lpstr>
      <vt:lpstr>Planning Tool Compares Individual Projects Near and Long Term Land </vt:lpstr>
      <vt:lpstr>PowerPoint Presentation</vt:lpstr>
      <vt:lpstr>PowerPoint Presentation</vt:lpstr>
      <vt:lpstr>PowerPoint Presentation</vt:lpstr>
      <vt:lpstr>Grounded in Science</vt:lpstr>
      <vt:lpstr>Planning Tool Assembles Different Project Combinations to Meet Louisiana’s Objectives</vt:lpstr>
      <vt:lpstr>Planning Tool Assembles Different Project Combinations to Meet Louisiana’s Objectives</vt:lpstr>
      <vt:lpstr>Louisiana’s 2012 Coastal Master Plan Max Land/Max Risk Alternative</vt:lpstr>
      <vt:lpstr>PowerPoint Presentation</vt:lpstr>
      <vt:lpstr>Planning Tool Assembles Different Project Combinations to Meet Louisiana’s Objectives</vt:lpstr>
      <vt:lpstr>PowerPoint Presentation</vt:lpstr>
      <vt:lpstr>Science and Engineering Board</vt:lpstr>
      <vt:lpstr>Technical Advisory Committees</vt:lpstr>
      <vt:lpstr>Grounded in Science</vt:lpstr>
      <vt:lpstr>Responsive to the Needs of Our Coastal Communities</vt:lpstr>
      <vt:lpstr>Outreach and Engagement Groups</vt:lpstr>
      <vt:lpstr>Framework Development Team</vt:lpstr>
      <vt:lpstr>Focus Groups</vt:lpstr>
      <vt:lpstr>Extensive Public Outreach and Review</vt:lpstr>
      <vt:lpstr>Extensive Public Outreach and Review</vt:lpstr>
      <vt:lpstr>Louisiana’s 2012 Comprehensive Master Plan for a Sustainable Coast</vt:lpstr>
      <vt:lpstr>A Closer Look: Southeast Coast</vt:lpstr>
      <vt:lpstr>Keystone of the 2012 Master Plan: Reconnecting the River</vt:lpstr>
      <vt:lpstr>Keystone of the 2012 Master Plan: Reconnecting the River</vt:lpstr>
      <vt:lpstr>What the Master Plan Delivers</vt:lpstr>
      <vt:lpstr>What the Master Plan Delivers</vt:lpstr>
      <vt:lpstr>What the Master Plan Delivers</vt:lpstr>
      <vt:lpstr>Implementing the Plan</vt:lpstr>
      <vt:lpstr>Since 2007, we have</vt:lpstr>
      <vt:lpstr>PowerPoint Presentation</vt:lpstr>
      <vt:lpstr>PowerPoint Presentation</vt:lpstr>
      <vt:lpstr>PowerPoint Presentation</vt:lpstr>
      <vt:lpstr>Before and After</vt:lpstr>
      <vt:lpstr>Before and After</vt:lpstr>
      <vt:lpstr>PowerPoint Presentation</vt:lpstr>
      <vt:lpstr>PowerPoint Presentation</vt:lpstr>
      <vt:lpstr>PowerPoint Presentation</vt:lpstr>
      <vt:lpstr>Caminada Headland Beach and Dune Restoration INCR 2</vt:lpstr>
      <vt:lpstr>PowerPoint Presentation</vt:lpstr>
      <vt:lpstr>PowerPoint Presentation</vt:lpstr>
      <vt:lpstr>PowerPoint Presentation</vt:lpstr>
      <vt:lpstr>Flood Protection</vt:lpstr>
      <vt:lpstr>Flood Protection</vt:lpstr>
      <vt:lpstr>Flood Protection</vt:lpstr>
      <vt:lpstr>Flood Protection</vt:lpstr>
      <vt:lpstr>Flood Protection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Advancements and Updates</vt:lpstr>
      <vt:lpstr>Advancing our Technical Analysis</vt:lpstr>
      <vt:lpstr>PowerPoint Presentation</vt:lpstr>
      <vt:lpstr>PowerPoint Presentation</vt:lpstr>
      <vt:lpstr>CLARA Model Improvement Plan Model Updates for the 2017 Master Plan</vt:lpstr>
      <vt:lpstr>Geospatial Improvements Expanding the Study Region</vt:lpstr>
      <vt:lpstr>Geospatial Improvements Developing a New Spatial Unit</vt:lpstr>
      <vt:lpstr>Geospatial Improvements Developing a New Spatial Unit</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Flood Risk &amp; Resilience Program Updates</dc:title>
  <dc:creator>Melanie Saucier</dc:creator>
  <cp:lastModifiedBy>Karim Belhadjali</cp:lastModifiedBy>
  <cp:revision>184</cp:revision>
  <cp:lastPrinted>2015-02-23T23:24:16Z</cp:lastPrinted>
  <dcterms:created xsi:type="dcterms:W3CDTF">2014-09-12T16:22:11Z</dcterms:created>
  <dcterms:modified xsi:type="dcterms:W3CDTF">2015-02-24T18:07:20Z</dcterms:modified>
</cp:coreProperties>
</file>