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1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3" r:id="rId2"/>
    <p:sldMasterId id="2147483679" r:id="rId3"/>
    <p:sldMasterId id="2147483685" r:id="rId4"/>
    <p:sldMasterId id="2147483691" r:id="rId5"/>
    <p:sldMasterId id="2147483697" r:id="rId6"/>
  </p:sldMasterIdLst>
  <p:notesMasterIdLst>
    <p:notesMasterId r:id="rId109"/>
  </p:notesMasterIdLst>
  <p:handoutMasterIdLst>
    <p:handoutMasterId r:id="rId110"/>
  </p:handoutMasterIdLst>
  <p:sldIdLst>
    <p:sldId id="548" r:id="rId7"/>
    <p:sldId id="723" r:id="rId8"/>
    <p:sldId id="724" r:id="rId9"/>
    <p:sldId id="725" r:id="rId10"/>
    <p:sldId id="727" r:id="rId11"/>
    <p:sldId id="726" r:id="rId12"/>
    <p:sldId id="619" r:id="rId13"/>
    <p:sldId id="620" r:id="rId14"/>
    <p:sldId id="621" r:id="rId15"/>
    <p:sldId id="640" r:id="rId16"/>
    <p:sldId id="641" r:id="rId17"/>
    <p:sldId id="713" r:id="rId18"/>
    <p:sldId id="622" r:id="rId19"/>
    <p:sldId id="623" r:id="rId20"/>
    <p:sldId id="624" r:id="rId21"/>
    <p:sldId id="625" r:id="rId22"/>
    <p:sldId id="626" r:id="rId23"/>
    <p:sldId id="627" r:id="rId24"/>
    <p:sldId id="628" r:id="rId25"/>
    <p:sldId id="629" r:id="rId26"/>
    <p:sldId id="630" r:id="rId27"/>
    <p:sldId id="633" r:id="rId28"/>
    <p:sldId id="634" r:id="rId29"/>
    <p:sldId id="635" r:id="rId30"/>
    <p:sldId id="636" r:id="rId31"/>
    <p:sldId id="637" r:id="rId32"/>
    <p:sldId id="638" r:id="rId33"/>
    <p:sldId id="639" r:id="rId34"/>
    <p:sldId id="711" r:id="rId35"/>
    <p:sldId id="645" r:id="rId36"/>
    <p:sldId id="646" r:id="rId37"/>
    <p:sldId id="704" r:id="rId38"/>
    <p:sldId id="647" r:id="rId39"/>
    <p:sldId id="703" r:id="rId40"/>
    <p:sldId id="712" r:id="rId41"/>
    <p:sldId id="648" r:id="rId42"/>
    <p:sldId id="649" r:id="rId43"/>
    <p:sldId id="659" r:id="rId44"/>
    <p:sldId id="651" r:id="rId45"/>
    <p:sldId id="660" r:id="rId46"/>
    <p:sldId id="714" r:id="rId47"/>
    <p:sldId id="617" r:id="rId48"/>
    <p:sldId id="652" r:id="rId49"/>
    <p:sldId id="594" r:id="rId50"/>
    <p:sldId id="582" r:id="rId51"/>
    <p:sldId id="715" r:id="rId52"/>
    <p:sldId id="586" r:id="rId53"/>
    <p:sldId id="595" r:id="rId54"/>
    <p:sldId id="609" r:id="rId55"/>
    <p:sldId id="610" r:id="rId56"/>
    <p:sldId id="603" r:id="rId57"/>
    <p:sldId id="600" r:id="rId58"/>
    <p:sldId id="601" r:id="rId59"/>
    <p:sldId id="604" r:id="rId60"/>
    <p:sldId id="605" r:id="rId61"/>
    <p:sldId id="606" r:id="rId62"/>
    <p:sldId id="602" r:id="rId63"/>
    <p:sldId id="607" r:id="rId64"/>
    <p:sldId id="608" r:id="rId65"/>
    <p:sldId id="597" r:id="rId66"/>
    <p:sldId id="592" r:id="rId67"/>
    <p:sldId id="716" r:id="rId68"/>
    <p:sldId id="585" r:id="rId69"/>
    <p:sldId id="589" r:id="rId70"/>
    <p:sldId id="694" r:id="rId71"/>
    <p:sldId id="695" r:id="rId72"/>
    <p:sldId id="696" r:id="rId73"/>
    <p:sldId id="697" r:id="rId74"/>
    <p:sldId id="698" r:id="rId75"/>
    <p:sldId id="701" r:id="rId76"/>
    <p:sldId id="702" r:id="rId77"/>
    <p:sldId id="616" r:id="rId78"/>
    <p:sldId id="717" r:id="rId79"/>
    <p:sldId id="662" r:id="rId80"/>
    <p:sldId id="663" r:id="rId81"/>
    <p:sldId id="664" r:id="rId82"/>
    <p:sldId id="665" r:id="rId83"/>
    <p:sldId id="666" r:id="rId84"/>
    <p:sldId id="667" r:id="rId85"/>
    <p:sldId id="668" r:id="rId86"/>
    <p:sldId id="669" r:id="rId87"/>
    <p:sldId id="670" r:id="rId88"/>
    <p:sldId id="671" r:id="rId89"/>
    <p:sldId id="672" r:id="rId90"/>
    <p:sldId id="673" r:id="rId91"/>
    <p:sldId id="674" r:id="rId92"/>
    <p:sldId id="675" r:id="rId93"/>
    <p:sldId id="676" r:id="rId94"/>
    <p:sldId id="677" r:id="rId95"/>
    <p:sldId id="678" r:id="rId96"/>
    <p:sldId id="679" r:id="rId97"/>
    <p:sldId id="680" r:id="rId98"/>
    <p:sldId id="681" r:id="rId99"/>
    <p:sldId id="682" r:id="rId100"/>
    <p:sldId id="683" r:id="rId101"/>
    <p:sldId id="719" r:id="rId102"/>
    <p:sldId id="705" r:id="rId103"/>
    <p:sldId id="706" r:id="rId104"/>
    <p:sldId id="709" r:id="rId105"/>
    <p:sldId id="710" r:id="rId106"/>
    <p:sldId id="718" r:id="rId107"/>
    <p:sldId id="684" r:id="rId108"/>
  </p:sldIdLst>
  <p:sldSz cx="9144000" cy="6858000" type="screen4x3"/>
  <p:notesSz cx="7315200" cy="9601200"/>
  <p:defaultTextStyle>
    <a:defPPr>
      <a:defRPr lang="en-US"/>
    </a:defPPr>
    <a:lvl1pPr algn="r" rtl="0" eaLnBrk="0" fontAlgn="base" hangingPunct="0">
      <a:lnSpc>
        <a:spcPct val="60000"/>
      </a:lnSpc>
      <a:spcBef>
        <a:spcPct val="0"/>
      </a:spcBef>
      <a:spcAft>
        <a:spcPct val="0"/>
      </a:spcAft>
      <a:defRPr sz="1000" b="1" i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r" rtl="0" eaLnBrk="0" fontAlgn="base" hangingPunct="0">
      <a:lnSpc>
        <a:spcPct val="60000"/>
      </a:lnSpc>
      <a:spcBef>
        <a:spcPct val="0"/>
      </a:spcBef>
      <a:spcAft>
        <a:spcPct val="0"/>
      </a:spcAft>
      <a:defRPr sz="1000" b="1" i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r" rtl="0" eaLnBrk="0" fontAlgn="base" hangingPunct="0">
      <a:lnSpc>
        <a:spcPct val="60000"/>
      </a:lnSpc>
      <a:spcBef>
        <a:spcPct val="0"/>
      </a:spcBef>
      <a:spcAft>
        <a:spcPct val="0"/>
      </a:spcAft>
      <a:defRPr sz="1000" b="1" i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r" rtl="0" eaLnBrk="0" fontAlgn="base" hangingPunct="0">
      <a:lnSpc>
        <a:spcPct val="60000"/>
      </a:lnSpc>
      <a:spcBef>
        <a:spcPct val="0"/>
      </a:spcBef>
      <a:spcAft>
        <a:spcPct val="0"/>
      </a:spcAft>
      <a:defRPr sz="1000" b="1" i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r" rtl="0" eaLnBrk="0" fontAlgn="base" hangingPunct="0">
      <a:lnSpc>
        <a:spcPct val="60000"/>
      </a:lnSpc>
      <a:spcBef>
        <a:spcPct val="0"/>
      </a:spcBef>
      <a:spcAft>
        <a:spcPct val="0"/>
      </a:spcAft>
      <a:defRPr sz="1000" b="1" i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i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i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i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i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CC"/>
    <a:srgbClr val="3333CC"/>
    <a:srgbClr val="B2B2B2"/>
    <a:srgbClr val="777777"/>
    <a:srgbClr val="969696"/>
    <a:srgbClr val="FF0000"/>
    <a:srgbClr val="99CCFF"/>
    <a:srgbClr val="FFCC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2495" autoAdjust="0"/>
    <p:restoredTop sz="94665" autoAdjust="0"/>
  </p:normalViewPr>
  <p:slideViewPr>
    <p:cSldViewPr>
      <p:cViewPr varScale="1">
        <p:scale>
          <a:sx n="102" d="100"/>
          <a:sy n="102" d="100"/>
        </p:scale>
        <p:origin x="1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0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2.xml"/><Relationship Id="rId1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455598455598745E-2"/>
          <c:y val="4.7445255474452372E-2"/>
          <c:w val="0.88803088803088837"/>
          <c:h val="0.7846715328467156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'Sheet1'!$B$1</c:f>
              <c:strCache>
                <c:ptCount val="1"/>
                <c:pt idx="0">
                  <c:v>Observed</c:v>
                </c:pt>
              </c:strCache>
            </c:strRef>
          </c:tx>
          <c:spPr>
            <a:ln w="19587">
              <a:solidFill>
                <a:srgbClr val="00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strRef>
              <c:f>'Sheet1'!$A$2:$A$49</c:f>
              <c:strCache>
                <c:ptCount val="48"/>
                <c:pt idx="0">
                  <c:v>interval 1</c:v>
                </c:pt>
                <c:pt idx="1">
                  <c:v>interval 2</c:v>
                </c:pt>
                <c:pt idx="2">
                  <c:v>interval 3</c:v>
                </c:pt>
                <c:pt idx="3">
                  <c:v>interval 4</c:v>
                </c:pt>
                <c:pt idx="4">
                  <c:v>interval 5</c:v>
                </c:pt>
                <c:pt idx="5">
                  <c:v>interval 6</c:v>
                </c:pt>
                <c:pt idx="6">
                  <c:v>interval 7</c:v>
                </c:pt>
                <c:pt idx="7">
                  <c:v>interval 8</c:v>
                </c:pt>
                <c:pt idx="8">
                  <c:v>interval 9</c:v>
                </c:pt>
                <c:pt idx="9">
                  <c:v>interval 10</c:v>
                </c:pt>
                <c:pt idx="10">
                  <c:v>interval 11</c:v>
                </c:pt>
                <c:pt idx="11">
                  <c:v>interval 12</c:v>
                </c:pt>
                <c:pt idx="12">
                  <c:v>interval 13</c:v>
                </c:pt>
                <c:pt idx="13">
                  <c:v>interval 14</c:v>
                </c:pt>
                <c:pt idx="14">
                  <c:v>interval 15</c:v>
                </c:pt>
                <c:pt idx="15">
                  <c:v>interval 16</c:v>
                </c:pt>
                <c:pt idx="16">
                  <c:v>interval 17</c:v>
                </c:pt>
                <c:pt idx="17">
                  <c:v>interval 18</c:v>
                </c:pt>
                <c:pt idx="18">
                  <c:v>interval 19</c:v>
                </c:pt>
                <c:pt idx="19">
                  <c:v>interval 20</c:v>
                </c:pt>
                <c:pt idx="20">
                  <c:v>interval 21</c:v>
                </c:pt>
                <c:pt idx="21">
                  <c:v>interval 22</c:v>
                </c:pt>
                <c:pt idx="22">
                  <c:v>interval 23</c:v>
                </c:pt>
                <c:pt idx="23">
                  <c:v>interval 24</c:v>
                </c:pt>
                <c:pt idx="24">
                  <c:v>interval 25</c:v>
                </c:pt>
                <c:pt idx="25">
                  <c:v>interval 26</c:v>
                </c:pt>
                <c:pt idx="26">
                  <c:v>interval 27</c:v>
                </c:pt>
                <c:pt idx="27">
                  <c:v>interval 28</c:v>
                </c:pt>
                <c:pt idx="28">
                  <c:v>interval 29</c:v>
                </c:pt>
                <c:pt idx="29">
                  <c:v>interval 30</c:v>
                </c:pt>
                <c:pt idx="30">
                  <c:v>interval 31</c:v>
                </c:pt>
                <c:pt idx="31">
                  <c:v>interval 32</c:v>
                </c:pt>
                <c:pt idx="32">
                  <c:v>interval 33</c:v>
                </c:pt>
                <c:pt idx="33">
                  <c:v>interval 34</c:v>
                </c:pt>
                <c:pt idx="34">
                  <c:v>interval 35</c:v>
                </c:pt>
                <c:pt idx="35">
                  <c:v>interval 36</c:v>
                </c:pt>
                <c:pt idx="36">
                  <c:v>interval 37</c:v>
                </c:pt>
                <c:pt idx="37">
                  <c:v>interval 38</c:v>
                </c:pt>
                <c:pt idx="38">
                  <c:v>interval 39</c:v>
                </c:pt>
                <c:pt idx="39">
                  <c:v>interval 40</c:v>
                </c:pt>
                <c:pt idx="40">
                  <c:v>interval 41</c:v>
                </c:pt>
                <c:pt idx="41">
                  <c:v>interval 42</c:v>
                </c:pt>
                <c:pt idx="42">
                  <c:v>interval 43</c:v>
                </c:pt>
                <c:pt idx="43">
                  <c:v>interval 44</c:v>
                </c:pt>
                <c:pt idx="44">
                  <c:v>interval 45</c:v>
                </c:pt>
                <c:pt idx="45">
                  <c:v>interval 46</c:v>
                </c:pt>
                <c:pt idx="46">
                  <c:v>interval 47</c:v>
                </c:pt>
                <c:pt idx="47">
                  <c:v>interval 48</c:v>
                </c:pt>
              </c:strCache>
            </c:strRef>
          </c:xVal>
          <c:yVal>
            <c:numRef>
              <c:f>'Sheet1'!$B$2:$B$49</c:f>
              <c:numCache>
                <c:formatCode>General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2</c:v>
                </c:pt>
                <c:pt idx="17">
                  <c:v>0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4</c:v>
                </c:pt>
                <c:pt idx="28">
                  <c:v>12</c:v>
                </c:pt>
                <c:pt idx="29">
                  <c:v>29</c:v>
                </c:pt>
                <c:pt idx="30">
                  <c:v>35</c:v>
                </c:pt>
                <c:pt idx="31">
                  <c:v>25</c:v>
                </c:pt>
                <c:pt idx="32">
                  <c:v>26</c:v>
                </c:pt>
                <c:pt idx="33">
                  <c:v>11</c:v>
                </c:pt>
                <c:pt idx="34">
                  <c:v>6</c:v>
                </c:pt>
                <c:pt idx="35">
                  <c:v>2</c:v>
                </c:pt>
                <c:pt idx="36">
                  <c:v>1</c:v>
                </c:pt>
                <c:pt idx="37">
                  <c:v>2</c:v>
                </c:pt>
                <c:pt idx="38">
                  <c:v>4</c:v>
                </c:pt>
                <c:pt idx="39">
                  <c:v>12</c:v>
                </c:pt>
                <c:pt idx="40">
                  <c:v>14</c:v>
                </c:pt>
                <c:pt idx="41">
                  <c:v>15</c:v>
                </c:pt>
                <c:pt idx="42">
                  <c:v>10</c:v>
                </c:pt>
                <c:pt idx="43">
                  <c:v>6</c:v>
                </c:pt>
                <c:pt idx="44">
                  <c:v>3</c:v>
                </c:pt>
                <c:pt idx="45">
                  <c:v>3</c:v>
                </c:pt>
                <c:pt idx="46">
                  <c:v>1</c:v>
                </c:pt>
                <c:pt idx="47">
                  <c:v>1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'Sheet1'!$C$1</c:f>
              <c:strCache>
                <c:ptCount val="1"/>
                <c:pt idx="0">
                  <c:v>Predicted</c:v>
                </c:pt>
              </c:strCache>
            </c:strRef>
          </c:tx>
          <c:spPr>
            <a:ln w="19587">
              <a:solidFill>
                <a:srgbClr val="FF0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strRef>
              <c:f>'Sheet1'!$A$2:$A$49</c:f>
              <c:strCache>
                <c:ptCount val="48"/>
                <c:pt idx="0">
                  <c:v>interval 1</c:v>
                </c:pt>
                <c:pt idx="1">
                  <c:v>interval 2</c:v>
                </c:pt>
                <c:pt idx="2">
                  <c:v>interval 3</c:v>
                </c:pt>
                <c:pt idx="3">
                  <c:v>interval 4</c:v>
                </c:pt>
                <c:pt idx="4">
                  <c:v>interval 5</c:v>
                </c:pt>
                <c:pt idx="5">
                  <c:v>interval 6</c:v>
                </c:pt>
                <c:pt idx="6">
                  <c:v>interval 7</c:v>
                </c:pt>
                <c:pt idx="7">
                  <c:v>interval 8</c:v>
                </c:pt>
                <c:pt idx="8">
                  <c:v>interval 9</c:v>
                </c:pt>
                <c:pt idx="9">
                  <c:v>interval 10</c:v>
                </c:pt>
                <c:pt idx="10">
                  <c:v>interval 11</c:v>
                </c:pt>
                <c:pt idx="11">
                  <c:v>interval 12</c:v>
                </c:pt>
                <c:pt idx="12">
                  <c:v>interval 13</c:v>
                </c:pt>
                <c:pt idx="13">
                  <c:v>interval 14</c:v>
                </c:pt>
                <c:pt idx="14">
                  <c:v>interval 15</c:v>
                </c:pt>
                <c:pt idx="15">
                  <c:v>interval 16</c:v>
                </c:pt>
                <c:pt idx="16">
                  <c:v>interval 17</c:v>
                </c:pt>
                <c:pt idx="17">
                  <c:v>interval 18</c:v>
                </c:pt>
                <c:pt idx="18">
                  <c:v>interval 19</c:v>
                </c:pt>
                <c:pt idx="19">
                  <c:v>interval 20</c:v>
                </c:pt>
                <c:pt idx="20">
                  <c:v>interval 21</c:v>
                </c:pt>
                <c:pt idx="21">
                  <c:v>interval 22</c:v>
                </c:pt>
                <c:pt idx="22">
                  <c:v>interval 23</c:v>
                </c:pt>
                <c:pt idx="23">
                  <c:v>interval 24</c:v>
                </c:pt>
                <c:pt idx="24">
                  <c:v>interval 25</c:v>
                </c:pt>
                <c:pt idx="25">
                  <c:v>interval 26</c:v>
                </c:pt>
                <c:pt idx="26">
                  <c:v>interval 27</c:v>
                </c:pt>
                <c:pt idx="27">
                  <c:v>interval 28</c:v>
                </c:pt>
                <c:pt idx="28">
                  <c:v>interval 29</c:v>
                </c:pt>
                <c:pt idx="29">
                  <c:v>interval 30</c:v>
                </c:pt>
                <c:pt idx="30">
                  <c:v>interval 31</c:v>
                </c:pt>
                <c:pt idx="31">
                  <c:v>interval 32</c:v>
                </c:pt>
                <c:pt idx="32">
                  <c:v>interval 33</c:v>
                </c:pt>
                <c:pt idx="33">
                  <c:v>interval 34</c:v>
                </c:pt>
                <c:pt idx="34">
                  <c:v>interval 35</c:v>
                </c:pt>
                <c:pt idx="35">
                  <c:v>interval 36</c:v>
                </c:pt>
                <c:pt idx="36">
                  <c:v>interval 37</c:v>
                </c:pt>
                <c:pt idx="37">
                  <c:v>interval 38</c:v>
                </c:pt>
                <c:pt idx="38">
                  <c:v>interval 39</c:v>
                </c:pt>
                <c:pt idx="39">
                  <c:v>interval 40</c:v>
                </c:pt>
                <c:pt idx="40">
                  <c:v>interval 41</c:v>
                </c:pt>
                <c:pt idx="41">
                  <c:v>interval 42</c:v>
                </c:pt>
                <c:pt idx="42">
                  <c:v>interval 43</c:v>
                </c:pt>
                <c:pt idx="43">
                  <c:v>interval 44</c:v>
                </c:pt>
                <c:pt idx="44">
                  <c:v>interval 45</c:v>
                </c:pt>
                <c:pt idx="45">
                  <c:v>interval 46</c:v>
                </c:pt>
                <c:pt idx="46">
                  <c:v>interval 47</c:v>
                </c:pt>
                <c:pt idx="47">
                  <c:v>interval 48</c:v>
                </c:pt>
              </c:strCache>
            </c:strRef>
          </c:xVal>
          <c:yVal>
            <c:numRef>
              <c:f>'Sheet1'!$C$2:$C$49</c:f>
              <c:numCache>
                <c:formatCode>0.00</c:formatCode>
                <c:ptCount val="48"/>
                <c:pt idx="0">
                  <c:v>0.14149863432007773</c:v>
                </c:pt>
                <c:pt idx="1">
                  <c:v>0.14171037961476321</c:v>
                </c:pt>
                <c:pt idx="2">
                  <c:v>0.14320910363129424</c:v>
                </c:pt>
                <c:pt idx="3">
                  <c:v>0.57916502546297954</c:v>
                </c:pt>
                <c:pt idx="4">
                  <c:v>0.61038336373374547</c:v>
                </c:pt>
                <c:pt idx="5">
                  <c:v>1.4504964212321072</c:v>
                </c:pt>
                <c:pt idx="6">
                  <c:v>1.5054901882826297</c:v>
                </c:pt>
                <c:pt idx="7">
                  <c:v>1.6139081780272004</c:v>
                </c:pt>
                <c:pt idx="8">
                  <c:v>0.93250580165955765</c:v>
                </c:pt>
                <c:pt idx="9">
                  <c:v>1.1322228377933121</c:v>
                </c:pt>
                <c:pt idx="10">
                  <c:v>0.2713458912864789</c:v>
                </c:pt>
                <c:pt idx="11">
                  <c:v>0.27450631253514146</c:v>
                </c:pt>
                <c:pt idx="12">
                  <c:v>0.30026996245336846</c:v>
                </c:pt>
                <c:pt idx="13">
                  <c:v>0.3358485742037437</c:v>
                </c:pt>
                <c:pt idx="14">
                  <c:v>0.33986153290503035</c:v>
                </c:pt>
                <c:pt idx="15">
                  <c:v>1.3467892676204878</c:v>
                </c:pt>
                <c:pt idx="16">
                  <c:v>1.3893867197906733</c:v>
                </c:pt>
                <c:pt idx="17">
                  <c:v>3.3798458825197542</c:v>
                </c:pt>
                <c:pt idx="18">
                  <c:v>3.4495441032036869</c:v>
                </c:pt>
                <c:pt idx="19">
                  <c:v>3.4714202441095674</c:v>
                </c:pt>
                <c:pt idx="20">
                  <c:v>1.9935517205453239</c:v>
                </c:pt>
                <c:pt idx="21">
                  <c:v>2.0210285689117682</c:v>
                </c:pt>
                <c:pt idx="22">
                  <c:v>0.42736788965282557</c:v>
                </c:pt>
                <c:pt idx="23">
                  <c:v>0.44163821996007746</c:v>
                </c:pt>
                <c:pt idx="24">
                  <c:v>0.47501637874948455</c:v>
                </c:pt>
                <c:pt idx="25">
                  <c:v>0.50676777053088085</c:v>
                </c:pt>
                <c:pt idx="26">
                  <c:v>0.53420043627960045</c:v>
                </c:pt>
                <c:pt idx="27">
                  <c:v>13.70325690566907</c:v>
                </c:pt>
                <c:pt idx="28">
                  <c:v>12.769827568336916</c:v>
                </c:pt>
                <c:pt idx="29">
                  <c:v>27.967445999850167</c:v>
                </c:pt>
                <c:pt idx="30">
                  <c:v>32.570084480769104</c:v>
                </c:pt>
                <c:pt idx="31">
                  <c:v>29.426002369780896</c:v>
                </c:pt>
                <c:pt idx="32">
                  <c:v>16.131996771163042</c:v>
                </c:pt>
                <c:pt idx="33">
                  <c:v>15.755410374252371</c:v>
                </c:pt>
                <c:pt idx="34">
                  <c:v>3.143301191046064</c:v>
                </c:pt>
                <c:pt idx="35">
                  <c:v>3.0799921691855077</c:v>
                </c:pt>
                <c:pt idx="36">
                  <c:v>2.9021976837725791</c:v>
                </c:pt>
                <c:pt idx="37">
                  <c:v>2.7661701143145407</c:v>
                </c:pt>
                <c:pt idx="38">
                  <c:v>2.3560342887558301</c:v>
                </c:pt>
                <c:pt idx="39">
                  <c:v>7.991328661519626</c:v>
                </c:pt>
                <c:pt idx="40">
                  <c:v>6.4441480537492684</c:v>
                </c:pt>
                <c:pt idx="41">
                  <c:v>11.316539049161884</c:v>
                </c:pt>
                <c:pt idx="42">
                  <c:v>9.1811945934464774</c:v>
                </c:pt>
                <c:pt idx="43">
                  <c:v>7.0366666566445391</c:v>
                </c:pt>
                <c:pt idx="44">
                  <c:v>3.2651874209496592</c:v>
                </c:pt>
                <c:pt idx="45">
                  <c:v>2.8956542268934187</c:v>
                </c:pt>
                <c:pt idx="46">
                  <c:v>0.5598036806317489</c:v>
                </c:pt>
                <c:pt idx="47">
                  <c:v>0.55542672104076662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679696"/>
        <c:axId val="172680256"/>
      </c:scatterChart>
      <c:valAx>
        <c:axId val="172679696"/>
        <c:scaling>
          <c:orientation val="minMax"/>
          <c:max val="4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38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 i="1" dirty="0" smtClean="0">
                    <a:latin typeface="Calibri" pitchFamily="34" charset="0"/>
                    <a:cs typeface="Calibri" pitchFamily="34" charset="0"/>
                  </a:rPr>
                  <a:t>2-hour time intervals</a:t>
                </a:r>
                <a:endParaRPr lang="en-US" sz="2000" b="1" i="1" dirty="0">
                  <a:latin typeface="Calibri" pitchFamily="34" charset="0"/>
                  <a:cs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46911196911196984"/>
              <c:y val="0.90875912408759163"/>
            </c:manualLayout>
          </c:layout>
          <c:overlay val="0"/>
          <c:spPr>
            <a:noFill/>
            <a:ln w="3917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8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2680256"/>
        <c:crosses val="autoZero"/>
        <c:crossBetween val="midCat"/>
        <c:majorUnit val="2"/>
      </c:valAx>
      <c:valAx>
        <c:axId val="17268025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38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1" dirty="0">
                    <a:latin typeface="Calibri" pitchFamily="34" charset="0"/>
                    <a:cs typeface="Calibri" pitchFamily="34" charset="0"/>
                  </a:rPr>
                  <a:t>Number of </a:t>
                </a:r>
                <a:r>
                  <a:rPr lang="en-US" sz="2400" b="1" i="1" dirty="0" smtClean="0">
                    <a:latin typeface="Calibri" pitchFamily="34" charset="0"/>
                    <a:cs typeface="Calibri" pitchFamily="34" charset="0"/>
                  </a:rPr>
                  <a:t>evacuations</a:t>
                </a:r>
                <a:endParaRPr lang="en-US" sz="2400" b="1" i="1" dirty="0">
                  <a:latin typeface="Calibri" pitchFamily="34" charset="0"/>
                  <a:cs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1.1990488368441125E-3"/>
              <c:y val="0.1099212981645393"/>
            </c:manualLayout>
          </c:layout>
          <c:overlay val="0"/>
          <c:spPr>
            <a:noFill/>
            <a:ln w="39174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48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2679696"/>
        <c:crosses val="autoZero"/>
        <c:crossBetween val="midCat"/>
        <c:majorUnit val="10"/>
      </c:valAx>
      <c:spPr>
        <a:noFill/>
        <a:ln w="39174">
          <a:noFill/>
        </a:ln>
      </c:spPr>
    </c:plotArea>
    <c:legend>
      <c:legendPos val="r"/>
      <c:layout>
        <c:manualLayout>
          <c:xMode val="edge"/>
          <c:yMode val="edge"/>
          <c:x val="0.14285714285714332"/>
          <c:y val="0.11678832116788322"/>
          <c:w val="0.17760617760617761"/>
          <c:h val="0.14233576642335766"/>
        </c:manualLayout>
      </c:layout>
      <c:overlay val="0"/>
      <c:spPr>
        <a:noFill/>
        <a:ln w="39174">
          <a:noFill/>
        </a:ln>
      </c:spPr>
      <c:txPr>
        <a:bodyPr/>
        <a:lstStyle/>
        <a:p>
          <a:pPr>
            <a:defRPr sz="1164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23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49" tIns="48424" rIns="96849" bIns="48424" numCol="1" anchor="t" anchorCtr="0" compatLnSpc="1">
            <a:prstTxWarp prst="textNoShape">
              <a:avLst/>
            </a:prstTxWarp>
          </a:bodyPr>
          <a:lstStyle>
            <a:lvl1pPr algn="l" defTabSz="9699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49" tIns="48424" rIns="96849" bIns="48424" numCol="1" anchor="t" anchorCtr="0" compatLnSpc="1">
            <a:prstTxWarp prst="textNoShape">
              <a:avLst/>
            </a:prstTxWarp>
          </a:bodyPr>
          <a:lstStyle>
            <a:lvl1pPr defTabSz="9699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49" tIns="48424" rIns="96849" bIns="48424" numCol="1" anchor="b" anchorCtr="0" compatLnSpc="1">
            <a:prstTxWarp prst="textNoShape">
              <a:avLst/>
            </a:prstTxWarp>
          </a:bodyPr>
          <a:lstStyle>
            <a:lvl1pPr algn="l" defTabSz="9699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49" tIns="48424" rIns="96849" bIns="48424" numCol="1" anchor="b" anchorCtr="0" compatLnSpc="1">
            <a:prstTxWarp prst="textNoShape">
              <a:avLst/>
            </a:prstTxWarp>
          </a:bodyPr>
          <a:lstStyle>
            <a:lvl1pPr defTabSz="9699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fld id="{F51518A8-7707-4B76-AFBA-B57D10DCC3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924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4" tIns="47747" rIns="95494" bIns="47747" numCol="1" anchor="t" anchorCtr="0" compatLnSpc="1">
            <a:prstTxWarp prst="textNoShape">
              <a:avLst/>
            </a:prstTxWarp>
          </a:bodyPr>
          <a:lstStyle>
            <a:lvl1pPr algn="l" defTabSz="9572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956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4" tIns="47747" rIns="95494" bIns="47747" numCol="1" anchor="t" anchorCtr="0" compatLnSpc="1">
            <a:prstTxWarp prst="textNoShape">
              <a:avLst/>
            </a:prstTxWarp>
          </a:bodyPr>
          <a:lstStyle>
            <a:lvl1pPr defTabSz="9572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6025" y="709613"/>
            <a:ext cx="4830763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675" y="4573588"/>
            <a:ext cx="5348288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4" tIns="47747" rIns="95494" bIns="477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319246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4" tIns="47747" rIns="95494" bIns="47747" numCol="1" anchor="b" anchorCtr="0" compatLnSpc="1">
            <a:prstTxWarp prst="textNoShape">
              <a:avLst/>
            </a:prstTxWarp>
          </a:bodyPr>
          <a:lstStyle>
            <a:lvl1pPr algn="l" defTabSz="9572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42413"/>
            <a:ext cx="31956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4" tIns="47747" rIns="95494" bIns="47747" numCol="1" anchor="b" anchorCtr="0" compatLnSpc="1">
            <a:prstTxWarp prst="textNoShape">
              <a:avLst/>
            </a:prstTxWarp>
          </a:bodyPr>
          <a:lstStyle>
            <a:lvl1pPr defTabSz="957263">
              <a:lnSpc>
                <a:spcPct val="100000"/>
              </a:lnSpc>
              <a:defRPr sz="1300" b="0" i="0">
                <a:solidFill>
                  <a:schemeClr val="tx1"/>
                </a:solidFill>
              </a:defRPr>
            </a:lvl1pPr>
          </a:lstStyle>
          <a:p>
            <a:fld id="{1497909A-0604-408D-A2EB-BF3953D570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8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4423E-3BAD-4384-AB08-67AD25FAEB67}" type="slidenum">
              <a:rPr lang="en-US"/>
              <a:pPr/>
              <a:t>1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7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2DFF7A-ED37-433F-869C-95223DE4AA71}" type="slidenum">
              <a:rPr lang="en-US"/>
              <a:pPr/>
              <a:t>13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16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D52B39-3F86-4D8D-9D1F-D574B7AA75DE}" type="slidenum">
              <a:rPr lang="en-US"/>
              <a:pPr/>
              <a:t>17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2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81E7B9-B726-41A9-B69F-F30BA5E92AA8}" type="slidenum">
              <a:rPr lang="en-US"/>
              <a:pPr/>
              <a:t>18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25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5901F2-5FD0-4C86-95BC-41736FBE716B}" type="slidenum">
              <a:rPr lang="en-US"/>
              <a:pPr/>
              <a:t>20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27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C1E65-D815-490E-A2F6-88F0AFAC64B3}" type="slidenum">
              <a:rPr lang="en-US"/>
              <a:pPr/>
              <a:t>23</a:t>
            </a:fld>
            <a:endParaRPr lang="en-US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17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53D37-E0FA-42F5-9D2B-00C7F2EF9337}" type="slidenum">
              <a:rPr lang="en-US"/>
              <a:pPr/>
              <a:t>25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5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3B2D4-F7CF-4775-8EA9-8B387516E540}" type="slidenum">
              <a:rPr lang="en-US"/>
              <a:pPr/>
              <a:t>30</a:t>
            </a:fld>
            <a:endParaRPr lang="en-US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6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E9BB5-5D81-414C-8C3C-31CE21BFDE0E}" type="slidenum">
              <a:rPr lang="en-US"/>
              <a:pPr/>
              <a:t>31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51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104F8-AEB2-436A-8FD7-2039BC8809CE}" type="slidenum">
              <a:rPr lang="en-US"/>
              <a:pPr/>
              <a:t>32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97F45-1BD7-4386-89FB-B8AF540D3543}" type="slidenum">
              <a:rPr lang="en-US"/>
              <a:pPr/>
              <a:t>33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1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268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EF561-B728-471F-931A-4B4B00296635}" type="slidenum">
              <a:rPr lang="en-US"/>
              <a:pPr/>
              <a:t>34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13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66DEE-AEE6-45B9-8E79-91885068412A}" type="slidenum">
              <a:rPr lang="en-US"/>
              <a:pPr/>
              <a:t>36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8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8BB6C-0108-48B2-9119-BD8142E7F8C8}" type="slidenum">
              <a:rPr lang="en-US"/>
              <a:pPr/>
              <a:t>37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76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A339E-3D79-403F-B5A8-C828C8CE63FF}" type="slidenum">
              <a:rPr lang="en-US"/>
              <a:pPr/>
              <a:t>38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89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6F49A-DCC3-4BC7-B198-FD14A31C0048}" type="slidenum">
              <a:rPr lang="en-US"/>
              <a:pPr/>
              <a:t>39</a:t>
            </a:fld>
            <a:endParaRPr lang="en-US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2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A339E-3D79-403F-B5A8-C828C8CE63FF}" type="slidenum">
              <a:rPr lang="en-US"/>
              <a:pPr/>
              <a:t>40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6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B743B-A293-45E0-AF38-C18F477472D7}" type="slidenum">
              <a:rPr lang="en-US"/>
              <a:pPr/>
              <a:t>42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27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5FD0E-51E6-424B-841F-295923EDBABC}" type="slidenum">
              <a:rPr lang="en-US"/>
              <a:pPr/>
              <a:t>43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4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B743B-A293-45E0-AF38-C18F477472D7}" type="slidenum">
              <a:rPr lang="en-US"/>
              <a:pPr/>
              <a:t>44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7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A339E-3D79-403F-B5A8-C828C8CE63FF}" type="slidenum">
              <a:rPr lang="en-US"/>
              <a:pPr/>
              <a:t>45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174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F59AB-F27F-4E19-8CD8-FA82BC02CD9A}" type="slidenum">
              <a:rPr lang="en-US"/>
              <a:pPr/>
              <a:t>47</a:t>
            </a:fld>
            <a:endParaRPr lang="en-US"/>
          </a:p>
        </p:txBody>
      </p:sp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8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DC0B9-B866-48B1-9A10-EE5D719CBCD1}" type="slidenum">
              <a:rPr lang="en-US"/>
              <a:pPr/>
              <a:t>48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18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C8BDB-3E37-496D-B4DA-25EECACA7A61}" type="slidenum">
              <a:rPr lang="en-US"/>
              <a:pPr/>
              <a:t>49</a:t>
            </a:fld>
            <a:endParaRPr lang="en-US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64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162BAC-9691-4630-8239-EFA51956E511}" type="slidenum">
              <a:rPr lang="en-US"/>
              <a:pPr/>
              <a:t>50</a:t>
            </a:fld>
            <a:endParaRPr lang="en-US"/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59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CEC79-9943-4AFA-8CEF-A54DA8CB75B3}" type="slidenum">
              <a:rPr lang="en-US"/>
              <a:pPr/>
              <a:t>51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Hazard analysis</a:t>
            </a:r>
            <a:r>
              <a:rPr lang="en-US"/>
              <a:t> to identify the area that would need to be evacuated for a particular hazard condition</a:t>
            </a:r>
          </a:p>
          <a:p>
            <a:r>
              <a:rPr lang="en-US" i="1"/>
              <a:t>Vulnerability analysis</a:t>
            </a:r>
            <a:r>
              <a:rPr lang="en-US"/>
              <a:t> to ascertain the number of households and people that are susceptible to the threat condition</a:t>
            </a:r>
          </a:p>
          <a:p>
            <a:r>
              <a:rPr lang="en-US" i="1"/>
              <a:t>Behavioral analysis</a:t>
            </a:r>
            <a:r>
              <a:rPr lang="en-US"/>
              <a:t> to project how people will respond to the threat</a:t>
            </a:r>
          </a:p>
          <a:p>
            <a:r>
              <a:rPr lang="en-US" i="1"/>
              <a:t>Transportation analysis </a:t>
            </a:r>
            <a:r>
              <a:rPr lang="en-US"/>
              <a:t>to assess roadway capacities within the transportation network and identify conditions such as bottlenecks or links vulnerable to the hazard.  The objective of the transportation analysis is to develop </a:t>
            </a:r>
            <a:r>
              <a:rPr lang="en-US" i="1"/>
              <a:t>clearance times</a:t>
            </a:r>
            <a:r>
              <a:rPr lang="en-US"/>
              <a:t> within an evacuation area.  Clearance times are estimates of the time that would be required to evacuate an area.</a:t>
            </a:r>
          </a:p>
          <a:p>
            <a:r>
              <a:rPr lang="en-US" i="1"/>
              <a:t>Shelter analysis</a:t>
            </a:r>
            <a:r>
              <a:rPr lang="en-US"/>
              <a:t> to evaluate the capability of buildings to withstand the hazards conditions and their suitability to be used as refuges for evacuees</a:t>
            </a:r>
          </a:p>
          <a:p>
            <a:r>
              <a:rPr lang="en-US" i="1"/>
              <a:t>Decision making</a:t>
            </a:r>
            <a:r>
              <a:rPr lang="en-US"/>
              <a:t> to develop procedures to assess whether a hazard presents a level threat to warrant an evacuation and, if so, when to initiate an evacuation order</a:t>
            </a:r>
          </a:p>
          <a:p>
            <a:r>
              <a:rPr lang="en-US" i="1"/>
              <a:t>Development management</a:t>
            </a:r>
            <a:r>
              <a:rPr lang="en-US"/>
              <a:t> to regulate the growth of population and land development that could make evacuation more difficult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11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94624-4159-4337-BF63-276B1CBE3152}" type="slidenum">
              <a:rPr lang="en-US"/>
              <a:pPr/>
              <a:t>52</a:t>
            </a:fld>
            <a:endParaRPr 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F6F6B-946D-4225-B721-0C0F65378CA5}" type="slidenum">
              <a:rPr lang="en-US"/>
              <a:pPr/>
              <a:t>53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02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55C9B-AE91-40FC-A4B6-C959F9D204EA}" type="slidenum">
              <a:rPr lang="en-US"/>
              <a:pPr/>
              <a:t>54</a:t>
            </a:fld>
            <a:endParaRPr lang="en-US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97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13C0A-BDBA-48F6-B3BB-9C75576AC223}" type="slidenum">
              <a:rPr lang="en-US"/>
              <a:pPr/>
              <a:t>55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04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8D10A2-181C-43E6-8EAA-9788FA3AA4B4}" type="slidenum">
              <a:rPr lang="en-US"/>
              <a:pPr/>
              <a:t>56</a:t>
            </a:fld>
            <a:endParaRPr lang="en-US"/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86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0C34B-BCDB-4775-80A1-A73ACAE48697}" type="slidenum">
              <a:rPr lang="en-US"/>
              <a:pPr/>
              <a:t>57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1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B6F4D-6CC2-44E2-B33E-D664756B2E4D}" type="slidenum">
              <a:rPr lang="en-US"/>
              <a:pPr/>
              <a:t>58</a:t>
            </a:fld>
            <a:endParaRPr lang="en-US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550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E0912-50B7-4FE0-9F87-7CAB55A50EC3}" type="slidenum">
              <a:rPr lang="en-US"/>
              <a:pPr/>
              <a:t>59</a:t>
            </a:fld>
            <a:endParaRPr lang="en-US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5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01F9B-FF57-45FB-81DD-F0D20777E0C8}" type="slidenum">
              <a:rPr lang="en-US"/>
              <a:pPr/>
              <a:t>60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80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038BF-5537-4ED2-8C6B-328ADB65070C}" type="slidenum">
              <a:rPr lang="en-US"/>
              <a:pPr/>
              <a:t>61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28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46C26-EF52-488F-9EA6-BD0B7BD231E8}" type="slidenum">
              <a:rPr lang="en-US"/>
              <a:pPr/>
              <a:t>63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3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98DD2-2E5F-4712-80A4-8164BA57D95D}" type="slidenum">
              <a:rPr lang="en-US"/>
              <a:pPr/>
              <a:t>64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33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98DD2-2E5F-4712-80A4-8164BA57D95D}" type="slidenum">
              <a:rPr lang="en-US"/>
              <a:pPr/>
              <a:t>65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8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4146550" y="9142413"/>
            <a:ext cx="31956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94" tIns="47747" rIns="95494" bIns="47747" anchor="b"/>
          <a:lstStyle/>
          <a:p>
            <a:pPr algn="r" defTabSz="957263" eaLnBrk="0" hangingPunct="0"/>
            <a:fld id="{5BE2B54C-EF30-4257-906D-21CF8A3D33EF}" type="slidenum">
              <a:rPr lang="en-US" sz="1300" b="0" i="0">
                <a:solidFill>
                  <a:schemeClr val="tx1"/>
                </a:solidFill>
              </a:rPr>
              <a:pPr algn="r" defTabSz="957263" eaLnBrk="0" hangingPunct="0"/>
              <a:t>66</a:t>
            </a:fld>
            <a:endParaRPr lang="en-US" sz="1300" b="0" i="0">
              <a:solidFill>
                <a:schemeClr val="tx1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i="1" smtClean="0"/>
              <a:t>Hazard analysis</a:t>
            </a:r>
            <a:r>
              <a:rPr lang="en-US" smtClean="0"/>
              <a:t> to identify the area that would need to be evacuated for a particular hazard condition</a:t>
            </a:r>
          </a:p>
          <a:p>
            <a:r>
              <a:rPr lang="en-US" i="1" smtClean="0"/>
              <a:t>Vulnerability analysis</a:t>
            </a:r>
            <a:r>
              <a:rPr lang="en-US" smtClean="0"/>
              <a:t> to ascertain the number of households and people that are susceptible to the threat condition</a:t>
            </a:r>
          </a:p>
          <a:p>
            <a:r>
              <a:rPr lang="en-US" i="1" smtClean="0"/>
              <a:t>Behavioral analysis</a:t>
            </a:r>
            <a:r>
              <a:rPr lang="en-US" smtClean="0"/>
              <a:t> to project how people will respond to the threat</a:t>
            </a:r>
          </a:p>
          <a:p>
            <a:r>
              <a:rPr lang="en-US" i="1" smtClean="0"/>
              <a:t>Transportation analysis </a:t>
            </a:r>
            <a:r>
              <a:rPr lang="en-US" smtClean="0"/>
              <a:t>to assess roadway capacities within the transportation network and identify conditions such as bottlenecks or links vulnerable to the hazard.  The objective of the transportation analysis is to develop </a:t>
            </a:r>
            <a:r>
              <a:rPr lang="en-US" i="1" smtClean="0"/>
              <a:t>clearance times</a:t>
            </a:r>
            <a:r>
              <a:rPr lang="en-US" smtClean="0"/>
              <a:t> within an evacuation area.  Clearance times are estimates of the time that would be required to evacuate an area.</a:t>
            </a:r>
          </a:p>
          <a:p>
            <a:r>
              <a:rPr lang="en-US" i="1" smtClean="0"/>
              <a:t>Shelter analysis</a:t>
            </a:r>
            <a:r>
              <a:rPr lang="en-US" smtClean="0"/>
              <a:t> to evaluate the capability of buildings to withstand the hazards conditions and their suitability to be used as refuges for evacuees</a:t>
            </a:r>
          </a:p>
          <a:p>
            <a:r>
              <a:rPr lang="en-US" i="1" smtClean="0"/>
              <a:t>Decision making</a:t>
            </a:r>
            <a:r>
              <a:rPr lang="en-US" smtClean="0"/>
              <a:t> to develop procedures to assess whether a hazard presents a level threat to warrant an evacuation and, if so, when to initiate an evacuation order</a:t>
            </a:r>
          </a:p>
          <a:p>
            <a:r>
              <a:rPr lang="en-US" i="1" smtClean="0"/>
              <a:t>Development management</a:t>
            </a:r>
            <a:r>
              <a:rPr lang="en-US" smtClean="0"/>
              <a:t> to regulate the growth of population and land development that could make evacuation more difficult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98589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146550" y="9142413"/>
            <a:ext cx="31956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94" tIns="47747" rIns="95494" bIns="47747" anchor="b"/>
          <a:lstStyle/>
          <a:p>
            <a:pPr algn="r" defTabSz="957263" eaLnBrk="0" hangingPunct="0"/>
            <a:fld id="{992C02D5-7081-4DAD-98F2-72F09BBBA98D}" type="slidenum">
              <a:rPr lang="en-US" sz="1300" b="0" i="0">
                <a:solidFill>
                  <a:schemeClr val="tx1"/>
                </a:solidFill>
              </a:rPr>
              <a:pPr algn="r" defTabSz="957263" eaLnBrk="0" hangingPunct="0"/>
              <a:t>67</a:t>
            </a:fld>
            <a:endParaRPr lang="en-US" sz="1300" b="0" i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i="1" smtClean="0"/>
              <a:t>Hazard analysis</a:t>
            </a:r>
            <a:r>
              <a:rPr lang="en-US" smtClean="0"/>
              <a:t> to identify the area that would need to be evacuated for a particular hazard condition</a:t>
            </a:r>
          </a:p>
          <a:p>
            <a:r>
              <a:rPr lang="en-US" i="1" smtClean="0"/>
              <a:t>Vulnerability analysis</a:t>
            </a:r>
            <a:r>
              <a:rPr lang="en-US" smtClean="0"/>
              <a:t> to ascertain the number of households and people that are susceptible to the threat condition</a:t>
            </a:r>
          </a:p>
          <a:p>
            <a:r>
              <a:rPr lang="en-US" i="1" smtClean="0"/>
              <a:t>Behavioral analysis</a:t>
            </a:r>
            <a:r>
              <a:rPr lang="en-US" smtClean="0"/>
              <a:t> to project how people will respond to the threat</a:t>
            </a:r>
          </a:p>
          <a:p>
            <a:r>
              <a:rPr lang="en-US" i="1" smtClean="0"/>
              <a:t>Transportation analysis </a:t>
            </a:r>
            <a:r>
              <a:rPr lang="en-US" smtClean="0"/>
              <a:t>to assess roadway capacities within the transportation network and identify conditions such as bottlenecks or links vulnerable to the hazard.  The objective of the transportation analysis is to develop </a:t>
            </a:r>
            <a:r>
              <a:rPr lang="en-US" i="1" smtClean="0"/>
              <a:t>clearance times</a:t>
            </a:r>
            <a:r>
              <a:rPr lang="en-US" smtClean="0"/>
              <a:t> within an evacuation area.  Clearance times are estimates of the time that would be required to evacuate an area.</a:t>
            </a:r>
          </a:p>
          <a:p>
            <a:r>
              <a:rPr lang="en-US" i="1" smtClean="0"/>
              <a:t>Shelter analysis</a:t>
            </a:r>
            <a:r>
              <a:rPr lang="en-US" smtClean="0"/>
              <a:t> to evaluate the capability of buildings to withstand the hazards conditions and their suitability to be used as refuges for evacuees</a:t>
            </a:r>
          </a:p>
          <a:p>
            <a:r>
              <a:rPr lang="en-US" i="1" smtClean="0"/>
              <a:t>Decision making</a:t>
            </a:r>
            <a:r>
              <a:rPr lang="en-US" smtClean="0"/>
              <a:t> to develop procedures to assess whether a hazard presents a level threat to warrant an evacuation and, if so, when to initiate an evacuation order</a:t>
            </a:r>
          </a:p>
          <a:p>
            <a:r>
              <a:rPr lang="en-US" i="1" smtClean="0"/>
              <a:t>Development management</a:t>
            </a:r>
            <a:r>
              <a:rPr lang="en-US" smtClean="0"/>
              <a:t> to regulate the growth of population and land development that could make evacuation more difficult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881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7038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D8E30-9047-4215-85C5-8B9B084E9A7A}" type="slidenum">
              <a:rPr lang="en-US"/>
              <a:pPr/>
              <a:t>68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65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BDCEB-D36B-47B4-9BBA-13A86964AADA}" type="slidenum">
              <a:rPr lang="en-US"/>
              <a:pPr/>
              <a:t>69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86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038BF-5537-4ED2-8C6B-328ADB65070C}" type="slidenum">
              <a:rPr lang="en-US"/>
              <a:pPr/>
              <a:t>70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286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038BF-5537-4ED2-8C6B-328ADB65070C}" type="slidenum">
              <a:rPr lang="en-US"/>
              <a:pPr/>
              <a:t>71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31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4146550" y="9142413"/>
            <a:ext cx="31956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94" tIns="47747" rIns="95494" bIns="47747" anchor="b"/>
          <a:lstStyle/>
          <a:p>
            <a:pPr algn="r" defTabSz="957263" eaLnBrk="0" hangingPunct="0"/>
            <a:fld id="{B876205B-3C95-49A9-9CD6-3CFAA5DE54CE}" type="slidenum">
              <a:rPr lang="en-US" sz="1300" b="0" i="0">
                <a:solidFill>
                  <a:schemeClr val="tx1"/>
                </a:solidFill>
              </a:rPr>
              <a:pPr algn="r" defTabSz="957263" eaLnBrk="0" hangingPunct="0"/>
              <a:t>72</a:t>
            </a:fld>
            <a:endParaRPr lang="en-US" sz="1300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15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4423E-3BAD-4384-AB08-67AD25FAEB67}" type="slidenum">
              <a:rPr lang="en-US"/>
              <a:pPr/>
              <a:t>74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1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D8E30-9047-4215-85C5-8B9B084E9A7A}" type="slidenum">
              <a:rPr lang="en-US"/>
              <a:pPr/>
              <a:t>77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62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ED51F-0722-4E4E-A316-EBAD36EB52ED}" type="slidenum">
              <a:rPr lang="en-US" smtClean="0">
                <a:latin typeface="Arial" charset="0"/>
              </a:rPr>
              <a:pPr/>
              <a:t>86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17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8D432-2482-4713-9DDF-D6C169B35D39}" type="slidenum">
              <a:rPr lang="en-US" smtClean="0">
                <a:latin typeface="Arial" charset="0"/>
              </a:rPr>
              <a:pPr/>
              <a:t>87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658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C544C-55EB-4B3E-842B-8A8204D72016}" type="slidenum">
              <a:rPr lang="en-US" smtClean="0">
                <a:latin typeface="Arial" charset="0"/>
              </a:rPr>
              <a:pPr/>
              <a:t>88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4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4700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71F189-0EF1-430F-90FD-02BCE7494005}" type="slidenum">
              <a:rPr lang="en-US" smtClean="0">
                <a:latin typeface="Arial" charset="0"/>
              </a:rPr>
              <a:pPr/>
              <a:t>89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78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7D6C4-6EEA-435A-90A8-45026EA6DC60}" type="slidenum">
              <a:rPr lang="en-US" smtClean="0">
                <a:latin typeface="Arial" charset="0"/>
              </a:rPr>
              <a:pPr/>
              <a:t>90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850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218F4-96E1-4A89-979F-C14402AAB2D5}" type="slidenum">
              <a:rPr lang="en-US" smtClean="0">
                <a:latin typeface="Arial" charset="0"/>
              </a:rPr>
              <a:pPr/>
              <a:t>91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645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Can</a:t>
            </a:r>
            <a:r>
              <a:rPr lang="en-US" baseline="0" dirty="0" smtClean="0">
                <a:solidFill>
                  <a:srgbClr val="FF0000"/>
                </a:solidFill>
                <a:latin typeface="Arial" charset="0"/>
              </a:rPr>
              <a:t> you spell out MSETRF.  Can you remove the asterisk, aren’t all of these observed? </a:t>
            </a:r>
            <a:endParaRPr lang="en-US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4F5D1-ACE1-4163-AAB2-2CD374F6D87E}" type="slidenum">
              <a:rPr lang="en-US" smtClean="0">
                <a:latin typeface="Arial" charset="0"/>
              </a:rPr>
              <a:pPr/>
              <a:t>92</a:t>
            </a:fld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108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charset="0"/>
              </a:rPr>
              <a:t>We are going to have one of consultants</a:t>
            </a:r>
            <a:r>
              <a:rPr lang="en-US" baseline="0" dirty="0" smtClean="0">
                <a:latin typeface="Arial" charset="0"/>
              </a:rPr>
              <a:t> convert this to graph and have copies of your tech memo </a:t>
            </a:r>
            <a:r>
              <a:rPr lang="en-US" baseline="0" dirty="0" err="1" smtClean="0">
                <a:latin typeface="Arial" charset="0"/>
              </a:rPr>
              <a:t>avialable</a:t>
            </a:r>
            <a:r>
              <a:rPr lang="en-US" baseline="0" dirty="0" smtClean="0">
                <a:latin typeface="Arial" charset="0"/>
              </a:rPr>
              <a:t>. </a:t>
            </a:r>
            <a:endParaRPr lang="en-US" dirty="0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12A88-7AFC-47CB-9D14-0C4FF796849F}" type="slidenum">
              <a:rPr lang="en-US" smtClean="0">
                <a:latin typeface="Arial" charset="0"/>
              </a:rPr>
              <a:pPr/>
              <a:t>93</a:t>
            </a:fld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599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Sequential </a:t>
            </a:r>
            <a:r>
              <a:rPr lang="en-US" dirty="0" err="1" smtClean="0"/>
              <a:t>logit</a:t>
            </a:r>
            <a:r>
              <a:rPr lang="en-US" dirty="0" smtClean="0"/>
              <a:t> model developed which predicts whether a household will evacuate and when it will do so. </a:t>
            </a:r>
          </a:p>
          <a:p>
            <a:r>
              <a:rPr lang="en-US" dirty="0" err="1" smtClean="0"/>
              <a:t>Prob</a:t>
            </a:r>
            <a:r>
              <a:rPr lang="en-US" dirty="0" smtClean="0"/>
              <a:t> (</a:t>
            </a:r>
            <a:r>
              <a:rPr lang="en-US" dirty="0" err="1" smtClean="0"/>
              <a:t>hh</a:t>
            </a:r>
            <a:r>
              <a:rPr lang="en-US" dirty="0" smtClean="0"/>
              <a:t> evacuates in time period t) is function of: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distance of storm from household in each time interval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forward speed of the hurricane in each time interval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flooding potential of home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whether the home is a mobile home or not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evacuation orders in effect in each time interval.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93E3-3629-47A6-BA45-54006B2739F8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87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28280-776C-4EEB-B60F-4522696376EF}" type="slidenum">
              <a:rPr lang="en-US"/>
              <a:pPr/>
              <a:t>98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850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Sequential </a:t>
            </a:r>
            <a:r>
              <a:rPr lang="en-US" dirty="0" err="1" smtClean="0"/>
              <a:t>logit</a:t>
            </a:r>
            <a:r>
              <a:rPr lang="en-US" dirty="0" smtClean="0"/>
              <a:t> model developed which predicts whether a household will evacuate and when it will do so. </a:t>
            </a:r>
          </a:p>
          <a:p>
            <a:r>
              <a:rPr lang="en-US" dirty="0" err="1" smtClean="0"/>
              <a:t>Prob</a:t>
            </a:r>
            <a:r>
              <a:rPr lang="en-US" dirty="0" smtClean="0"/>
              <a:t> (</a:t>
            </a:r>
            <a:r>
              <a:rPr lang="en-US" dirty="0" err="1" smtClean="0"/>
              <a:t>hh</a:t>
            </a:r>
            <a:r>
              <a:rPr lang="en-US" dirty="0" smtClean="0"/>
              <a:t> evacuates in time period t) is function of: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distance of storm from household in each time interval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forward speed of the hurricane in each time interval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flooding potential of home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whether the home is a mobile home or not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evacuation orders in effect in each time interval.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93E3-3629-47A6-BA45-54006B2739F8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547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D2E1E-B598-4142-BE89-591900341F8B}" type="slidenum">
              <a:rPr lang="en-US"/>
              <a:pPr/>
              <a:t>101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037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D2E1E-B598-4142-BE89-591900341F8B}" type="slidenum">
              <a:rPr lang="en-US"/>
              <a:pPr/>
              <a:t>102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9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D2E1E-B598-4142-BE89-591900341F8B}" type="slidenum">
              <a:rPr lang="en-US"/>
              <a:pPr/>
              <a:t>7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0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35477-1705-43DD-B04C-E850040EFA5D}" type="slidenum">
              <a:rPr lang="en-US"/>
              <a:pPr/>
              <a:t>10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3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1CB57-99EE-40A9-88ED-BC0EF71C0758}" type="slidenum">
              <a:rPr lang="en-US"/>
              <a:pPr/>
              <a:t>11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709613"/>
            <a:ext cx="4832350" cy="3624262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72000"/>
            <a:ext cx="5346700" cy="4333875"/>
          </a:xfrm>
        </p:spPr>
        <p:txBody>
          <a:bodyPr/>
          <a:lstStyle/>
          <a:p>
            <a:r>
              <a:rPr lang="en-US"/>
              <a:t>These topics will be addressed from a transportation engineering perspective.</a:t>
            </a:r>
          </a:p>
          <a:p>
            <a:r>
              <a:rPr lang="en-US"/>
              <a:t>Using examples from recent evacuations in other states and Louisiana.</a:t>
            </a:r>
          </a:p>
          <a:p>
            <a:r>
              <a:rPr lang="en-US"/>
              <a:t>And showing examples of what were doing at LSU to address some of these issues here and nationally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11CAF-CB1C-4F1D-91B6-075C833954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3E85C-CE84-4DA5-9A02-9B2EE3739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0608D-9A75-4C8F-8CD8-4F1EFC4B2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D571E73-D4BF-4DB9-848C-815DE087CB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6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0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95850" y="2157031"/>
            <a:ext cx="3669284" cy="356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36620" y="3089148"/>
            <a:ext cx="1793748" cy="1731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467100" y="3127755"/>
            <a:ext cx="16764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467100" y="3127755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0" y="400050"/>
                </a:moveTo>
                <a:lnTo>
                  <a:pt x="876300" y="400050"/>
                </a:lnTo>
                <a:lnTo>
                  <a:pt x="876300" y="0"/>
                </a:lnTo>
                <a:lnTo>
                  <a:pt x="1676400" y="800100"/>
                </a:lnTo>
                <a:lnTo>
                  <a:pt x="876300" y="1600200"/>
                </a:lnTo>
                <a:lnTo>
                  <a:pt x="876300" y="1200150"/>
                </a:lnTo>
                <a:lnTo>
                  <a:pt x="0" y="1200150"/>
                </a:lnTo>
                <a:lnTo>
                  <a:pt x="0" y="40005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1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8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89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28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3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707CA-9081-4CBB-B9EB-7893D6F98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95850" y="2157031"/>
            <a:ext cx="3669284" cy="356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36620" y="3089148"/>
            <a:ext cx="1793748" cy="1731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467100" y="3127755"/>
            <a:ext cx="16764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467100" y="3127755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0" y="400050"/>
                </a:moveTo>
                <a:lnTo>
                  <a:pt x="876300" y="400050"/>
                </a:lnTo>
                <a:lnTo>
                  <a:pt x="876300" y="0"/>
                </a:lnTo>
                <a:lnTo>
                  <a:pt x="1676400" y="800100"/>
                </a:lnTo>
                <a:lnTo>
                  <a:pt x="876300" y="1600200"/>
                </a:lnTo>
                <a:lnTo>
                  <a:pt x="876300" y="1200150"/>
                </a:lnTo>
                <a:lnTo>
                  <a:pt x="0" y="1200150"/>
                </a:lnTo>
                <a:lnTo>
                  <a:pt x="0" y="40005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3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6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03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9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93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95850" y="2157031"/>
            <a:ext cx="3669284" cy="356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36620" y="3089148"/>
            <a:ext cx="1793748" cy="1731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467100" y="3127755"/>
            <a:ext cx="16764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467100" y="3127755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0" y="400050"/>
                </a:moveTo>
                <a:lnTo>
                  <a:pt x="876300" y="400050"/>
                </a:lnTo>
                <a:lnTo>
                  <a:pt x="876300" y="0"/>
                </a:lnTo>
                <a:lnTo>
                  <a:pt x="1676400" y="800100"/>
                </a:lnTo>
                <a:lnTo>
                  <a:pt x="876300" y="1600200"/>
                </a:lnTo>
                <a:lnTo>
                  <a:pt x="876300" y="1200150"/>
                </a:lnTo>
                <a:lnTo>
                  <a:pt x="0" y="1200150"/>
                </a:lnTo>
                <a:lnTo>
                  <a:pt x="0" y="40005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61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66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67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1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9CDC-02F4-4F17-8263-B67DA4DDC4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95850" y="2157031"/>
            <a:ext cx="3669284" cy="356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36620" y="3089148"/>
            <a:ext cx="1793748" cy="1731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467100" y="3127755"/>
            <a:ext cx="16764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467100" y="3127755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0" y="400050"/>
                </a:moveTo>
                <a:lnTo>
                  <a:pt x="876300" y="400050"/>
                </a:lnTo>
                <a:lnTo>
                  <a:pt x="876300" y="0"/>
                </a:lnTo>
                <a:lnTo>
                  <a:pt x="1676400" y="800100"/>
                </a:lnTo>
                <a:lnTo>
                  <a:pt x="876300" y="1600200"/>
                </a:lnTo>
                <a:lnTo>
                  <a:pt x="876300" y="1200150"/>
                </a:lnTo>
                <a:lnTo>
                  <a:pt x="0" y="1200150"/>
                </a:lnTo>
                <a:lnTo>
                  <a:pt x="0" y="40005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86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33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51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81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25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895850" y="2157031"/>
            <a:ext cx="3669284" cy="356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436620" y="3089148"/>
            <a:ext cx="1793748" cy="1731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3467100" y="3127755"/>
            <a:ext cx="16764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467100" y="3127755"/>
            <a:ext cx="1676400" cy="1600200"/>
          </a:xfrm>
          <a:custGeom>
            <a:avLst/>
            <a:gdLst/>
            <a:ahLst/>
            <a:cxnLst/>
            <a:rect l="l" t="t" r="r" b="b"/>
            <a:pathLst>
              <a:path w="1676400" h="1600200">
                <a:moveTo>
                  <a:pt x="0" y="400050"/>
                </a:moveTo>
                <a:lnTo>
                  <a:pt x="876300" y="400050"/>
                </a:lnTo>
                <a:lnTo>
                  <a:pt x="876300" y="0"/>
                </a:lnTo>
                <a:lnTo>
                  <a:pt x="1676400" y="800100"/>
                </a:lnTo>
                <a:lnTo>
                  <a:pt x="876300" y="1600200"/>
                </a:lnTo>
                <a:lnTo>
                  <a:pt x="876300" y="1200150"/>
                </a:lnTo>
                <a:lnTo>
                  <a:pt x="0" y="1200150"/>
                </a:lnTo>
                <a:lnTo>
                  <a:pt x="0" y="40005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11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27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0AA58-88FF-46DF-99C8-A21D1CB19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D8EB2-0FD2-4719-8CC5-7A6B374E2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68618-81F2-4A6A-A051-6384162E8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B4969-84EA-49C9-8A7A-D040ADDE3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31AE5-3D60-4D98-892D-AF263CD7B1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E44F3-BEBA-4169-BF64-0F2EC6BE6A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8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4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8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 i="0">
                <a:solidFill>
                  <a:schemeClr val="tx1"/>
                </a:solidFill>
              </a:defRPr>
            </a:lvl1pPr>
          </a:lstStyle>
          <a:p>
            <a:fld id="{299806AB-63CA-4B74-A471-798D6A1B4C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4819" y="153780"/>
            <a:ext cx="7414361" cy="100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3430"/>
            <a:ext cx="8072119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2/24/2015</a:t>
            </a:fld>
            <a:endParaRPr lang="en-US"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81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4819" y="153780"/>
            <a:ext cx="7414361" cy="100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3430"/>
            <a:ext cx="8072119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2/24/2015</a:t>
            </a:fld>
            <a:endParaRPr lang="en-US"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53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4819" y="153780"/>
            <a:ext cx="7414361" cy="100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3430"/>
            <a:ext cx="8072119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2/24/2015</a:t>
            </a:fld>
            <a:endParaRPr lang="en-US"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8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4819" y="153780"/>
            <a:ext cx="7414361" cy="100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3430"/>
            <a:ext cx="8072119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2/24/2015</a:t>
            </a:fld>
            <a:endParaRPr lang="en-US"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51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4819" y="153780"/>
            <a:ext cx="7414361" cy="100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B8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3430"/>
            <a:ext cx="8072119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2/24/2015</a:t>
            </a:fld>
            <a:endParaRPr lang="en-US"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sz="1800" b="0" i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1800" b="0" i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62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Microsoft_Excel_97-2003_Worksheet1.xls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Excel_97-2003_Worksheet2.xls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emf"/><Relationship Id="rId4" Type="http://schemas.openxmlformats.org/officeDocument/2006/relationships/oleObject" Target="../embeddings/Microsoft_Excel_97-2003_Worksheet3.xls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emf"/><Relationship Id="rId4" Type="http://schemas.openxmlformats.org/officeDocument/2006/relationships/oleObject" Target="../embeddings/Microsoft_Excel_97-2003_Worksheet4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Excel_97-2003_Worksheet6.xls"/><Relationship Id="rId5" Type="http://schemas.openxmlformats.org/officeDocument/2006/relationships/image" Target="../media/image41.emf"/><Relationship Id="rId4" Type="http://schemas.openxmlformats.org/officeDocument/2006/relationships/oleObject" Target="../embeddings/Microsoft_Excel_97-2003_Worksheet5.xls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65" name="Picture 13" descr="transportationlogo-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14588" cy="2590800"/>
          </a:xfrm>
          <a:prstGeom prst="rect">
            <a:avLst/>
          </a:prstGeom>
          <a:noFill/>
        </p:spPr>
      </p:pic>
      <p:pic>
        <p:nvPicPr>
          <p:cNvPr id="535564" name="Picture 12" descr="Rita---before-contraflow-11"/>
          <p:cNvPicPr>
            <a:picLocks noChangeAspect="1" noChangeArrowheads="1"/>
          </p:cNvPicPr>
          <p:nvPr/>
        </p:nvPicPr>
        <p:blipFill>
          <a:blip r:embed="rId4" cstate="print">
            <a:lum bright="42000" contrast="18000"/>
          </a:blip>
          <a:srcRect t="32108" b="26866"/>
          <a:stretch>
            <a:fillRect/>
          </a:stretch>
        </p:blipFill>
        <p:spPr bwMode="auto">
          <a:xfrm>
            <a:off x="0" y="5105400"/>
            <a:ext cx="9144000" cy="1752600"/>
          </a:xfrm>
          <a:prstGeom prst="rect">
            <a:avLst/>
          </a:prstGeom>
          <a:noFill/>
        </p:spPr>
      </p:pic>
      <p:sp>
        <p:nvSpPr>
          <p:cNvPr id="535554" name="Rectangle 2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prstGeom prst="rect">
            <a:avLst/>
          </a:prstGeom>
          <a:solidFill>
            <a:srgbClr val="3366FF">
              <a:alpha val="23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5181600"/>
            <a:ext cx="8610600" cy="990600"/>
          </a:xfrm>
          <a:noFill/>
        </p:spPr>
        <p:txBody>
          <a:bodyPr anchor="b" anchorCtr="1"/>
          <a:lstStyle/>
          <a:p>
            <a:pPr algn="r">
              <a:lnSpc>
                <a:spcPct val="50000"/>
              </a:lnSpc>
            </a:pPr>
            <a:r>
              <a:rPr lang="en-US" alt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Gulf Coast Center for Evacuation and </a:t>
            </a:r>
            <a:br>
              <a:rPr lang="en-US" alt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</a:br>
            <a:r>
              <a:rPr lang="en-US" alt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Transportation Resiliency</a:t>
            </a: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FF0000"/>
                  </a:outerShdw>
                </a:effectLst>
              </a:rPr>
              <a:t> </a:t>
            </a:r>
          </a:p>
        </p:txBody>
      </p:sp>
      <p:sp>
        <p:nvSpPr>
          <p:cNvPr id="535559" name="Rectangle 7"/>
          <p:cNvSpPr>
            <a:spLocks noChangeArrowheads="1"/>
          </p:cNvSpPr>
          <p:nvPr/>
        </p:nvSpPr>
        <p:spPr bwMode="auto">
          <a:xfrm>
            <a:off x="1066800" y="16002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lnSpc>
                <a:spcPct val="100000"/>
              </a:lnSpc>
            </a:pPr>
            <a:r>
              <a:rPr lang="en-US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Evacuation </a:t>
            </a:r>
            <a:r>
              <a:rPr lang="en-US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Resilience</a:t>
            </a:r>
            <a:endParaRPr lang="en-US" sz="6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Practice and </a:t>
            </a:r>
            <a:r>
              <a:rPr lang="en-US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Research </a:t>
            </a:r>
            <a:endParaRPr lang="en-US" sz="6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35560" name="Rectangle 8"/>
          <p:cNvSpPr>
            <a:spLocks noChangeArrowheads="1"/>
          </p:cNvSpPr>
          <p:nvPr/>
        </p:nvSpPr>
        <p:spPr bwMode="auto">
          <a:xfrm>
            <a:off x="3048000" y="38100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lnSpc>
                <a:spcPct val="100000"/>
              </a:lnSpc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Brian </a:t>
            </a:r>
            <a:r>
              <a:rPr lang="en-US" alt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Wolshon</a:t>
            </a:r>
          </a:p>
          <a:p>
            <a:pPr>
              <a:lnSpc>
                <a:spcPct val="100000"/>
              </a:lnSpc>
            </a:pPr>
            <a:r>
              <a:rPr lang="en-US" alt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</a:t>
            </a: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State University</a:t>
            </a:r>
          </a:p>
        </p:txBody>
      </p:sp>
      <p:sp>
        <p:nvSpPr>
          <p:cNvPr id="535562" name="Rectangle 10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2200" dirty="0" smtClean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Making </a:t>
            </a:r>
            <a:r>
              <a:rPr lang="en-US" altLang="en-US" sz="2200" dirty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Cities Resilient </a:t>
            </a:r>
            <a:r>
              <a:rPr lang="en-US" altLang="en-US" sz="2200" dirty="0" smtClean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Exchange		</a:t>
            </a:r>
            <a:r>
              <a:rPr lang="en-US" altLang="en-US" sz="2200" dirty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	    </a:t>
            </a:r>
            <a:r>
              <a:rPr lang="en-US" altLang="en-US" sz="2200" dirty="0" smtClean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February 25</a:t>
            </a:r>
            <a:r>
              <a:rPr lang="en-US" altLang="en-US" sz="2200" dirty="0" smtClean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, </a:t>
            </a:r>
            <a:r>
              <a:rPr lang="en-US" altLang="en-US" sz="2200" dirty="0" smtClean="0">
                <a:effectLst>
                  <a:outerShdw blurRad="38100" dist="38100" dir="2700000" algn="tl">
                    <a:srgbClr val="FF0000"/>
                  </a:outerShdw>
                </a:effectLst>
                <a:latin typeface="Calibri" pitchFamily="34" charset="0"/>
              </a:rPr>
              <a:t>2015</a:t>
            </a:r>
            <a:endParaRPr lang="en-US" altLang="en-US" sz="2200" dirty="0">
              <a:effectLst>
                <a:outerShdw blurRad="38100" dist="38100" dir="2700000" algn="tl">
                  <a:srgbClr val="FF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40" name="Picture 4" descr="Rita---before-contraflow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4271963"/>
          </a:xfrm>
          <a:prstGeom prst="rect">
            <a:avLst/>
          </a:prstGeom>
          <a:noFill/>
        </p:spPr>
      </p:pic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6477000" y="5867400"/>
            <a:ext cx="24384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Source: Lt. John Denholm</a:t>
            </a:r>
          </a:p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Harris Co. (TX) Sheriff's Office</a:t>
            </a: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152400" y="3810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/>
              <a:t>Hurricane Rita Evacuation - Interstate 45 (north of Houston)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84" y="2713687"/>
            <a:ext cx="9525000" cy="3687113"/>
          </a:xfrm>
          <a:prstGeom prst="rect">
            <a:avLst/>
          </a:prstGeom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267200" y="4760913"/>
            <a:ext cx="441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8925" y="1066800"/>
            <a:ext cx="2911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4038600"/>
            <a:ext cx="245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88925" y="55229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438400" y="382250"/>
            <a:ext cx="6172200" cy="5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Future Modeling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724400" y="14478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33400" y="1524000"/>
            <a:ext cx="8305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1313" lvl="1" indent="-341313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28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Police enforcement control</a:t>
            </a:r>
          </a:p>
          <a:p>
            <a:pPr marL="341313" lvl="1" indent="-341313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2800" b="1" i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MegaRegion</a:t>
            </a:r>
            <a:r>
              <a:rPr lang="en-US" sz="28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evacuation network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7900" y="5082768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Beaumont</a:t>
            </a:r>
          </a:p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Port Arthur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3223252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Lake </a:t>
            </a:r>
          </a:p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Charles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4944269"/>
            <a:ext cx="1219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Lafayette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8335" y="2992419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Baton</a:t>
            </a:r>
          </a:p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Rouge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4851935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New </a:t>
            </a:r>
          </a:p>
          <a:p>
            <a:pPr algn="ctr">
              <a:lnSpc>
                <a:spcPct val="100000"/>
              </a:lnSpc>
            </a:pPr>
            <a:r>
              <a:rPr lang="en-US" sz="1200" b="1" i="1" dirty="0" smtClean="0">
                <a:solidFill>
                  <a:srgbClr val="FF0000"/>
                </a:solidFill>
              </a:rPr>
              <a:t>Orleans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8305800" y="3276600"/>
            <a:ext cx="304800" cy="597932"/>
            <a:chOff x="8077200" y="3276600"/>
            <a:chExt cx="304800" cy="597932"/>
          </a:xfrm>
        </p:grpSpPr>
        <p:sp>
          <p:nvSpPr>
            <p:cNvPr id="16" name="Up Arrow 15"/>
            <p:cNvSpPr/>
            <p:nvPr/>
          </p:nvSpPr>
          <p:spPr>
            <a:xfrm>
              <a:off x="8229600" y="3276600"/>
              <a:ext cx="45719" cy="304800"/>
            </a:xfrm>
            <a:prstGeom prst="up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77200" y="3505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99BAE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b="1" dirty="0">
                <a:solidFill>
                  <a:srgbClr val="99BA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000" y="3513200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Houston</a:t>
            </a:r>
            <a:endParaRPr lang="en-US" sz="12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1066800" y="152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Acknowledgements</a:t>
            </a:r>
          </a:p>
        </p:txBody>
      </p:sp>
      <p:sp>
        <p:nvSpPr>
          <p:cNvPr id="623622" name="Rectangle 6"/>
          <p:cNvSpPr>
            <a:spLocks noChangeArrowheads="1"/>
          </p:cNvSpPr>
          <p:nvPr/>
        </p:nvSpPr>
        <p:spPr bwMode="auto">
          <a:xfrm>
            <a:off x="1066800" y="3733800"/>
            <a:ext cx="807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2" algn="l">
              <a:lnSpc>
                <a:spcPct val="90000"/>
              </a:lnSpc>
              <a:spcBef>
                <a:spcPct val="20000"/>
              </a:spcBef>
            </a:pP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623623" name="Rectangle 7"/>
          <p:cNvSpPr>
            <a:spLocks noChangeArrowheads="1"/>
          </p:cNvSpPr>
          <p:nvPr/>
        </p:nvSpPr>
        <p:spPr bwMode="auto">
          <a:xfrm>
            <a:off x="0" y="144780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2" indent="-342900" algn="l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Financial support for this project provided by the United States Department of Transportation through the Federal Highway Administration’s Transportation Model Improvement Program</a:t>
            </a:r>
          </a:p>
          <a:p>
            <a:pPr marL="1600200" lvl="2" indent="-342900" algn="l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Additional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technical support provided by the New Orleans Regional Planning Commission, Louisiana Department of Transportation and Development,  Louisiana State University, and the LSU-UNO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UTC</a:t>
            </a:r>
          </a:p>
          <a:p>
            <a:pPr marL="1600200" lvl="2" indent="-342900" algn="l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Continuing work is currently being funded by the United Stated Department of Homeland Security through the DHS Centers of Excellence Program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3635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3637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8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1066800" y="152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Acknowledgements</a:t>
            </a:r>
          </a:p>
        </p:txBody>
      </p:sp>
      <p:sp>
        <p:nvSpPr>
          <p:cNvPr id="623622" name="Rectangle 6"/>
          <p:cNvSpPr>
            <a:spLocks noChangeArrowheads="1"/>
          </p:cNvSpPr>
          <p:nvPr/>
        </p:nvSpPr>
        <p:spPr bwMode="auto">
          <a:xfrm>
            <a:off x="1066800" y="3733800"/>
            <a:ext cx="807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2" algn="l">
              <a:lnSpc>
                <a:spcPct val="90000"/>
              </a:lnSpc>
              <a:spcBef>
                <a:spcPct val="20000"/>
              </a:spcBef>
            </a:pP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623623" name="Rectangle 7"/>
          <p:cNvSpPr>
            <a:spLocks noChangeArrowheads="1"/>
          </p:cNvSpPr>
          <p:nvPr/>
        </p:nvSpPr>
        <p:spPr bwMode="auto">
          <a:xfrm>
            <a:off x="0" y="15240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2" indent="-3429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Financial support for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research provided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by the United States Department of Transportation through the Federal Highway Administration’s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University Transportation Centers Program</a:t>
            </a:r>
          </a:p>
          <a:p>
            <a:pPr marL="125730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600200" algn="l"/>
              </a:tabLst>
            </a:pP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1600200" lvl="2" indent="-3429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Technical assistance and data provided by:</a:t>
            </a:r>
          </a:p>
          <a:p>
            <a:pPr marL="2057400" lvl="3" indent="-3429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Florida Department of Transportation, District Six</a:t>
            </a:r>
          </a:p>
          <a:p>
            <a:pPr marL="2057400" lvl="3" indent="-3429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TrafTech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Engineering, Inc.</a:t>
            </a:r>
          </a:p>
          <a:p>
            <a:pPr marL="2057400" lvl="3" indent="-3429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  <a:tabLst>
                <a:tab pos="1600200" algn="l"/>
              </a:tabLst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Stanley Consultants, Inc.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3635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3637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8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6555897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7" name="Text Box 3"/>
          <p:cNvSpPr txBox="1">
            <a:spLocks noChangeArrowheads="1"/>
          </p:cNvSpPr>
          <p:nvPr/>
        </p:nvSpPr>
        <p:spPr bwMode="auto">
          <a:xfrm>
            <a:off x="4800600" y="6511925"/>
            <a:ext cx="426720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Source: Yi-Chang Chiu, University of Arizona</a:t>
            </a:r>
          </a:p>
        </p:txBody>
      </p:sp>
      <p:pic>
        <p:nvPicPr>
          <p:cNvPr id="543749" name="Picture 5" descr="ritahouston001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975"/>
            <a:ext cx="9144000" cy="6092825"/>
          </a:xfrm>
          <a:prstGeom prst="rect">
            <a:avLst/>
          </a:prstGeom>
          <a:noFill/>
        </p:spPr>
      </p:pic>
      <p:sp>
        <p:nvSpPr>
          <p:cNvPr id="543751" name="Rectangle 7"/>
          <p:cNvSpPr>
            <a:spLocks noChangeArrowheads="1"/>
          </p:cNvSpPr>
          <p:nvPr/>
        </p:nvSpPr>
        <p:spPr bwMode="auto">
          <a:xfrm>
            <a:off x="2895600" y="3657600"/>
            <a:ext cx="1066800" cy="914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7086600" y="3962400"/>
            <a:ext cx="685800" cy="6858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3753" name="Rectangle 9"/>
          <p:cNvSpPr>
            <a:spLocks noChangeArrowheads="1"/>
          </p:cNvSpPr>
          <p:nvPr/>
        </p:nvSpPr>
        <p:spPr bwMode="auto">
          <a:xfrm>
            <a:off x="6477000" y="1371600"/>
            <a:ext cx="1447800" cy="914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3048000" y="1524000"/>
            <a:ext cx="762000" cy="12192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3755" name="Rectangle 11"/>
          <p:cNvSpPr>
            <a:spLocks noChangeArrowheads="1"/>
          </p:cNvSpPr>
          <p:nvPr/>
        </p:nvSpPr>
        <p:spPr bwMode="auto">
          <a:xfrm>
            <a:off x="6705600" y="3352800"/>
            <a:ext cx="4572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3756" name="Rectangle 12"/>
          <p:cNvSpPr>
            <a:spLocks noChangeArrowheads="1"/>
          </p:cNvSpPr>
          <p:nvPr/>
        </p:nvSpPr>
        <p:spPr bwMode="auto">
          <a:xfrm>
            <a:off x="2667000" y="4572000"/>
            <a:ext cx="990600" cy="12192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1" grpId="0" animBg="1"/>
      <p:bldP spid="543752" grpId="0" animBg="1"/>
      <p:bldP spid="543753" grpId="0" animBg="1"/>
      <p:bldP spid="543754" grpId="0" animBg="1"/>
      <p:bldP spid="543755" grpId="0" animBg="1"/>
      <p:bldP spid="5437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8194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Recent History in Louisiana</a:t>
            </a:r>
            <a:r>
              <a:rPr lang="en-US" sz="6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6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Recent History in Louisiana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8001000" cy="5410200"/>
          </a:xfrm>
        </p:spPr>
        <p:txBody>
          <a:bodyPr/>
          <a:lstStyle/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Prior to Hurricane Georges in 2000, there was no regional traffic management plan in LA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No “designated” evacuation routes 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1</a:t>
            </a:r>
            <a:r>
              <a:rPr lang="en-US" sz="2400" b="1" i="1" baseline="30000" dirty="0">
                <a:latin typeface="Calibri" pitchFamily="34" charset="0"/>
              </a:rPr>
              <a:t>st</a:t>
            </a:r>
            <a:r>
              <a:rPr lang="en-US" sz="2400" b="1" i="1" dirty="0">
                <a:latin typeface="Calibri" pitchFamily="34" charset="0"/>
              </a:rPr>
              <a:t> plan was developed in 2000 and included contraflow in New Orleans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Used for the first time in 2004 for Hurricane Ivan - with questionable results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“Revised plan” was developed in 2004-2005 and implemented for the first time for Hurricane Katrina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Evacuation was quite effective for those with the desire and means to evacuate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Plans for the evacuation of low-mobility populations were obviously “lacking”</a:t>
            </a: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571500" indent="-228600">
              <a:lnSpc>
                <a:spcPct val="8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000" b="1" i="1" dirty="0"/>
          </a:p>
          <a:p>
            <a:pPr marL="571500" indent="-228600">
              <a:lnSpc>
                <a:spcPct val="80000"/>
              </a:lnSpc>
              <a:buFontTx/>
              <a:buNone/>
              <a:tabLst>
                <a:tab pos="571500" algn="l"/>
              </a:tabLst>
            </a:pPr>
            <a:endParaRPr lang="en-US" sz="1800" b="1" i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5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47" name="Picture 1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088"/>
            <a:ext cx="9144000" cy="6640512"/>
          </a:xfrm>
          <a:prstGeom prst="rect">
            <a:avLst/>
          </a:prstGeom>
          <a:noFill/>
        </p:spPr>
      </p:pic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3332" name="Freeform 4"/>
          <p:cNvSpPr>
            <a:spLocks/>
          </p:cNvSpPr>
          <p:nvPr/>
        </p:nvSpPr>
        <p:spPr bwMode="auto">
          <a:xfrm>
            <a:off x="6934200" y="609600"/>
            <a:ext cx="1384300" cy="2782888"/>
          </a:xfrm>
          <a:custGeom>
            <a:avLst/>
            <a:gdLst/>
            <a:ahLst/>
            <a:cxnLst>
              <a:cxn ang="0">
                <a:pos x="0" y="4382"/>
              </a:cxn>
              <a:cxn ang="0">
                <a:pos x="570" y="3669"/>
              </a:cxn>
              <a:cxn ang="0">
                <a:pos x="960" y="3204"/>
              </a:cxn>
              <a:cxn ang="0">
                <a:pos x="1425" y="2657"/>
              </a:cxn>
              <a:cxn ang="0">
                <a:pos x="1635" y="2364"/>
              </a:cxn>
              <a:cxn ang="0">
                <a:pos x="1868" y="1757"/>
              </a:cxn>
              <a:cxn ang="0">
                <a:pos x="2025" y="1217"/>
              </a:cxn>
              <a:cxn ang="0">
                <a:pos x="2003" y="819"/>
              </a:cxn>
              <a:cxn ang="0">
                <a:pos x="1958" y="422"/>
              </a:cxn>
              <a:cxn ang="0">
                <a:pos x="2145" y="69"/>
              </a:cxn>
              <a:cxn ang="0">
                <a:pos x="2168" y="9"/>
              </a:cxn>
              <a:cxn ang="0">
                <a:pos x="2160" y="62"/>
              </a:cxn>
            </a:cxnLst>
            <a:rect l="0" t="0" r="r" b="b"/>
            <a:pathLst>
              <a:path w="2180" h="4382">
                <a:moveTo>
                  <a:pt x="0" y="4382"/>
                </a:moveTo>
                <a:cubicBezTo>
                  <a:pt x="94" y="4263"/>
                  <a:pt x="410" y="3865"/>
                  <a:pt x="570" y="3669"/>
                </a:cubicBezTo>
                <a:cubicBezTo>
                  <a:pt x="730" y="3473"/>
                  <a:pt x="818" y="3373"/>
                  <a:pt x="960" y="3204"/>
                </a:cubicBezTo>
                <a:cubicBezTo>
                  <a:pt x="1102" y="3035"/>
                  <a:pt x="1313" y="2797"/>
                  <a:pt x="1425" y="2657"/>
                </a:cubicBezTo>
                <a:cubicBezTo>
                  <a:pt x="1537" y="2517"/>
                  <a:pt x="1561" y="2514"/>
                  <a:pt x="1635" y="2364"/>
                </a:cubicBezTo>
                <a:cubicBezTo>
                  <a:pt x="1709" y="2214"/>
                  <a:pt x="1803" y="1948"/>
                  <a:pt x="1868" y="1757"/>
                </a:cubicBezTo>
                <a:cubicBezTo>
                  <a:pt x="1933" y="1566"/>
                  <a:pt x="2003" y="1373"/>
                  <a:pt x="2025" y="1217"/>
                </a:cubicBezTo>
                <a:cubicBezTo>
                  <a:pt x="2047" y="1061"/>
                  <a:pt x="2014" y="952"/>
                  <a:pt x="2003" y="819"/>
                </a:cubicBezTo>
                <a:cubicBezTo>
                  <a:pt x="1992" y="686"/>
                  <a:pt x="1934" y="547"/>
                  <a:pt x="1958" y="422"/>
                </a:cubicBezTo>
                <a:cubicBezTo>
                  <a:pt x="1982" y="297"/>
                  <a:pt x="2110" y="138"/>
                  <a:pt x="2145" y="69"/>
                </a:cubicBezTo>
                <a:cubicBezTo>
                  <a:pt x="2180" y="0"/>
                  <a:pt x="2166" y="10"/>
                  <a:pt x="2168" y="9"/>
                </a:cubicBezTo>
                <a:cubicBezTo>
                  <a:pt x="2170" y="8"/>
                  <a:pt x="2162" y="51"/>
                  <a:pt x="2160" y="62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3" name="Freeform 5"/>
          <p:cNvSpPr>
            <a:spLocks/>
          </p:cNvSpPr>
          <p:nvPr/>
        </p:nvSpPr>
        <p:spPr bwMode="auto">
          <a:xfrm>
            <a:off x="7113588" y="2424113"/>
            <a:ext cx="296862" cy="1347787"/>
          </a:xfrm>
          <a:custGeom>
            <a:avLst/>
            <a:gdLst/>
            <a:ahLst/>
            <a:cxnLst>
              <a:cxn ang="0">
                <a:pos x="29" y="849"/>
              </a:cxn>
              <a:cxn ang="0">
                <a:pos x="29" y="777"/>
              </a:cxn>
              <a:cxn ang="0">
                <a:pos x="1" y="681"/>
              </a:cxn>
              <a:cxn ang="0">
                <a:pos x="25" y="615"/>
              </a:cxn>
              <a:cxn ang="0">
                <a:pos x="19" y="432"/>
              </a:cxn>
              <a:cxn ang="0">
                <a:pos x="103" y="222"/>
              </a:cxn>
              <a:cxn ang="0">
                <a:pos x="187" y="0"/>
              </a:cxn>
            </a:cxnLst>
            <a:rect l="0" t="0" r="r" b="b"/>
            <a:pathLst>
              <a:path w="187" h="849">
                <a:moveTo>
                  <a:pt x="29" y="849"/>
                </a:moveTo>
                <a:cubicBezTo>
                  <a:pt x="29" y="825"/>
                  <a:pt x="34" y="805"/>
                  <a:pt x="29" y="777"/>
                </a:cubicBezTo>
                <a:cubicBezTo>
                  <a:pt x="24" y="749"/>
                  <a:pt x="2" y="708"/>
                  <a:pt x="1" y="681"/>
                </a:cubicBezTo>
                <a:cubicBezTo>
                  <a:pt x="0" y="654"/>
                  <a:pt x="22" y="656"/>
                  <a:pt x="25" y="615"/>
                </a:cubicBezTo>
                <a:cubicBezTo>
                  <a:pt x="28" y="574"/>
                  <a:pt x="6" y="497"/>
                  <a:pt x="19" y="432"/>
                </a:cubicBezTo>
                <a:cubicBezTo>
                  <a:pt x="32" y="367"/>
                  <a:pt x="75" y="294"/>
                  <a:pt x="103" y="222"/>
                </a:cubicBezTo>
                <a:cubicBezTo>
                  <a:pt x="131" y="150"/>
                  <a:pt x="170" y="46"/>
                  <a:pt x="187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4" name="Freeform 6"/>
          <p:cNvSpPr>
            <a:spLocks/>
          </p:cNvSpPr>
          <p:nvPr/>
        </p:nvSpPr>
        <p:spPr bwMode="auto">
          <a:xfrm>
            <a:off x="4776788" y="488950"/>
            <a:ext cx="476250" cy="3906838"/>
          </a:xfrm>
          <a:custGeom>
            <a:avLst/>
            <a:gdLst/>
            <a:ahLst/>
            <a:cxnLst>
              <a:cxn ang="0">
                <a:pos x="24" y="2461"/>
              </a:cxn>
              <a:cxn ang="0">
                <a:pos x="30" y="2149"/>
              </a:cxn>
              <a:cxn ang="0">
                <a:pos x="45" y="1696"/>
              </a:cxn>
              <a:cxn ang="0">
                <a:pos x="300" y="0"/>
              </a:cxn>
            </a:cxnLst>
            <a:rect l="0" t="0" r="r" b="b"/>
            <a:pathLst>
              <a:path w="300" h="2461">
                <a:moveTo>
                  <a:pt x="24" y="2461"/>
                </a:moveTo>
                <a:cubicBezTo>
                  <a:pt x="24" y="2409"/>
                  <a:pt x="27" y="2276"/>
                  <a:pt x="30" y="2149"/>
                </a:cubicBezTo>
                <a:cubicBezTo>
                  <a:pt x="33" y="2022"/>
                  <a:pt x="0" y="2054"/>
                  <a:pt x="45" y="1696"/>
                </a:cubicBezTo>
                <a:cubicBezTo>
                  <a:pt x="90" y="1338"/>
                  <a:pt x="247" y="353"/>
                  <a:pt x="300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5" name="Freeform 7"/>
          <p:cNvSpPr>
            <a:spLocks/>
          </p:cNvSpPr>
          <p:nvPr/>
        </p:nvSpPr>
        <p:spPr bwMode="auto">
          <a:xfrm>
            <a:off x="1119188" y="3795713"/>
            <a:ext cx="2795587" cy="868362"/>
          </a:xfrm>
          <a:custGeom>
            <a:avLst/>
            <a:gdLst/>
            <a:ahLst/>
            <a:cxnLst>
              <a:cxn ang="0">
                <a:pos x="1761" y="495"/>
              </a:cxn>
              <a:cxn ang="0">
                <a:pos x="1602" y="543"/>
              </a:cxn>
              <a:cxn ang="0">
                <a:pos x="1386" y="522"/>
              </a:cxn>
              <a:cxn ang="0">
                <a:pos x="1140" y="444"/>
              </a:cxn>
              <a:cxn ang="0">
                <a:pos x="680" y="157"/>
              </a:cxn>
              <a:cxn ang="0">
                <a:pos x="384" y="24"/>
              </a:cxn>
              <a:cxn ang="0">
                <a:pos x="0" y="15"/>
              </a:cxn>
            </a:cxnLst>
            <a:rect l="0" t="0" r="r" b="b"/>
            <a:pathLst>
              <a:path w="1761" h="547">
                <a:moveTo>
                  <a:pt x="1761" y="495"/>
                </a:moveTo>
                <a:cubicBezTo>
                  <a:pt x="1735" y="502"/>
                  <a:pt x="1664" y="539"/>
                  <a:pt x="1602" y="543"/>
                </a:cubicBezTo>
                <a:cubicBezTo>
                  <a:pt x="1540" y="547"/>
                  <a:pt x="1463" y="539"/>
                  <a:pt x="1386" y="522"/>
                </a:cubicBezTo>
                <a:cubicBezTo>
                  <a:pt x="1309" y="505"/>
                  <a:pt x="1258" y="505"/>
                  <a:pt x="1140" y="444"/>
                </a:cubicBezTo>
                <a:cubicBezTo>
                  <a:pt x="1022" y="383"/>
                  <a:pt x="806" y="227"/>
                  <a:pt x="680" y="157"/>
                </a:cubicBezTo>
                <a:cubicBezTo>
                  <a:pt x="554" y="87"/>
                  <a:pt x="497" y="48"/>
                  <a:pt x="384" y="24"/>
                </a:cubicBezTo>
                <a:cubicBezTo>
                  <a:pt x="271" y="0"/>
                  <a:pt x="80" y="17"/>
                  <a:pt x="0" y="15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6" name="Freeform 8"/>
          <p:cNvSpPr>
            <a:spLocks/>
          </p:cNvSpPr>
          <p:nvPr/>
        </p:nvSpPr>
        <p:spPr bwMode="auto">
          <a:xfrm>
            <a:off x="1866900" y="5192713"/>
            <a:ext cx="2106613" cy="1131887"/>
          </a:xfrm>
          <a:custGeom>
            <a:avLst/>
            <a:gdLst/>
            <a:ahLst/>
            <a:cxnLst>
              <a:cxn ang="0">
                <a:pos x="1327" y="0"/>
              </a:cxn>
              <a:cxn ang="0">
                <a:pos x="1173" y="8"/>
              </a:cxn>
              <a:cxn ang="0">
                <a:pos x="903" y="32"/>
              </a:cxn>
              <a:cxn ang="0">
                <a:pos x="638" y="103"/>
              </a:cxn>
              <a:cxn ang="0">
                <a:pos x="558" y="173"/>
              </a:cxn>
              <a:cxn ang="0">
                <a:pos x="396" y="230"/>
              </a:cxn>
              <a:cxn ang="0">
                <a:pos x="303" y="329"/>
              </a:cxn>
              <a:cxn ang="0">
                <a:pos x="279" y="446"/>
              </a:cxn>
              <a:cxn ang="0">
                <a:pos x="257" y="538"/>
              </a:cxn>
              <a:cxn ang="0">
                <a:pos x="175" y="596"/>
              </a:cxn>
              <a:cxn ang="0">
                <a:pos x="72" y="628"/>
              </a:cxn>
              <a:cxn ang="0">
                <a:pos x="0" y="713"/>
              </a:cxn>
            </a:cxnLst>
            <a:rect l="0" t="0" r="r" b="b"/>
            <a:pathLst>
              <a:path w="1327" h="713">
                <a:moveTo>
                  <a:pt x="1327" y="0"/>
                </a:moveTo>
                <a:cubicBezTo>
                  <a:pt x="1301" y="1"/>
                  <a:pt x="1244" y="3"/>
                  <a:pt x="1173" y="8"/>
                </a:cubicBezTo>
                <a:cubicBezTo>
                  <a:pt x="1102" y="13"/>
                  <a:pt x="992" y="16"/>
                  <a:pt x="903" y="32"/>
                </a:cubicBezTo>
                <a:cubicBezTo>
                  <a:pt x="814" y="48"/>
                  <a:pt x="695" y="80"/>
                  <a:pt x="638" y="103"/>
                </a:cubicBezTo>
                <a:cubicBezTo>
                  <a:pt x="581" y="126"/>
                  <a:pt x="598" y="152"/>
                  <a:pt x="558" y="173"/>
                </a:cubicBezTo>
                <a:cubicBezTo>
                  <a:pt x="518" y="194"/>
                  <a:pt x="438" y="204"/>
                  <a:pt x="396" y="230"/>
                </a:cubicBezTo>
                <a:cubicBezTo>
                  <a:pt x="354" y="256"/>
                  <a:pt x="322" y="293"/>
                  <a:pt x="303" y="329"/>
                </a:cubicBezTo>
                <a:cubicBezTo>
                  <a:pt x="284" y="365"/>
                  <a:pt x="287" y="411"/>
                  <a:pt x="279" y="446"/>
                </a:cubicBezTo>
                <a:cubicBezTo>
                  <a:pt x="271" y="481"/>
                  <a:pt x="274" y="513"/>
                  <a:pt x="257" y="538"/>
                </a:cubicBezTo>
                <a:cubicBezTo>
                  <a:pt x="240" y="563"/>
                  <a:pt x="206" y="582"/>
                  <a:pt x="175" y="596"/>
                </a:cubicBezTo>
                <a:cubicBezTo>
                  <a:pt x="144" y="611"/>
                  <a:pt x="101" y="608"/>
                  <a:pt x="72" y="628"/>
                </a:cubicBezTo>
                <a:cubicBezTo>
                  <a:pt x="43" y="647"/>
                  <a:pt x="15" y="695"/>
                  <a:pt x="0" y="713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7" name="Freeform 9"/>
          <p:cNvSpPr>
            <a:spLocks/>
          </p:cNvSpPr>
          <p:nvPr/>
        </p:nvSpPr>
        <p:spPr bwMode="auto">
          <a:xfrm>
            <a:off x="2155825" y="1133475"/>
            <a:ext cx="1811338" cy="3216275"/>
          </a:xfrm>
          <a:custGeom>
            <a:avLst/>
            <a:gdLst/>
            <a:ahLst/>
            <a:cxnLst>
              <a:cxn ang="0">
                <a:pos x="1141" y="2001"/>
              </a:cxn>
              <a:cxn ang="0">
                <a:pos x="985" y="2013"/>
              </a:cxn>
              <a:cxn ang="0">
                <a:pos x="796" y="1923"/>
              </a:cxn>
              <a:cxn ang="0">
                <a:pos x="154" y="1593"/>
              </a:cxn>
              <a:cxn ang="0">
                <a:pos x="40" y="1422"/>
              </a:cxn>
              <a:cxn ang="0">
                <a:pos x="1" y="1272"/>
              </a:cxn>
              <a:cxn ang="0">
                <a:pos x="31" y="984"/>
              </a:cxn>
              <a:cxn ang="0">
                <a:pos x="91" y="897"/>
              </a:cxn>
              <a:cxn ang="0">
                <a:pos x="165" y="805"/>
              </a:cxn>
              <a:cxn ang="0">
                <a:pos x="247" y="540"/>
              </a:cxn>
              <a:cxn ang="0">
                <a:pos x="256" y="402"/>
              </a:cxn>
              <a:cxn ang="0">
                <a:pos x="175" y="0"/>
              </a:cxn>
            </a:cxnLst>
            <a:rect l="0" t="0" r="r" b="b"/>
            <a:pathLst>
              <a:path w="1141" h="2026">
                <a:moveTo>
                  <a:pt x="1141" y="2001"/>
                </a:moveTo>
                <a:cubicBezTo>
                  <a:pt x="1115" y="2002"/>
                  <a:pt x="1042" y="2026"/>
                  <a:pt x="985" y="2013"/>
                </a:cubicBezTo>
                <a:cubicBezTo>
                  <a:pt x="928" y="2000"/>
                  <a:pt x="934" y="1993"/>
                  <a:pt x="796" y="1923"/>
                </a:cubicBezTo>
                <a:cubicBezTo>
                  <a:pt x="658" y="1853"/>
                  <a:pt x="280" y="1676"/>
                  <a:pt x="154" y="1593"/>
                </a:cubicBezTo>
                <a:cubicBezTo>
                  <a:pt x="28" y="1510"/>
                  <a:pt x="66" y="1476"/>
                  <a:pt x="40" y="1422"/>
                </a:cubicBezTo>
                <a:cubicBezTo>
                  <a:pt x="14" y="1368"/>
                  <a:pt x="2" y="1345"/>
                  <a:pt x="1" y="1272"/>
                </a:cubicBezTo>
                <a:cubicBezTo>
                  <a:pt x="0" y="1199"/>
                  <a:pt x="16" y="1046"/>
                  <a:pt x="31" y="984"/>
                </a:cubicBezTo>
                <a:cubicBezTo>
                  <a:pt x="46" y="922"/>
                  <a:pt x="69" y="927"/>
                  <a:pt x="91" y="897"/>
                </a:cubicBezTo>
                <a:cubicBezTo>
                  <a:pt x="113" y="867"/>
                  <a:pt x="139" y="864"/>
                  <a:pt x="165" y="805"/>
                </a:cubicBezTo>
                <a:cubicBezTo>
                  <a:pt x="191" y="746"/>
                  <a:pt x="232" y="607"/>
                  <a:pt x="247" y="540"/>
                </a:cubicBezTo>
                <a:cubicBezTo>
                  <a:pt x="262" y="473"/>
                  <a:pt x="268" y="492"/>
                  <a:pt x="256" y="402"/>
                </a:cubicBezTo>
                <a:cubicBezTo>
                  <a:pt x="244" y="312"/>
                  <a:pt x="192" y="84"/>
                  <a:pt x="175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8" name="Freeform 10"/>
          <p:cNvSpPr>
            <a:spLocks/>
          </p:cNvSpPr>
          <p:nvPr/>
        </p:nvSpPr>
        <p:spPr bwMode="auto">
          <a:xfrm>
            <a:off x="1600200" y="3429000"/>
            <a:ext cx="2347913" cy="971550"/>
          </a:xfrm>
          <a:custGeom>
            <a:avLst/>
            <a:gdLst/>
            <a:ahLst/>
            <a:cxnLst>
              <a:cxn ang="0">
                <a:pos x="1479" y="564"/>
              </a:cxn>
              <a:cxn ang="0">
                <a:pos x="1419" y="594"/>
              </a:cxn>
              <a:cxn ang="0">
                <a:pos x="1290" y="588"/>
              </a:cxn>
              <a:cxn ang="0">
                <a:pos x="1029" y="447"/>
              </a:cxn>
              <a:cxn ang="0">
                <a:pos x="527" y="188"/>
              </a:cxn>
              <a:cxn ang="0">
                <a:pos x="342" y="84"/>
              </a:cxn>
              <a:cxn ang="0">
                <a:pos x="237" y="63"/>
              </a:cxn>
              <a:cxn ang="0">
                <a:pos x="93" y="18"/>
              </a:cxn>
              <a:cxn ang="0">
                <a:pos x="0" y="0"/>
              </a:cxn>
            </a:cxnLst>
            <a:rect l="0" t="0" r="r" b="b"/>
            <a:pathLst>
              <a:path w="1479" h="612">
                <a:moveTo>
                  <a:pt x="1479" y="564"/>
                </a:moveTo>
                <a:cubicBezTo>
                  <a:pt x="1469" y="569"/>
                  <a:pt x="1450" y="590"/>
                  <a:pt x="1419" y="594"/>
                </a:cubicBezTo>
                <a:cubicBezTo>
                  <a:pt x="1388" y="598"/>
                  <a:pt x="1355" y="612"/>
                  <a:pt x="1290" y="588"/>
                </a:cubicBezTo>
                <a:cubicBezTo>
                  <a:pt x="1225" y="564"/>
                  <a:pt x="1156" y="514"/>
                  <a:pt x="1029" y="447"/>
                </a:cubicBezTo>
                <a:cubicBezTo>
                  <a:pt x="902" y="380"/>
                  <a:pt x="641" y="248"/>
                  <a:pt x="527" y="188"/>
                </a:cubicBezTo>
                <a:cubicBezTo>
                  <a:pt x="413" y="128"/>
                  <a:pt x="390" y="105"/>
                  <a:pt x="342" y="84"/>
                </a:cubicBezTo>
                <a:cubicBezTo>
                  <a:pt x="294" y="63"/>
                  <a:pt x="278" y="74"/>
                  <a:pt x="237" y="63"/>
                </a:cubicBezTo>
                <a:cubicBezTo>
                  <a:pt x="196" y="52"/>
                  <a:pt x="132" y="28"/>
                  <a:pt x="93" y="18"/>
                </a:cubicBezTo>
                <a:cubicBezTo>
                  <a:pt x="54" y="8"/>
                  <a:pt x="19" y="4"/>
                  <a:pt x="0" y="0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39" name="Freeform 11"/>
          <p:cNvSpPr>
            <a:spLocks/>
          </p:cNvSpPr>
          <p:nvPr/>
        </p:nvSpPr>
        <p:spPr bwMode="auto">
          <a:xfrm>
            <a:off x="6934200" y="609600"/>
            <a:ext cx="1384300" cy="2782888"/>
          </a:xfrm>
          <a:custGeom>
            <a:avLst/>
            <a:gdLst/>
            <a:ahLst/>
            <a:cxnLst>
              <a:cxn ang="0">
                <a:pos x="0" y="4382"/>
              </a:cxn>
              <a:cxn ang="0">
                <a:pos x="570" y="3669"/>
              </a:cxn>
              <a:cxn ang="0">
                <a:pos x="960" y="3204"/>
              </a:cxn>
              <a:cxn ang="0">
                <a:pos x="1425" y="2657"/>
              </a:cxn>
              <a:cxn ang="0">
                <a:pos x="1635" y="2364"/>
              </a:cxn>
              <a:cxn ang="0">
                <a:pos x="1868" y="1757"/>
              </a:cxn>
              <a:cxn ang="0">
                <a:pos x="2025" y="1217"/>
              </a:cxn>
              <a:cxn ang="0">
                <a:pos x="2003" y="819"/>
              </a:cxn>
              <a:cxn ang="0">
                <a:pos x="1958" y="422"/>
              </a:cxn>
              <a:cxn ang="0">
                <a:pos x="2145" y="69"/>
              </a:cxn>
              <a:cxn ang="0">
                <a:pos x="2168" y="9"/>
              </a:cxn>
              <a:cxn ang="0">
                <a:pos x="2160" y="62"/>
              </a:cxn>
            </a:cxnLst>
            <a:rect l="0" t="0" r="r" b="b"/>
            <a:pathLst>
              <a:path w="2180" h="4382">
                <a:moveTo>
                  <a:pt x="0" y="4382"/>
                </a:moveTo>
                <a:cubicBezTo>
                  <a:pt x="94" y="4263"/>
                  <a:pt x="410" y="3865"/>
                  <a:pt x="570" y="3669"/>
                </a:cubicBezTo>
                <a:cubicBezTo>
                  <a:pt x="730" y="3473"/>
                  <a:pt x="818" y="3373"/>
                  <a:pt x="960" y="3204"/>
                </a:cubicBezTo>
                <a:cubicBezTo>
                  <a:pt x="1102" y="3035"/>
                  <a:pt x="1313" y="2797"/>
                  <a:pt x="1425" y="2657"/>
                </a:cubicBezTo>
                <a:cubicBezTo>
                  <a:pt x="1537" y="2517"/>
                  <a:pt x="1561" y="2514"/>
                  <a:pt x="1635" y="2364"/>
                </a:cubicBezTo>
                <a:cubicBezTo>
                  <a:pt x="1709" y="2214"/>
                  <a:pt x="1803" y="1948"/>
                  <a:pt x="1868" y="1757"/>
                </a:cubicBezTo>
                <a:cubicBezTo>
                  <a:pt x="1933" y="1566"/>
                  <a:pt x="2003" y="1373"/>
                  <a:pt x="2025" y="1217"/>
                </a:cubicBezTo>
                <a:cubicBezTo>
                  <a:pt x="2047" y="1061"/>
                  <a:pt x="2014" y="952"/>
                  <a:pt x="2003" y="819"/>
                </a:cubicBezTo>
                <a:cubicBezTo>
                  <a:pt x="1992" y="686"/>
                  <a:pt x="1934" y="547"/>
                  <a:pt x="1958" y="422"/>
                </a:cubicBezTo>
                <a:cubicBezTo>
                  <a:pt x="1982" y="297"/>
                  <a:pt x="2110" y="138"/>
                  <a:pt x="2145" y="69"/>
                </a:cubicBezTo>
                <a:cubicBezTo>
                  <a:pt x="2180" y="0"/>
                  <a:pt x="2166" y="10"/>
                  <a:pt x="2168" y="9"/>
                </a:cubicBezTo>
                <a:cubicBezTo>
                  <a:pt x="2170" y="8"/>
                  <a:pt x="2162" y="51"/>
                  <a:pt x="2160" y="62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40" name="Freeform 12"/>
          <p:cNvSpPr>
            <a:spLocks/>
          </p:cNvSpPr>
          <p:nvPr/>
        </p:nvSpPr>
        <p:spPr bwMode="auto">
          <a:xfrm>
            <a:off x="6911975" y="2924175"/>
            <a:ext cx="1360488" cy="1054100"/>
          </a:xfrm>
          <a:custGeom>
            <a:avLst/>
            <a:gdLst/>
            <a:ahLst/>
            <a:cxnLst>
              <a:cxn ang="0">
                <a:pos x="0" y="664"/>
              </a:cxn>
              <a:cxn ang="0">
                <a:pos x="140" y="588"/>
              </a:cxn>
              <a:cxn ang="0">
                <a:pos x="200" y="486"/>
              </a:cxn>
              <a:cxn ang="0">
                <a:pos x="305" y="510"/>
              </a:cxn>
              <a:cxn ang="0">
                <a:pos x="419" y="543"/>
              </a:cxn>
              <a:cxn ang="0">
                <a:pos x="525" y="506"/>
              </a:cxn>
              <a:cxn ang="0">
                <a:pos x="597" y="383"/>
              </a:cxn>
              <a:cxn ang="0">
                <a:pos x="698" y="351"/>
              </a:cxn>
              <a:cxn ang="0">
                <a:pos x="716" y="234"/>
              </a:cxn>
              <a:cxn ang="0">
                <a:pos x="721" y="153"/>
              </a:cxn>
              <a:cxn ang="0">
                <a:pos x="857" y="0"/>
              </a:cxn>
            </a:cxnLst>
            <a:rect l="0" t="0" r="r" b="b"/>
            <a:pathLst>
              <a:path w="857" h="664">
                <a:moveTo>
                  <a:pt x="0" y="664"/>
                </a:moveTo>
                <a:cubicBezTo>
                  <a:pt x="23" y="651"/>
                  <a:pt x="107" y="618"/>
                  <a:pt x="140" y="588"/>
                </a:cubicBezTo>
                <a:cubicBezTo>
                  <a:pt x="173" y="558"/>
                  <a:pt x="172" y="499"/>
                  <a:pt x="200" y="486"/>
                </a:cubicBezTo>
                <a:cubicBezTo>
                  <a:pt x="228" y="473"/>
                  <a:pt x="269" y="501"/>
                  <a:pt x="305" y="510"/>
                </a:cubicBezTo>
                <a:cubicBezTo>
                  <a:pt x="341" y="519"/>
                  <a:pt x="382" y="544"/>
                  <a:pt x="419" y="543"/>
                </a:cubicBezTo>
                <a:cubicBezTo>
                  <a:pt x="456" y="542"/>
                  <a:pt x="495" y="533"/>
                  <a:pt x="525" y="506"/>
                </a:cubicBezTo>
                <a:cubicBezTo>
                  <a:pt x="555" y="479"/>
                  <a:pt x="568" y="409"/>
                  <a:pt x="597" y="383"/>
                </a:cubicBezTo>
                <a:cubicBezTo>
                  <a:pt x="626" y="357"/>
                  <a:pt x="678" y="376"/>
                  <a:pt x="698" y="351"/>
                </a:cubicBezTo>
                <a:cubicBezTo>
                  <a:pt x="718" y="326"/>
                  <a:pt x="712" y="267"/>
                  <a:pt x="716" y="234"/>
                </a:cubicBezTo>
                <a:cubicBezTo>
                  <a:pt x="720" y="201"/>
                  <a:pt x="698" y="192"/>
                  <a:pt x="721" y="153"/>
                </a:cubicBezTo>
                <a:cubicBezTo>
                  <a:pt x="744" y="114"/>
                  <a:pt x="829" y="32"/>
                  <a:pt x="857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41" name="Freeform 13"/>
          <p:cNvSpPr>
            <a:spLocks/>
          </p:cNvSpPr>
          <p:nvPr/>
        </p:nvSpPr>
        <p:spPr bwMode="auto">
          <a:xfrm>
            <a:off x="6956425" y="396875"/>
            <a:ext cx="1219200" cy="2917825"/>
          </a:xfrm>
          <a:custGeom>
            <a:avLst/>
            <a:gdLst/>
            <a:ahLst/>
            <a:cxnLst>
              <a:cxn ang="0">
                <a:pos x="0" y="4020"/>
              </a:cxn>
              <a:cxn ang="0">
                <a:pos x="285" y="3540"/>
              </a:cxn>
              <a:cxn ang="0">
                <a:pos x="637" y="3157"/>
              </a:cxn>
              <a:cxn ang="0">
                <a:pos x="870" y="2872"/>
              </a:cxn>
              <a:cxn ang="0">
                <a:pos x="1095" y="2595"/>
              </a:cxn>
              <a:cxn ang="0">
                <a:pos x="1245" y="2355"/>
              </a:cxn>
              <a:cxn ang="0">
                <a:pos x="1410" y="2047"/>
              </a:cxn>
              <a:cxn ang="0">
                <a:pos x="1582" y="1537"/>
              </a:cxn>
              <a:cxn ang="0">
                <a:pos x="1672" y="1027"/>
              </a:cxn>
              <a:cxn ang="0">
                <a:pos x="1537" y="645"/>
              </a:cxn>
              <a:cxn ang="0">
                <a:pos x="1530" y="472"/>
              </a:cxn>
              <a:cxn ang="0">
                <a:pos x="1680" y="0"/>
              </a:cxn>
            </a:cxnLst>
            <a:rect l="0" t="0" r="r" b="b"/>
            <a:pathLst>
              <a:path w="1680" h="4020">
                <a:moveTo>
                  <a:pt x="0" y="4020"/>
                </a:moveTo>
                <a:cubicBezTo>
                  <a:pt x="48" y="3940"/>
                  <a:pt x="179" y="3684"/>
                  <a:pt x="285" y="3540"/>
                </a:cubicBezTo>
                <a:cubicBezTo>
                  <a:pt x="391" y="3396"/>
                  <a:pt x="540" y="3268"/>
                  <a:pt x="637" y="3157"/>
                </a:cubicBezTo>
                <a:cubicBezTo>
                  <a:pt x="734" y="3046"/>
                  <a:pt x="794" y="2966"/>
                  <a:pt x="870" y="2872"/>
                </a:cubicBezTo>
                <a:cubicBezTo>
                  <a:pt x="946" y="2778"/>
                  <a:pt x="1032" y="2681"/>
                  <a:pt x="1095" y="2595"/>
                </a:cubicBezTo>
                <a:cubicBezTo>
                  <a:pt x="1158" y="2509"/>
                  <a:pt x="1192" y="2446"/>
                  <a:pt x="1245" y="2355"/>
                </a:cubicBezTo>
                <a:cubicBezTo>
                  <a:pt x="1298" y="2264"/>
                  <a:pt x="1354" y="2183"/>
                  <a:pt x="1410" y="2047"/>
                </a:cubicBezTo>
                <a:cubicBezTo>
                  <a:pt x="1466" y="1911"/>
                  <a:pt x="1538" y="1707"/>
                  <a:pt x="1582" y="1537"/>
                </a:cubicBezTo>
                <a:cubicBezTo>
                  <a:pt x="1626" y="1367"/>
                  <a:pt x="1679" y="1176"/>
                  <a:pt x="1672" y="1027"/>
                </a:cubicBezTo>
                <a:cubicBezTo>
                  <a:pt x="1665" y="878"/>
                  <a:pt x="1561" y="737"/>
                  <a:pt x="1537" y="645"/>
                </a:cubicBezTo>
                <a:cubicBezTo>
                  <a:pt x="1513" y="553"/>
                  <a:pt x="1506" y="579"/>
                  <a:pt x="1530" y="472"/>
                </a:cubicBezTo>
                <a:cubicBezTo>
                  <a:pt x="1554" y="365"/>
                  <a:pt x="1649" y="98"/>
                  <a:pt x="1680" y="0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43" name="Text Box 15"/>
          <p:cNvSpPr txBox="1">
            <a:spLocks noChangeArrowheads="1"/>
          </p:cNvSpPr>
          <p:nvPr/>
        </p:nvSpPr>
        <p:spPr bwMode="auto">
          <a:xfrm>
            <a:off x="6934200" y="5105400"/>
            <a:ext cx="22098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b="1" u="sng"/>
              <a:t>Primary Evacuation Routes</a:t>
            </a:r>
          </a:p>
          <a:p>
            <a:pPr algn="ctr"/>
            <a:r>
              <a:rPr lang="en-US" sz="1200" b="1" u="sng"/>
              <a:t>In the “Ivan Plan”</a:t>
            </a:r>
          </a:p>
          <a:p>
            <a:endParaRPr lang="en-US" sz="400" b="1" u="sng"/>
          </a:p>
          <a:p>
            <a:r>
              <a:rPr lang="en-US" sz="1200" b="1"/>
              <a:t>Normal Flow</a:t>
            </a:r>
          </a:p>
          <a:p>
            <a:endParaRPr lang="en-US" sz="100" b="1"/>
          </a:p>
          <a:p>
            <a:r>
              <a:rPr lang="en-US" sz="1200" b="1"/>
              <a:t>Contraflow</a:t>
            </a:r>
            <a:endParaRPr lang="en-US" sz="1200"/>
          </a:p>
        </p:txBody>
      </p:sp>
      <p:sp>
        <p:nvSpPr>
          <p:cNvPr id="483344" name="Line 16"/>
          <p:cNvSpPr>
            <a:spLocks noChangeShapeType="1"/>
          </p:cNvSpPr>
          <p:nvPr/>
        </p:nvSpPr>
        <p:spPr bwMode="auto">
          <a:xfrm>
            <a:off x="8077200" y="5638800"/>
            <a:ext cx="9144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3345" name="Line 17"/>
          <p:cNvSpPr>
            <a:spLocks noChangeShapeType="1"/>
          </p:cNvSpPr>
          <p:nvPr/>
        </p:nvSpPr>
        <p:spPr bwMode="auto">
          <a:xfrm>
            <a:off x="8077200" y="5867400"/>
            <a:ext cx="9144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Problems Identified </a:t>
            </a:r>
            <a:b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in Ivan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696200" cy="44958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sz="2800" b="1" i="1" dirty="0"/>
              <a:t>An over-reliance on the westward movement of traffic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sz="2800" b="1" i="1" dirty="0"/>
              <a:t>Confluence congestion created by the confluence of major evacuation routes in Baton Rouge, Hammond, Lafayette, Covington, and Slidell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sz="2800" b="1" i="1" dirty="0"/>
              <a:t>Inefficient loading of contraflow in New Orleans</a:t>
            </a: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sz="2800" b="1" i="1" dirty="0"/>
              <a:t>Inability to access up-to-date traffic information and provide timely and accurate traveler information to evacuees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9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1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2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990600"/>
          </a:xfrm>
          <a:noFill/>
          <a:ln/>
        </p:spPr>
        <p:txBody>
          <a:bodyPr/>
          <a:lstStyle/>
          <a:p>
            <a:pPr algn="r"/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New Orleans Contraflow Initiation Point</a:t>
            </a:r>
          </a:p>
        </p:txBody>
      </p:sp>
      <p:pic>
        <p:nvPicPr>
          <p:cNvPr id="446467" name="Picture 3" descr="Fig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53721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8" name="Picture 4" descr="Fig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657600"/>
            <a:ext cx="45974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-609600" y="1371600"/>
            <a:ext cx="525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14400" lvl="1" indent="-457200" algn="ctr">
              <a:lnSpc>
                <a:spcPct val="90000"/>
              </a:lnSpc>
              <a:spcBef>
                <a:spcPct val="20000"/>
              </a:spcBef>
            </a:pPr>
            <a:r>
              <a:rPr lang="en-US" sz="1800" i="1"/>
              <a:t>Westbound I-10/Loyal Drive Interchange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1219200" y="60960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14400" lvl="1" indent="-457200" algn="r">
              <a:lnSpc>
                <a:spcPct val="90000"/>
              </a:lnSpc>
              <a:spcBef>
                <a:spcPct val="20000"/>
              </a:spcBef>
            </a:pPr>
            <a:r>
              <a:rPr lang="en-US" sz="1800" i="1"/>
              <a:t>Median Crossover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2" name="Picture 4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905250"/>
            <a:ext cx="7543800" cy="2952750"/>
          </a:xfrm>
          <a:prstGeom prst="rect">
            <a:avLst/>
          </a:prstGeom>
          <a:noFill/>
        </p:spPr>
      </p:pic>
      <p:pic>
        <p:nvPicPr>
          <p:cNvPr id="452613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0"/>
            <a:ext cx="7543800" cy="3886200"/>
          </a:xfrm>
          <a:prstGeom prst="rect">
            <a:avLst/>
          </a:prstGeom>
          <a:noFill/>
        </p:spPr>
      </p:pic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5867400" y="6324600"/>
            <a:ext cx="24384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Source: A. </a:t>
            </a:r>
            <a:r>
              <a:rPr lang="en-US" sz="11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Caterella</a:t>
            </a:r>
            <a:r>
              <a:rPr lang="en-US" sz="11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-Michel </a:t>
            </a:r>
          </a:p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Urban Systems, Inc.</a:t>
            </a:r>
          </a:p>
        </p:txBody>
      </p:sp>
      <p:sp>
        <p:nvSpPr>
          <p:cNvPr id="452616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100000"/>
              </a:lnSpc>
              <a:tabLst>
                <a:tab pos="1428750" algn="l"/>
              </a:tabLst>
            </a:pPr>
            <a:r>
              <a:rPr lang="en-US" sz="2400" b="1" i="1" dirty="0">
                <a:solidFill>
                  <a:schemeClr val="tx1"/>
                </a:solidFill>
                <a:latin typeface="+mj-lt"/>
              </a:rPr>
              <a:t>Hurricane Ivan Evacuation - Interstate 10 (west of New Orleans)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5" name="Picture 3" descr="Fig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20713"/>
            <a:ext cx="8839200" cy="5399087"/>
          </a:xfrm>
          <a:prstGeom prst="rect">
            <a:avLst/>
          </a:prstGeom>
          <a:noFill/>
        </p:spPr>
      </p:pic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7086600" y="6400800"/>
            <a:ext cx="1905000" cy="269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tabLst>
                <a:tab pos="1428750" algn="l"/>
              </a:tabLst>
            </a:pPr>
            <a:r>
              <a:rPr lang="en-US" sz="1100" b="1">
                <a:effectLst>
                  <a:outerShdw blurRad="38100" dist="38100" dir="2700000" algn="tl">
                    <a:srgbClr val="C0C0C0"/>
                  </a:outerShdw>
                </a:effectLst>
              </a:rPr>
              <a:t>Figure Source: LaDOTD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-30163"/>
            <a:ext cx="9204326" cy="6918326"/>
          </a:xfrm>
          <a:prstGeom prst="rect">
            <a:avLst/>
          </a:prstGeom>
          <a:noFill/>
        </p:spPr>
      </p:pic>
      <p:sp>
        <p:nvSpPr>
          <p:cNvPr id="501763" name="Text Box 3"/>
          <p:cNvSpPr txBox="1">
            <a:spLocks noChangeArrowheads="1"/>
          </p:cNvSpPr>
          <p:nvPr/>
        </p:nvSpPr>
        <p:spPr bwMode="auto">
          <a:xfrm>
            <a:off x="6553200" y="6096000"/>
            <a:ext cx="2514600" cy="6001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eaLnBrk="1" hangingPunct="1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	Regional Planning </a:t>
            </a:r>
          </a:p>
          <a:p>
            <a:pPr marL="914400" indent="-914400" eaLnBrk="1" hangingPunct="1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Commission (10/04)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Traffic Data Source:  LDOTD</a:t>
            </a:r>
          </a:p>
        </p:txBody>
      </p:sp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25146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ctr" eaLnBrk="1" hangingPunct="1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48-hour Traffic Volume Counts</a:t>
            </a:r>
          </a:p>
          <a:p>
            <a:pPr marL="914400" indent="-914400" algn="ctr" eaLnBrk="1" hangingPunct="1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September 14th and 15</a:t>
            </a:r>
            <a:r>
              <a:rPr lang="en-US" sz="11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2004</a:t>
            </a:r>
          </a:p>
        </p:txBody>
      </p:sp>
      <p:sp>
        <p:nvSpPr>
          <p:cNvPr id="501765" name="AutoShape 5"/>
          <p:cNvSpPr>
            <a:spLocks noChangeArrowheads="1"/>
          </p:cNvSpPr>
          <p:nvPr/>
        </p:nvSpPr>
        <p:spPr bwMode="auto">
          <a:xfrm>
            <a:off x="3962400" y="1524000"/>
            <a:ext cx="942975" cy="381000"/>
          </a:xfrm>
          <a:prstGeom prst="wedgeRectCallout">
            <a:avLst>
              <a:gd name="adj1" fmla="val 25255"/>
              <a:gd name="adj2" fmla="val 20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I-12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73,550 veh.</a:t>
            </a:r>
          </a:p>
        </p:txBody>
      </p:sp>
      <p:sp>
        <p:nvSpPr>
          <p:cNvPr id="501766" name="AutoShape 6"/>
          <p:cNvSpPr>
            <a:spLocks noChangeArrowheads="1"/>
          </p:cNvSpPr>
          <p:nvPr/>
        </p:nvSpPr>
        <p:spPr bwMode="auto">
          <a:xfrm>
            <a:off x="5867400" y="1371600"/>
            <a:ext cx="914400" cy="381000"/>
          </a:xfrm>
          <a:prstGeom prst="wedgeRectCallout">
            <a:avLst>
              <a:gd name="adj1" fmla="val -90625"/>
              <a:gd name="adj2" fmla="val 1158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N.B. I-55 60,721 veh.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1767" name="AutoShape 7"/>
          <p:cNvSpPr>
            <a:spLocks noChangeArrowheads="1"/>
          </p:cNvSpPr>
          <p:nvPr/>
        </p:nvSpPr>
        <p:spPr bwMode="auto">
          <a:xfrm>
            <a:off x="8001000" y="3352800"/>
            <a:ext cx="962025" cy="381000"/>
          </a:xfrm>
          <a:prstGeom prst="wedgeRectCallout">
            <a:avLst>
              <a:gd name="adj1" fmla="val -52477"/>
              <a:gd name="adj2" fmla="val -147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E.B. I-10 30,644  veh.</a:t>
            </a:r>
          </a:p>
        </p:txBody>
      </p:sp>
      <p:sp>
        <p:nvSpPr>
          <p:cNvPr id="501768" name="AutoShape 8"/>
          <p:cNvSpPr>
            <a:spLocks noChangeArrowheads="1"/>
          </p:cNvSpPr>
          <p:nvPr/>
        </p:nvSpPr>
        <p:spPr bwMode="auto">
          <a:xfrm>
            <a:off x="4724400" y="2971800"/>
            <a:ext cx="962025" cy="381000"/>
          </a:xfrm>
          <a:prstGeom prst="wedgeRectCallout">
            <a:avLst>
              <a:gd name="adj1" fmla="val 81685"/>
              <a:gd name="adj2" fmla="val 188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I-10 79,417  veh.</a:t>
            </a:r>
          </a:p>
        </p:txBody>
      </p:sp>
      <p:sp>
        <p:nvSpPr>
          <p:cNvPr id="501769" name="AutoShape 9"/>
          <p:cNvSpPr>
            <a:spLocks noChangeArrowheads="1"/>
          </p:cNvSpPr>
          <p:nvPr/>
        </p:nvSpPr>
        <p:spPr bwMode="auto">
          <a:xfrm>
            <a:off x="4343400" y="4114800"/>
            <a:ext cx="962025" cy="381000"/>
          </a:xfrm>
          <a:prstGeom prst="wedgeRectCallout">
            <a:avLst>
              <a:gd name="adj1" fmla="val 24755"/>
              <a:gd name="adj2" fmla="val -132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US-61 33,612  veh.</a:t>
            </a:r>
          </a:p>
        </p:txBody>
      </p:sp>
      <p:sp>
        <p:nvSpPr>
          <p:cNvPr id="501770" name="AutoShape 10"/>
          <p:cNvSpPr>
            <a:spLocks noChangeArrowheads="1"/>
          </p:cNvSpPr>
          <p:nvPr/>
        </p:nvSpPr>
        <p:spPr bwMode="auto">
          <a:xfrm>
            <a:off x="2362200" y="3429000"/>
            <a:ext cx="962025" cy="381000"/>
          </a:xfrm>
          <a:prstGeom prst="wedgeRectCallout">
            <a:avLst>
              <a:gd name="adj1" fmla="val 68315"/>
              <a:gd name="adj2" fmla="val -262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I-10 126,241  veh.</a:t>
            </a:r>
          </a:p>
        </p:txBody>
      </p:sp>
      <p:sp>
        <p:nvSpPr>
          <p:cNvPr id="501771" name="AutoShape 11"/>
          <p:cNvSpPr>
            <a:spLocks noChangeArrowheads="1"/>
          </p:cNvSpPr>
          <p:nvPr/>
        </p:nvSpPr>
        <p:spPr bwMode="auto">
          <a:xfrm>
            <a:off x="2286000" y="1676400"/>
            <a:ext cx="942975" cy="381000"/>
          </a:xfrm>
          <a:prstGeom prst="wedgeRectCallout">
            <a:avLst>
              <a:gd name="adj1" fmla="val 73736"/>
              <a:gd name="adj2" fmla="val 1408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US190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54,847 veh.</a:t>
            </a:r>
          </a:p>
        </p:txBody>
      </p:sp>
      <p:sp>
        <p:nvSpPr>
          <p:cNvPr id="501772" name="AutoShape 12"/>
          <p:cNvSpPr>
            <a:spLocks noChangeArrowheads="1"/>
          </p:cNvSpPr>
          <p:nvPr/>
        </p:nvSpPr>
        <p:spPr bwMode="auto">
          <a:xfrm>
            <a:off x="914400" y="4724400"/>
            <a:ext cx="1066800" cy="381000"/>
          </a:xfrm>
          <a:prstGeom prst="wedgeRectCallout">
            <a:avLst>
              <a:gd name="adj1" fmla="val 45088"/>
              <a:gd name="adj2" fmla="val -1579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N.B. I-49/US-90 64,510  veh.</a:t>
            </a:r>
          </a:p>
        </p:txBody>
      </p:sp>
      <p:sp>
        <p:nvSpPr>
          <p:cNvPr id="501773" name="AutoShape 13"/>
          <p:cNvSpPr>
            <a:spLocks noChangeArrowheads="1"/>
          </p:cNvSpPr>
          <p:nvPr/>
        </p:nvSpPr>
        <p:spPr bwMode="auto">
          <a:xfrm>
            <a:off x="1066800" y="1371600"/>
            <a:ext cx="1066800" cy="381000"/>
          </a:xfrm>
          <a:prstGeom prst="wedgeRectCallout">
            <a:avLst>
              <a:gd name="adj1" fmla="val -60269"/>
              <a:gd name="adj2" fmla="val 29708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 dirty="0">
                <a:solidFill>
                  <a:schemeClr val="tx1"/>
                </a:solidFill>
              </a:rPr>
              <a:t>N.B. I-49</a:t>
            </a:r>
          </a:p>
          <a:p>
            <a:pPr algn="ctr">
              <a:lnSpc>
                <a:spcPct val="100000"/>
              </a:lnSpc>
            </a:pPr>
            <a:r>
              <a:rPr lang="en-US" sz="900" b="1" dirty="0">
                <a:solidFill>
                  <a:schemeClr val="tx1"/>
                </a:solidFill>
              </a:rPr>
              <a:t>57,986  </a:t>
            </a:r>
            <a:r>
              <a:rPr lang="en-US" sz="900" b="1" dirty="0" err="1">
                <a:solidFill>
                  <a:schemeClr val="tx1"/>
                </a:solidFill>
              </a:rPr>
              <a:t>veh</a:t>
            </a:r>
            <a:r>
              <a:rPr lang="en-US" sz="9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01774" name="AutoShape 14"/>
          <p:cNvSpPr>
            <a:spLocks noChangeArrowheads="1"/>
          </p:cNvSpPr>
          <p:nvPr/>
        </p:nvSpPr>
        <p:spPr bwMode="auto">
          <a:xfrm>
            <a:off x="228600" y="3733800"/>
            <a:ext cx="962025" cy="381000"/>
          </a:xfrm>
          <a:prstGeom prst="wedgeRectCallout">
            <a:avLst>
              <a:gd name="adj1" fmla="val -48514"/>
              <a:gd name="adj2" fmla="val -1654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1">
                <a:solidFill>
                  <a:schemeClr val="tx1"/>
                </a:solidFill>
              </a:rPr>
              <a:t>W.B. I-10 64,026  veh.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819" y="415400"/>
            <a:ext cx="624967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256665" algn="l"/>
                <a:tab pos="1765300" algn="l"/>
              </a:tabLst>
            </a:pP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What	is	Disaster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Resilience?</a:t>
            </a:r>
            <a:endParaRPr sz="3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61637"/>
            <a:ext cx="7652384" cy="392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217170" indent="-3429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2800" b="0" i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sil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28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ans</a:t>
            </a:r>
            <a:r>
              <a:rPr sz="28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b="0" i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prepare</a:t>
            </a:r>
            <a:r>
              <a:rPr sz="2800" b="0" spc="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for</a:t>
            </a: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spc="-20" dirty="0">
                <a:solidFill>
                  <a:srgbClr val="FFC000"/>
                </a:solidFill>
                <a:latin typeface="Arial"/>
                <a:cs typeface="Arial"/>
              </a:rPr>
              <a:t>ad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apt</a:t>
            </a: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 t</a:t>
            </a:r>
            <a:r>
              <a:rPr sz="2800" b="0" spc="-20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800" b="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ging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withs</a:t>
            </a: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t</a:t>
            </a:r>
            <a:r>
              <a:rPr sz="2800" b="0" spc="-20" dirty="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n</a:t>
            </a:r>
            <a:r>
              <a:rPr sz="2800" b="0" spc="-20" dirty="0">
                <a:solidFill>
                  <a:srgbClr val="FFC000"/>
                </a:solidFill>
                <a:latin typeface="Arial"/>
                <a:cs typeface="Arial"/>
              </a:rPr>
              <a:t>d</a:t>
            </a:r>
            <a:r>
              <a:rPr sz="2800" b="0" spc="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spc="-10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ecove</a:t>
            </a:r>
            <a:r>
              <a:rPr sz="2800" b="0" spc="-10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2800" b="0" spc="-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rap</a:t>
            </a:r>
            <a:r>
              <a:rPr sz="2800" b="0" spc="-10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800" b="0" spc="-15" dirty="0">
                <a:solidFill>
                  <a:srgbClr val="FFC000"/>
                </a:solidFill>
                <a:latin typeface="Arial"/>
                <a:cs typeface="Arial"/>
              </a:rPr>
              <a:t>dly</a:t>
            </a:r>
            <a:r>
              <a:rPr sz="2800" b="0" spc="3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fro</a:t>
            </a:r>
            <a:r>
              <a:rPr sz="2800" b="0" i="0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 d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28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5080" indent="-342900" algn="l" eaLnBrk="1" fontAlgn="auto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communi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he em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8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miti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k,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 b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 imp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800" b="0" i="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asu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nsure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the co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mmunity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orm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l,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near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mal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B800"/>
                </a:solidFill>
                <a:latin typeface="Arial"/>
                <a:cs typeface="Arial"/>
              </a:rPr>
              <a:t>fu</a:t>
            </a:r>
            <a:r>
              <a:rPr sz="2800" b="0" i="0" spc="-10" dirty="0">
                <a:solidFill>
                  <a:srgbClr val="FFB800"/>
                </a:solidFill>
                <a:latin typeface="Arial"/>
                <a:cs typeface="Arial"/>
              </a:rPr>
              <a:t>n</a:t>
            </a:r>
            <a:r>
              <a:rPr sz="2800" b="0" i="0" spc="-15" dirty="0">
                <a:solidFill>
                  <a:srgbClr val="FFB800"/>
                </a:solidFill>
                <a:latin typeface="Arial"/>
                <a:cs typeface="Arial"/>
              </a:rPr>
              <a:t>c</a:t>
            </a:r>
            <a:r>
              <a:rPr sz="2800" b="0" i="0" spc="-5" dirty="0">
                <a:solidFill>
                  <a:srgbClr val="FFB800"/>
                </a:solidFill>
                <a:latin typeface="Arial"/>
                <a:cs typeface="Arial"/>
              </a:rPr>
              <a:t>t</a:t>
            </a:r>
            <a:r>
              <a:rPr sz="2800" b="0" i="0" spc="-10" dirty="0">
                <a:solidFill>
                  <a:srgbClr val="FFB800"/>
                </a:solidFill>
                <a:latin typeface="Arial"/>
                <a:cs typeface="Arial"/>
              </a:rPr>
              <a:t>i</a:t>
            </a:r>
            <a:r>
              <a:rPr sz="2800" b="0" i="0" spc="-15" dirty="0">
                <a:solidFill>
                  <a:srgbClr val="FFB800"/>
                </a:solidFill>
                <a:latin typeface="Arial"/>
                <a:cs typeface="Arial"/>
              </a:rPr>
              <a:t>o</a:t>
            </a:r>
            <a:r>
              <a:rPr sz="2800" b="0" i="0" spc="-10" dirty="0">
                <a:solidFill>
                  <a:srgbClr val="FFB800"/>
                </a:solidFill>
                <a:latin typeface="Arial"/>
                <a:cs typeface="Arial"/>
              </a:rPr>
              <a:t>n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ble</a:t>
            </a:r>
            <a:r>
              <a:rPr sz="28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0" i="0" spc="-15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800" b="0" i="0" spc="-1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2800" b="0" i="0" spc="-20" dirty="0">
                <a:solidFill>
                  <a:srgbClr val="FFFFFF"/>
                </a:solidFill>
                <a:latin typeface="Arial"/>
                <a:cs typeface="Arial"/>
              </a:rPr>
              <a:t>me.</a:t>
            </a:r>
            <a:endParaRPr sz="28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6005623"/>
            <a:ext cx="36576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*As</a:t>
            </a:r>
            <a:r>
              <a:rPr sz="14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defined</a:t>
            </a:r>
            <a:r>
              <a:rPr sz="1400" b="0" i="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400" b="0" i="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side</a:t>
            </a:r>
            <a:r>
              <a:rPr sz="1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400" b="0" i="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0" i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400" b="0" i="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icy</a:t>
            </a:r>
            <a:r>
              <a:rPr sz="14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irec</a:t>
            </a:r>
            <a:r>
              <a:rPr sz="1400" b="0" i="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0" i="0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srgbClr val="FFFFFF"/>
                </a:solidFill>
                <a:latin typeface="Arial"/>
                <a:cs typeface="Arial"/>
              </a:rPr>
              <a:t>21.</a:t>
            </a:r>
            <a:endParaRPr sz="1400" b="0" i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55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Fig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5722938"/>
          </a:xfrm>
          <a:prstGeom prst="rect">
            <a:avLst/>
          </a:prstGeom>
          <a:noFill/>
        </p:spPr>
      </p:pic>
      <p:sp>
        <p:nvSpPr>
          <p:cNvPr id="484358" name="Text Box 6"/>
          <p:cNvSpPr txBox="1">
            <a:spLocks noChangeArrowheads="1"/>
          </p:cNvSpPr>
          <p:nvPr/>
        </p:nvSpPr>
        <p:spPr bwMode="auto">
          <a:xfrm>
            <a:off x="7086600" y="6400800"/>
            <a:ext cx="190500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lnSpc>
                <a:spcPct val="100000"/>
              </a:lnSpc>
              <a:tabLst>
                <a:tab pos="1428750" algn="l"/>
              </a:tabLst>
            </a:pPr>
            <a:r>
              <a:rPr lang="en-US" sz="11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Figure Source: LaDOTD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Proposed Solutions</a:t>
            </a:r>
          </a:p>
        </p:txBody>
      </p:sp>
      <p:sp>
        <p:nvSpPr>
          <p:cNvPr id="49050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620000" cy="4495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1" dirty="0"/>
              <a:t>Maximize the available routes out of the New Orleans area</a:t>
            </a:r>
          </a:p>
          <a:p>
            <a:pPr>
              <a:lnSpc>
                <a:spcPct val="90000"/>
              </a:lnSpc>
            </a:pPr>
            <a:r>
              <a:rPr lang="en-US" sz="2800" b="1" i="1" dirty="0"/>
              <a:t>Improve the loading of contraflow segments in New Orleans</a:t>
            </a:r>
          </a:p>
          <a:p>
            <a:pPr>
              <a:lnSpc>
                <a:spcPct val="90000"/>
              </a:lnSpc>
            </a:pPr>
            <a:r>
              <a:rPr lang="en-US" sz="2800" b="1" i="1" dirty="0"/>
              <a:t>Mitigate (eliminate?) the congestion in Baton Rouge</a:t>
            </a:r>
          </a:p>
          <a:p>
            <a:pPr>
              <a:lnSpc>
                <a:spcPct val="90000"/>
              </a:lnSpc>
            </a:pPr>
            <a:r>
              <a:rPr lang="en-US" sz="2800" b="1" i="1" dirty="0"/>
              <a:t>Inability to access up-to-date traffic information and provide timely and accurate traveler information to evacuees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9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1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2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0" y="461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00150" y="1066800"/>
            <a:ext cx="6724650" cy="4419600"/>
            <a:chOff x="144" y="672"/>
            <a:chExt cx="4236" cy="2784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44" y="672"/>
              <a:ext cx="4236" cy="2784"/>
              <a:chOff x="672" y="1152"/>
              <a:chExt cx="4236" cy="2784"/>
            </a:xfrm>
          </p:grpSpPr>
          <p:pic>
            <p:nvPicPr>
              <p:cNvPr id="493586" name="Picture 18" descr="untitled-1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2000" contrast="6000"/>
              </a:blip>
              <a:srcRect b="7404"/>
              <a:stretch>
                <a:fillRect/>
              </a:stretch>
            </p:blipFill>
            <p:spPr bwMode="auto">
              <a:xfrm>
                <a:off x="672" y="1152"/>
                <a:ext cx="4236" cy="2784"/>
              </a:xfrm>
              <a:prstGeom prst="rect">
                <a:avLst/>
              </a:prstGeom>
              <a:noFill/>
            </p:spPr>
          </p:pic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852" y="1435"/>
                <a:ext cx="3651" cy="1736"/>
                <a:chOff x="852" y="1435"/>
                <a:chExt cx="3651" cy="1736"/>
              </a:xfrm>
            </p:grpSpPr>
            <p:sp>
              <p:nvSpPr>
                <p:cNvPr id="493577" name="Freeform 9"/>
                <p:cNvSpPr>
                  <a:spLocks/>
                </p:cNvSpPr>
                <p:nvPr/>
              </p:nvSpPr>
              <p:spPr bwMode="auto">
                <a:xfrm>
                  <a:off x="932" y="1435"/>
                  <a:ext cx="3571" cy="1358"/>
                </a:xfrm>
                <a:custGeom>
                  <a:avLst/>
                  <a:gdLst/>
                  <a:ahLst/>
                  <a:cxnLst>
                    <a:cxn ang="0">
                      <a:pos x="3571" y="1358"/>
                    </a:cxn>
                    <a:cxn ang="0">
                      <a:pos x="3193" y="1334"/>
                    </a:cxn>
                    <a:cxn ang="0">
                      <a:pos x="3013" y="1319"/>
                    </a:cxn>
                    <a:cxn ang="0">
                      <a:pos x="2827" y="1316"/>
                    </a:cxn>
                    <a:cxn ang="0">
                      <a:pos x="2671" y="1304"/>
                    </a:cxn>
                    <a:cxn ang="0">
                      <a:pos x="2530" y="1220"/>
                    </a:cxn>
                    <a:cxn ang="0">
                      <a:pos x="2260" y="1211"/>
                    </a:cxn>
                    <a:cxn ang="0">
                      <a:pos x="2092" y="1223"/>
                    </a:cxn>
                    <a:cxn ang="0">
                      <a:pos x="1876" y="1226"/>
                    </a:cxn>
                    <a:cxn ang="0">
                      <a:pos x="1657" y="1205"/>
                    </a:cxn>
                    <a:cxn ang="0">
                      <a:pos x="1342" y="1025"/>
                    </a:cxn>
                    <a:cxn ang="0">
                      <a:pos x="1078" y="896"/>
                    </a:cxn>
                    <a:cxn ang="0">
                      <a:pos x="712" y="716"/>
                    </a:cxn>
                    <a:cxn ang="0">
                      <a:pos x="505" y="611"/>
                    </a:cxn>
                    <a:cxn ang="0">
                      <a:pos x="286" y="509"/>
                    </a:cxn>
                    <a:cxn ang="0">
                      <a:pos x="169" y="440"/>
                    </a:cxn>
                    <a:cxn ang="0">
                      <a:pos x="118" y="344"/>
                    </a:cxn>
                    <a:cxn ang="0">
                      <a:pos x="67" y="19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71" h="1358">
                      <a:moveTo>
                        <a:pt x="3571" y="1358"/>
                      </a:moveTo>
                      <a:cubicBezTo>
                        <a:pt x="3508" y="1354"/>
                        <a:pt x="3286" y="1340"/>
                        <a:pt x="3193" y="1334"/>
                      </a:cubicBezTo>
                      <a:cubicBezTo>
                        <a:pt x="3100" y="1328"/>
                        <a:pt x="3074" y="1322"/>
                        <a:pt x="3013" y="1319"/>
                      </a:cubicBezTo>
                      <a:cubicBezTo>
                        <a:pt x="2952" y="1316"/>
                        <a:pt x="2884" y="1319"/>
                        <a:pt x="2827" y="1316"/>
                      </a:cubicBezTo>
                      <a:cubicBezTo>
                        <a:pt x="2770" y="1313"/>
                        <a:pt x="2721" y="1320"/>
                        <a:pt x="2671" y="1304"/>
                      </a:cubicBezTo>
                      <a:cubicBezTo>
                        <a:pt x="2621" y="1288"/>
                        <a:pt x="2598" y="1235"/>
                        <a:pt x="2530" y="1220"/>
                      </a:cubicBezTo>
                      <a:cubicBezTo>
                        <a:pt x="2462" y="1205"/>
                        <a:pt x="2333" y="1211"/>
                        <a:pt x="2260" y="1211"/>
                      </a:cubicBezTo>
                      <a:cubicBezTo>
                        <a:pt x="2187" y="1211"/>
                        <a:pt x="2156" y="1221"/>
                        <a:pt x="2092" y="1223"/>
                      </a:cubicBezTo>
                      <a:cubicBezTo>
                        <a:pt x="2028" y="1225"/>
                        <a:pt x="1948" y="1229"/>
                        <a:pt x="1876" y="1226"/>
                      </a:cubicBezTo>
                      <a:cubicBezTo>
                        <a:pt x="1804" y="1223"/>
                        <a:pt x="1746" y="1239"/>
                        <a:pt x="1657" y="1205"/>
                      </a:cubicBezTo>
                      <a:cubicBezTo>
                        <a:pt x="1568" y="1171"/>
                        <a:pt x="1438" y="1077"/>
                        <a:pt x="1342" y="1025"/>
                      </a:cubicBezTo>
                      <a:cubicBezTo>
                        <a:pt x="1246" y="973"/>
                        <a:pt x="1183" y="947"/>
                        <a:pt x="1078" y="896"/>
                      </a:cubicBezTo>
                      <a:cubicBezTo>
                        <a:pt x="973" y="845"/>
                        <a:pt x="807" y="763"/>
                        <a:pt x="712" y="716"/>
                      </a:cubicBezTo>
                      <a:cubicBezTo>
                        <a:pt x="617" y="669"/>
                        <a:pt x="576" y="645"/>
                        <a:pt x="505" y="611"/>
                      </a:cubicBezTo>
                      <a:cubicBezTo>
                        <a:pt x="434" y="577"/>
                        <a:pt x="342" y="537"/>
                        <a:pt x="286" y="509"/>
                      </a:cubicBezTo>
                      <a:cubicBezTo>
                        <a:pt x="230" y="481"/>
                        <a:pt x="197" y="467"/>
                        <a:pt x="169" y="440"/>
                      </a:cubicBezTo>
                      <a:cubicBezTo>
                        <a:pt x="141" y="413"/>
                        <a:pt x="135" y="385"/>
                        <a:pt x="118" y="344"/>
                      </a:cubicBezTo>
                      <a:cubicBezTo>
                        <a:pt x="101" y="303"/>
                        <a:pt x="87" y="251"/>
                        <a:pt x="67" y="194"/>
                      </a:cubicBezTo>
                      <a:cubicBezTo>
                        <a:pt x="47" y="137"/>
                        <a:pt x="14" y="40"/>
                        <a:pt x="0" y="0"/>
                      </a:cubicBezTo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3578" name="Freeform 10"/>
                <p:cNvSpPr>
                  <a:spLocks/>
                </p:cNvSpPr>
                <p:nvPr/>
              </p:nvSpPr>
              <p:spPr bwMode="auto">
                <a:xfrm>
                  <a:off x="852" y="1839"/>
                  <a:ext cx="3642" cy="1332"/>
                </a:xfrm>
                <a:custGeom>
                  <a:avLst/>
                  <a:gdLst/>
                  <a:ahLst/>
                  <a:cxnLst>
                    <a:cxn ang="0">
                      <a:pos x="3642" y="1332"/>
                    </a:cxn>
                    <a:cxn ang="0">
                      <a:pos x="3507" y="1185"/>
                    </a:cxn>
                    <a:cxn ang="0">
                      <a:pos x="3453" y="1017"/>
                    </a:cxn>
                    <a:cxn ang="0">
                      <a:pos x="3210" y="948"/>
                    </a:cxn>
                    <a:cxn ang="0">
                      <a:pos x="2853" y="942"/>
                    </a:cxn>
                    <a:cxn ang="0">
                      <a:pos x="2679" y="906"/>
                    </a:cxn>
                    <a:cxn ang="0">
                      <a:pos x="2589" y="837"/>
                    </a:cxn>
                    <a:cxn ang="0">
                      <a:pos x="2469" y="843"/>
                    </a:cxn>
                    <a:cxn ang="0">
                      <a:pos x="2013" y="855"/>
                    </a:cxn>
                    <a:cxn ang="0">
                      <a:pos x="1791" y="852"/>
                    </a:cxn>
                    <a:cxn ang="0">
                      <a:pos x="1644" y="780"/>
                    </a:cxn>
                    <a:cxn ang="0">
                      <a:pos x="1428" y="651"/>
                    </a:cxn>
                    <a:cxn ang="0">
                      <a:pos x="1113" y="495"/>
                    </a:cxn>
                    <a:cxn ang="0">
                      <a:pos x="813" y="366"/>
                    </a:cxn>
                    <a:cxn ang="0">
                      <a:pos x="606" y="255"/>
                    </a:cxn>
                    <a:cxn ang="0">
                      <a:pos x="408" y="165"/>
                    </a:cxn>
                    <a:cxn ang="0">
                      <a:pos x="216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42" h="1332">
                      <a:moveTo>
                        <a:pt x="3642" y="1332"/>
                      </a:moveTo>
                      <a:cubicBezTo>
                        <a:pt x="3619" y="1307"/>
                        <a:pt x="3538" y="1237"/>
                        <a:pt x="3507" y="1185"/>
                      </a:cubicBezTo>
                      <a:cubicBezTo>
                        <a:pt x="3476" y="1133"/>
                        <a:pt x="3503" y="1057"/>
                        <a:pt x="3453" y="1017"/>
                      </a:cubicBezTo>
                      <a:cubicBezTo>
                        <a:pt x="3403" y="977"/>
                        <a:pt x="3310" y="961"/>
                        <a:pt x="3210" y="948"/>
                      </a:cubicBezTo>
                      <a:cubicBezTo>
                        <a:pt x="3110" y="935"/>
                        <a:pt x="2941" y="949"/>
                        <a:pt x="2853" y="942"/>
                      </a:cubicBezTo>
                      <a:cubicBezTo>
                        <a:pt x="2765" y="935"/>
                        <a:pt x="2723" y="923"/>
                        <a:pt x="2679" y="906"/>
                      </a:cubicBezTo>
                      <a:cubicBezTo>
                        <a:pt x="2635" y="889"/>
                        <a:pt x="2624" y="847"/>
                        <a:pt x="2589" y="837"/>
                      </a:cubicBezTo>
                      <a:cubicBezTo>
                        <a:pt x="2554" y="827"/>
                        <a:pt x="2565" y="840"/>
                        <a:pt x="2469" y="843"/>
                      </a:cubicBezTo>
                      <a:cubicBezTo>
                        <a:pt x="2373" y="846"/>
                        <a:pt x="2126" y="853"/>
                        <a:pt x="2013" y="855"/>
                      </a:cubicBezTo>
                      <a:cubicBezTo>
                        <a:pt x="1900" y="857"/>
                        <a:pt x="1852" y="864"/>
                        <a:pt x="1791" y="852"/>
                      </a:cubicBezTo>
                      <a:cubicBezTo>
                        <a:pt x="1730" y="840"/>
                        <a:pt x="1704" y="813"/>
                        <a:pt x="1644" y="780"/>
                      </a:cubicBezTo>
                      <a:cubicBezTo>
                        <a:pt x="1584" y="747"/>
                        <a:pt x="1516" y="699"/>
                        <a:pt x="1428" y="651"/>
                      </a:cubicBezTo>
                      <a:cubicBezTo>
                        <a:pt x="1340" y="603"/>
                        <a:pt x="1215" y="542"/>
                        <a:pt x="1113" y="495"/>
                      </a:cubicBezTo>
                      <a:cubicBezTo>
                        <a:pt x="1011" y="448"/>
                        <a:pt x="897" y="406"/>
                        <a:pt x="813" y="366"/>
                      </a:cubicBezTo>
                      <a:cubicBezTo>
                        <a:pt x="729" y="326"/>
                        <a:pt x="673" y="288"/>
                        <a:pt x="606" y="255"/>
                      </a:cubicBezTo>
                      <a:cubicBezTo>
                        <a:pt x="539" y="222"/>
                        <a:pt x="473" y="197"/>
                        <a:pt x="408" y="165"/>
                      </a:cubicBezTo>
                      <a:cubicBezTo>
                        <a:pt x="343" y="133"/>
                        <a:pt x="284" y="93"/>
                        <a:pt x="216" y="66"/>
                      </a:cubicBezTo>
                      <a:cubicBezTo>
                        <a:pt x="148" y="39"/>
                        <a:pt x="45" y="14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FF0000"/>
                  </a:solidFill>
                  <a:prstDash val="sysDot"/>
                  <a:round/>
                  <a:headEnd/>
                  <a:tailEnd type="stealth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3589" name="Oval 21"/>
            <p:cNvSpPr>
              <a:spLocks noChangeArrowheads="1"/>
            </p:cNvSpPr>
            <p:nvPr/>
          </p:nvSpPr>
          <p:spPr bwMode="auto">
            <a:xfrm>
              <a:off x="2592" y="2112"/>
              <a:ext cx="144" cy="144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590" name="Oval 22"/>
            <p:cNvSpPr>
              <a:spLocks noChangeArrowheads="1"/>
            </p:cNvSpPr>
            <p:nvPr/>
          </p:nvSpPr>
          <p:spPr bwMode="auto">
            <a:xfrm>
              <a:off x="2880" y="2160"/>
              <a:ext cx="144" cy="144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591" name="Oval 23"/>
            <p:cNvSpPr>
              <a:spLocks noChangeArrowheads="1"/>
            </p:cNvSpPr>
            <p:nvPr/>
          </p:nvSpPr>
          <p:spPr bwMode="auto">
            <a:xfrm>
              <a:off x="3120" y="2208"/>
              <a:ext cx="144" cy="144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592" name="Oval 24"/>
            <p:cNvSpPr>
              <a:spLocks noChangeArrowheads="1"/>
            </p:cNvSpPr>
            <p:nvPr/>
          </p:nvSpPr>
          <p:spPr bwMode="auto">
            <a:xfrm>
              <a:off x="3408" y="2208"/>
              <a:ext cx="144" cy="144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593" name="Oval 25"/>
            <p:cNvSpPr>
              <a:spLocks noChangeArrowheads="1"/>
            </p:cNvSpPr>
            <p:nvPr/>
          </p:nvSpPr>
          <p:spPr bwMode="auto">
            <a:xfrm>
              <a:off x="2208" y="2112"/>
              <a:ext cx="144" cy="144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3594" name="Rectangle 26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  <a:noFill/>
          <a:ln/>
        </p:spPr>
        <p:txBody>
          <a:bodyPr/>
          <a:lstStyle/>
          <a:p>
            <a:pPr algn="r"/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New Orleans Alternatives</a:t>
            </a:r>
          </a:p>
        </p:txBody>
      </p:sp>
      <p:sp>
        <p:nvSpPr>
          <p:cNvPr id="493596" name="Rectangle 28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8915400" cy="762000"/>
          </a:xfrm>
          <a:noFill/>
          <a:ln/>
        </p:spPr>
        <p:txBody>
          <a:bodyPr/>
          <a:lstStyle/>
          <a:p>
            <a:pPr>
              <a:buFontTx/>
              <a:buNone/>
              <a:tabLst>
                <a:tab pos="2914650" algn="ctr"/>
                <a:tab pos="5372100" algn="ctr"/>
                <a:tab pos="7658100" algn="ctr"/>
              </a:tabLst>
            </a:pPr>
            <a:r>
              <a:rPr lang="en-US" sz="1400" b="1" i="1" dirty="0"/>
              <a:t>Ivan w/o contraflow	49,464 </a:t>
            </a:r>
            <a:r>
              <a:rPr lang="en-US" sz="1400" b="1" i="1" dirty="0" err="1"/>
              <a:t>veh</a:t>
            </a:r>
            <a:r>
              <a:rPr lang="en-US" sz="1400" b="1" i="1" dirty="0"/>
              <a:t>	123,660 people	-----</a:t>
            </a:r>
          </a:p>
          <a:p>
            <a:pPr>
              <a:buFontTx/>
              <a:buNone/>
              <a:tabLst>
                <a:tab pos="2914650" algn="ctr"/>
                <a:tab pos="5372100" algn="ctr"/>
                <a:tab pos="7658100" algn="ctr"/>
              </a:tabLst>
            </a:pPr>
            <a:r>
              <a:rPr lang="en-US" sz="1400" b="1" i="1" dirty="0"/>
              <a:t>Ivan w/contraflow 	67,224 </a:t>
            </a:r>
            <a:r>
              <a:rPr lang="en-US" sz="1400" b="1" i="1" dirty="0" err="1"/>
              <a:t>veh</a:t>
            </a:r>
            <a:r>
              <a:rPr lang="en-US" sz="1400" b="1" i="1" dirty="0"/>
              <a:t>	168,060 people	35.9%</a:t>
            </a:r>
          </a:p>
          <a:p>
            <a:pPr>
              <a:buFontTx/>
              <a:buNone/>
              <a:tabLst>
                <a:tab pos="2914650" algn="ctr"/>
                <a:tab pos="5372100" algn="ctr"/>
                <a:tab pos="7658100" algn="ctr"/>
              </a:tabLst>
            </a:pPr>
            <a:r>
              <a:rPr lang="en-US" sz="1400" b="1" i="1" dirty="0"/>
              <a:t>I-10/I-610 Loading Plan 	97,572 </a:t>
            </a:r>
            <a:r>
              <a:rPr lang="en-US" sz="1400" b="1" i="1" dirty="0" err="1"/>
              <a:t>veh</a:t>
            </a:r>
            <a:r>
              <a:rPr lang="en-US" sz="1400" b="1" i="1" dirty="0"/>
              <a:t>	243,930 people	97.3%</a:t>
            </a:r>
          </a:p>
        </p:txBody>
      </p:sp>
      <p:sp>
        <p:nvSpPr>
          <p:cNvPr id="493597" name="Rectangle 29"/>
          <p:cNvSpPr>
            <a:spLocks noChangeArrowheads="1"/>
          </p:cNvSpPr>
          <p:nvPr/>
        </p:nvSpPr>
        <p:spPr bwMode="auto">
          <a:xfrm>
            <a:off x="0" y="5638800"/>
            <a:ext cx="876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1400" b="1" i="1" u="sng" dirty="0">
                <a:solidFill>
                  <a:schemeClr val="tx1"/>
                </a:solidFill>
              </a:rPr>
              <a:t>Scenario</a:t>
            </a:r>
            <a:r>
              <a:rPr lang="en-US" sz="1400" b="1" i="1" dirty="0">
                <a:solidFill>
                  <a:schemeClr val="tx1"/>
                </a:solidFill>
              </a:rPr>
              <a:t>		</a:t>
            </a:r>
            <a:r>
              <a:rPr lang="en-US" sz="1400" b="1" i="1" u="sng" dirty="0">
                <a:solidFill>
                  <a:schemeClr val="tx1"/>
                </a:solidFill>
              </a:rPr>
              <a:t>12h volume at max. flow</a:t>
            </a:r>
            <a:r>
              <a:rPr lang="en-US" sz="1400" b="1" i="1" dirty="0">
                <a:solidFill>
                  <a:schemeClr val="tx1"/>
                </a:solidFill>
              </a:rPr>
              <a:t>	</a:t>
            </a:r>
            <a:r>
              <a:rPr lang="en-US" sz="1400" b="1" i="1" u="sng" dirty="0">
                <a:solidFill>
                  <a:schemeClr val="tx1"/>
                </a:solidFill>
              </a:rPr>
              <a:t>Evacuees moved</a:t>
            </a:r>
            <a:r>
              <a:rPr lang="en-US" sz="1400" b="1" i="1" dirty="0">
                <a:solidFill>
                  <a:schemeClr val="tx1"/>
                </a:solidFill>
              </a:rPr>
              <a:t>	    </a:t>
            </a:r>
            <a:r>
              <a:rPr lang="en-US" sz="1400" b="1" i="1" u="sng" dirty="0">
                <a:solidFill>
                  <a:schemeClr val="tx1"/>
                </a:solidFill>
              </a:rPr>
              <a:t>Increase over no-c/f 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6" name="Picture 6" descr="Contraflow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066800"/>
            <a:ext cx="51054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07" name="Rectangle 7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  <a:noFill/>
          <a:ln/>
        </p:spPr>
        <p:txBody>
          <a:bodyPr/>
          <a:lstStyle/>
          <a:p>
            <a:pPr algn="r"/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Baton Rouge Alternatives</a:t>
            </a:r>
          </a:p>
        </p:txBody>
      </p:sp>
      <p:sp>
        <p:nvSpPr>
          <p:cNvPr id="48640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-381000" y="5943600"/>
            <a:ext cx="9601200" cy="762000"/>
          </a:xfrm>
          <a:noFill/>
          <a:ln/>
        </p:spPr>
        <p:txBody>
          <a:bodyPr/>
          <a:lstStyle/>
          <a:p>
            <a:pPr marL="685800" indent="-228600">
              <a:buFontTx/>
              <a:buNone/>
              <a:tabLst>
                <a:tab pos="3425825" algn="ctr"/>
                <a:tab pos="4687888" algn="ctr"/>
                <a:tab pos="7140575" algn="ctr"/>
                <a:tab pos="8113713" algn="ctr"/>
              </a:tabLst>
            </a:pPr>
            <a:r>
              <a:rPr lang="en-US" sz="1400" i="1" dirty="0"/>
              <a:t>     I-12 (bef. interchange)	16 mph	 2,834 </a:t>
            </a:r>
            <a:r>
              <a:rPr lang="en-US" sz="1400" i="1" dirty="0" err="1"/>
              <a:t>vph</a:t>
            </a:r>
            <a:r>
              <a:rPr lang="en-US" sz="1400" i="1" dirty="0"/>
              <a:t>	56 mph 	   5,422 </a:t>
            </a:r>
            <a:r>
              <a:rPr lang="en-US" sz="1400" i="1" dirty="0" err="1"/>
              <a:t>vph</a:t>
            </a:r>
            <a:endParaRPr lang="en-US" sz="1400" i="1" dirty="0"/>
          </a:p>
          <a:p>
            <a:pPr marL="685800" indent="-228600">
              <a:buFontTx/>
              <a:buNone/>
              <a:tabLst>
                <a:tab pos="3425825" algn="ctr"/>
                <a:tab pos="4687888" algn="ctr"/>
                <a:tab pos="7140575" algn="ctr"/>
                <a:tab pos="8113713" algn="ctr"/>
              </a:tabLst>
            </a:pPr>
            <a:r>
              <a:rPr lang="en-US" sz="1400" i="1" dirty="0"/>
              <a:t>     I-10 (MS River Bridge)	28 mph	 4,029 </a:t>
            </a:r>
            <a:r>
              <a:rPr lang="en-US" sz="1400" i="1" dirty="0" err="1"/>
              <a:t>vph</a:t>
            </a:r>
            <a:r>
              <a:rPr lang="en-US" sz="1400" i="1" dirty="0"/>
              <a:t>	22 mph 	   4,399 </a:t>
            </a:r>
            <a:r>
              <a:rPr lang="en-US" sz="1400" i="1" dirty="0" err="1"/>
              <a:t>vph</a:t>
            </a:r>
            <a:r>
              <a:rPr lang="en-US" sz="1400" i="1" dirty="0"/>
              <a:t> </a:t>
            </a:r>
          </a:p>
          <a:p>
            <a:pPr marL="685800" indent="-228600">
              <a:buFontTx/>
              <a:buNone/>
              <a:tabLst>
                <a:tab pos="3425825" algn="ctr"/>
                <a:tab pos="4687888" algn="ctr"/>
                <a:tab pos="7140575" algn="ctr"/>
                <a:tab pos="8113713" algn="ctr"/>
              </a:tabLst>
            </a:pPr>
            <a:r>
              <a:rPr lang="en-US" sz="1400" i="1" dirty="0"/>
              <a:t>     I-110 (aft. interchange)	48 mph	 2,067 </a:t>
            </a:r>
            <a:r>
              <a:rPr lang="en-US" sz="1400" i="1" dirty="0" err="1"/>
              <a:t>vph</a:t>
            </a:r>
            <a:r>
              <a:rPr lang="en-US" sz="1400" i="1" dirty="0"/>
              <a:t>	55 mph 	   3,701 </a:t>
            </a:r>
            <a:r>
              <a:rPr lang="en-US" sz="1400" i="1" dirty="0" err="1"/>
              <a:t>vph</a:t>
            </a:r>
            <a:endParaRPr lang="en-US" sz="1400" i="1" dirty="0"/>
          </a:p>
        </p:txBody>
      </p:sp>
      <p:sp>
        <p:nvSpPr>
          <p:cNvPr id="486409" name="Rectangle 9"/>
          <p:cNvSpPr>
            <a:spLocks noChangeArrowheads="1"/>
          </p:cNvSpPr>
          <p:nvPr/>
        </p:nvSpPr>
        <p:spPr bwMode="auto">
          <a:xfrm>
            <a:off x="152400" y="5638800"/>
            <a:ext cx="906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spcBef>
                <a:spcPct val="20000"/>
              </a:spcBef>
              <a:tabLst>
                <a:tab pos="231775" algn="l"/>
              </a:tabLst>
            </a:pP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4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</a:t>
            </a:r>
            <a:r>
              <a:rPr lang="en-US" sz="1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	 </a:t>
            </a:r>
            <a:r>
              <a:rPr lang="en-US" sz="1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   –   Speed  </a:t>
            </a:r>
            <a:r>
              <a:rPr lang="en-US" sz="14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1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Rate 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4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w/Contraflow    </a:t>
            </a:r>
            <a:r>
              <a:rPr lang="en-US" sz="1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  Speed     Flow Rate</a:t>
            </a:r>
            <a:r>
              <a:rPr lang="en-US" sz="14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33800" y="3352802"/>
            <a:ext cx="2362200" cy="1100138"/>
            <a:chOff x="2352" y="2112"/>
            <a:chExt cx="1488" cy="693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592" y="2112"/>
              <a:ext cx="192" cy="213"/>
              <a:chOff x="2400" y="2284"/>
              <a:chExt cx="192" cy="213"/>
            </a:xfrm>
          </p:grpSpPr>
          <p:sp>
            <p:nvSpPr>
              <p:cNvPr id="486410" name="Oval 10"/>
              <p:cNvSpPr>
                <a:spLocks noChangeArrowheads="1"/>
              </p:cNvSpPr>
              <p:nvPr/>
            </p:nvSpPr>
            <p:spPr bwMode="auto">
              <a:xfrm>
                <a:off x="2400" y="2332"/>
                <a:ext cx="192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100000"/>
                  </a:lnSpc>
                </a:pPr>
                <a:endParaRPr lang="en-US"/>
              </a:p>
            </p:txBody>
          </p:sp>
          <p:sp>
            <p:nvSpPr>
              <p:cNvPr id="486411" name="Text Box 11"/>
              <p:cNvSpPr txBox="1">
                <a:spLocks noChangeArrowheads="1"/>
              </p:cNvSpPr>
              <p:nvPr/>
            </p:nvSpPr>
            <p:spPr bwMode="auto">
              <a:xfrm>
                <a:off x="2400" y="2284"/>
                <a:ext cx="14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3</a:t>
                </a:r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648" y="2592"/>
              <a:ext cx="192" cy="213"/>
              <a:chOff x="2400" y="2284"/>
              <a:chExt cx="192" cy="213"/>
            </a:xfrm>
          </p:grpSpPr>
          <p:sp>
            <p:nvSpPr>
              <p:cNvPr id="486417" name="Oval 17"/>
              <p:cNvSpPr>
                <a:spLocks noChangeArrowheads="1"/>
              </p:cNvSpPr>
              <p:nvPr/>
            </p:nvSpPr>
            <p:spPr bwMode="auto">
              <a:xfrm>
                <a:off x="2400" y="2332"/>
                <a:ext cx="192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100000"/>
                  </a:lnSpc>
                </a:pPr>
                <a:endParaRPr lang="en-US"/>
              </a:p>
            </p:txBody>
          </p:sp>
          <p:sp>
            <p:nvSpPr>
              <p:cNvPr id="486418" name="Text Box 18"/>
              <p:cNvSpPr txBox="1">
                <a:spLocks noChangeArrowheads="1"/>
              </p:cNvSpPr>
              <p:nvPr/>
            </p:nvSpPr>
            <p:spPr bwMode="auto">
              <a:xfrm>
                <a:off x="2400" y="2284"/>
                <a:ext cx="14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352" y="2256"/>
              <a:ext cx="192" cy="213"/>
              <a:chOff x="2400" y="2284"/>
              <a:chExt cx="192" cy="213"/>
            </a:xfrm>
          </p:grpSpPr>
          <p:sp>
            <p:nvSpPr>
              <p:cNvPr id="486420" name="Oval 20"/>
              <p:cNvSpPr>
                <a:spLocks noChangeArrowheads="1"/>
              </p:cNvSpPr>
              <p:nvPr/>
            </p:nvSpPr>
            <p:spPr bwMode="auto">
              <a:xfrm>
                <a:off x="2400" y="2332"/>
                <a:ext cx="192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lnSpc>
                    <a:spcPct val="100000"/>
                  </a:lnSpc>
                </a:pPr>
                <a:endParaRPr lang="en-US"/>
              </a:p>
            </p:txBody>
          </p:sp>
          <p:sp>
            <p:nvSpPr>
              <p:cNvPr id="486421" name="Text Box 21"/>
              <p:cNvSpPr txBox="1">
                <a:spLocks noChangeArrowheads="1"/>
              </p:cNvSpPr>
              <p:nvPr/>
            </p:nvSpPr>
            <p:spPr bwMode="auto">
              <a:xfrm>
                <a:off x="2400" y="2284"/>
                <a:ext cx="14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</a:t>
                </a:r>
              </a:p>
            </p:txBody>
          </p:sp>
        </p:grp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6200" y="6324605"/>
            <a:ext cx="304800" cy="338138"/>
            <a:chOff x="2400" y="2284"/>
            <a:chExt cx="192" cy="213"/>
          </a:xfrm>
        </p:grpSpPr>
        <p:sp>
          <p:nvSpPr>
            <p:cNvPr id="486425" name="Oval 25"/>
            <p:cNvSpPr>
              <a:spLocks noChangeArrowheads="1"/>
            </p:cNvSpPr>
            <p:nvPr/>
          </p:nvSpPr>
          <p:spPr bwMode="auto">
            <a:xfrm>
              <a:off x="2400" y="2332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86426" name="Text Box 26"/>
            <p:cNvSpPr txBox="1">
              <a:spLocks noChangeArrowheads="1"/>
            </p:cNvSpPr>
            <p:nvPr/>
          </p:nvSpPr>
          <p:spPr bwMode="auto">
            <a:xfrm>
              <a:off x="2400" y="2284"/>
              <a:ext cx="14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6200" y="5867405"/>
            <a:ext cx="304800" cy="338138"/>
            <a:chOff x="2400" y="2284"/>
            <a:chExt cx="192" cy="213"/>
          </a:xfrm>
        </p:grpSpPr>
        <p:sp>
          <p:nvSpPr>
            <p:cNvPr id="486428" name="Oval 28"/>
            <p:cNvSpPr>
              <a:spLocks noChangeArrowheads="1"/>
            </p:cNvSpPr>
            <p:nvPr/>
          </p:nvSpPr>
          <p:spPr bwMode="auto">
            <a:xfrm>
              <a:off x="2400" y="2332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86429" name="Text Box 29"/>
            <p:cNvSpPr txBox="1">
              <a:spLocks noChangeArrowheads="1"/>
            </p:cNvSpPr>
            <p:nvPr/>
          </p:nvSpPr>
          <p:spPr bwMode="auto">
            <a:xfrm>
              <a:off x="2400" y="2284"/>
              <a:ext cx="14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6200" y="6096005"/>
            <a:ext cx="304800" cy="338138"/>
            <a:chOff x="2400" y="2284"/>
            <a:chExt cx="192" cy="213"/>
          </a:xfrm>
        </p:grpSpPr>
        <p:sp>
          <p:nvSpPr>
            <p:cNvPr id="486431" name="Oval 31"/>
            <p:cNvSpPr>
              <a:spLocks noChangeArrowheads="1"/>
            </p:cNvSpPr>
            <p:nvPr/>
          </p:nvSpPr>
          <p:spPr bwMode="auto">
            <a:xfrm>
              <a:off x="2400" y="2332"/>
              <a:ext cx="192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86432" name="Text Box 32"/>
            <p:cNvSpPr txBox="1">
              <a:spLocks noChangeArrowheads="1"/>
            </p:cNvSpPr>
            <p:nvPr/>
          </p:nvSpPr>
          <p:spPr bwMode="auto">
            <a:xfrm>
              <a:off x="2400" y="2284"/>
              <a:ext cx="14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</p:grpSp>
      <p:sp>
        <p:nvSpPr>
          <p:cNvPr id="486433" name="Rectangle 33"/>
          <p:cNvSpPr>
            <a:spLocks noChangeArrowheads="1"/>
          </p:cNvSpPr>
          <p:nvPr/>
        </p:nvSpPr>
        <p:spPr bwMode="auto">
          <a:xfrm>
            <a:off x="2209800" y="5105400"/>
            <a:ext cx="176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sz="1000" b="1">
                <a:cs typeface="Times New Roman" pitchFamily="18" charset="0"/>
              </a:rPr>
              <a:t>Figure source: ABMB, Inc.</a:t>
            </a:r>
            <a:endParaRPr lang="en-US" b="1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The Plan </a:t>
            </a:r>
            <a:br>
              <a:rPr lang="en-US" sz="66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br>
              <a:rPr lang="en-US" sz="66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Its Effects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8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3" name="Picture 3" descr="Pict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 algn="r">
              <a:tabLst>
                <a:tab pos="1428750" algn="l"/>
              </a:tabLst>
            </a:pPr>
            <a:r>
              <a:rPr lang="en-US" sz="11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 algn="r">
              <a:tabLst>
                <a:tab pos="1428750" algn="l"/>
              </a:tabLst>
            </a:pPr>
            <a:r>
              <a:rPr lang="en-US" sz="1100" b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8" name="Picture 6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94600" name="Text Box 8"/>
          <p:cNvSpPr txBox="1">
            <a:spLocks noChangeArrowheads="1"/>
          </p:cNvSpPr>
          <p:nvPr/>
        </p:nvSpPr>
        <p:spPr bwMode="auto">
          <a:xfrm>
            <a:off x="6477000" y="6172200"/>
            <a:ext cx="2416175" cy="5572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lvl="1" algn="r">
              <a:lnSpc>
                <a:spcPct val="100000"/>
              </a:lnSpc>
            </a:pP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Traffic Data Sources:  LA DOTD and MS DOT</a:t>
            </a:r>
          </a:p>
          <a:p>
            <a:pPr lvl="1" algn="r">
              <a:lnSpc>
                <a:spcPct val="100000"/>
              </a:lnSpc>
            </a:pP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  New Orleans Regional Planning Commission (10/04)</a:t>
            </a:r>
          </a:p>
          <a:p>
            <a:pPr>
              <a:lnSpc>
                <a:spcPct val="100000"/>
              </a:lnSpc>
            </a:pPr>
            <a:endParaRPr lang="en-US" sz="1050" dirty="0"/>
          </a:p>
        </p:txBody>
      </p:sp>
      <p:sp>
        <p:nvSpPr>
          <p:cNvPr id="494601" name="Text Box 9"/>
          <p:cNvSpPr txBox="1">
            <a:spLocks noChangeArrowheads="1"/>
          </p:cNvSpPr>
          <p:nvPr/>
        </p:nvSpPr>
        <p:spPr bwMode="auto">
          <a:xfrm>
            <a:off x="457200" y="263525"/>
            <a:ext cx="2209800" cy="422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marL="114300" lvl="1" algn="ctr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August 28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29</a:t>
            </a:r>
            <a:r>
              <a:rPr lang="en-US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2005</a:t>
            </a:r>
          </a:p>
          <a:p>
            <a:pPr marL="114300" lvl="1"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September 14th and 15</a:t>
            </a:r>
            <a:r>
              <a:rPr lang="en-US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2004</a:t>
            </a:r>
            <a:endParaRPr lang="en-US" sz="1050"/>
          </a:p>
        </p:txBody>
      </p:sp>
      <p:sp>
        <p:nvSpPr>
          <p:cNvPr id="494602" name="AutoShape 10"/>
          <p:cNvSpPr>
            <a:spLocks noChangeArrowheads="1"/>
          </p:cNvSpPr>
          <p:nvPr/>
        </p:nvSpPr>
        <p:spPr bwMode="auto">
          <a:xfrm>
            <a:off x="3973513" y="1600200"/>
            <a:ext cx="785812" cy="417513"/>
          </a:xfrm>
          <a:prstGeom prst="wedgeRectCallout">
            <a:avLst>
              <a:gd name="adj1" fmla="val 39699"/>
              <a:gd name="adj2" fmla="val 15266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I-12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33,669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73,550 veh.</a:t>
            </a:r>
            <a:endParaRPr lang="en-US" sz="1050"/>
          </a:p>
        </p:txBody>
      </p:sp>
      <p:sp>
        <p:nvSpPr>
          <p:cNvPr id="494603" name="AutoShape 11"/>
          <p:cNvSpPr>
            <a:spLocks noChangeArrowheads="1"/>
          </p:cNvSpPr>
          <p:nvPr/>
        </p:nvSpPr>
        <p:spPr bwMode="auto">
          <a:xfrm>
            <a:off x="5867400" y="1295400"/>
            <a:ext cx="990600" cy="422275"/>
          </a:xfrm>
          <a:prstGeom prst="wedgeRectCallout">
            <a:avLst>
              <a:gd name="adj1" fmla="val -87181"/>
              <a:gd name="adj2" fmla="val 109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N.B. I-55 </a:t>
            </a:r>
          </a:p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84,660 veh. (w c/f)</a:t>
            </a:r>
          </a:p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60,721 veh.</a:t>
            </a:r>
            <a:endParaRPr lang="en-US" sz="1050"/>
          </a:p>
        </p:txBody>
      </p:sp>
      <p:sp>
        <p:nvSpPr>
          <p:cNvPr id="494604" name="AutoShape 12"/>
          <p:cNvSpPr>
            <a:spLocks noChangeArrowheads="1"/>
          </p:cNvSpPr>
          <p:nvPr/>
        </p:nvSpPr>
        <p:spPr bwMode="auto">
          <a:xfrm>
            <a:off x="7010400" y="1524000"/>
            <a:ext cx="1030288" cy="414338"/>
          </a:xfrm>
          <a:prstGeom prst="wedgeRectCallout">
            <a:avLst>
              <a:gd name="adj1" fmla="val 35056"/>
              <a:gd name="adj2" fmla="val 15613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N.B. I-59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73,779 veh. (w c/f)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37 hrs.</a:t>
            </a:r>
            <a:endParaRPr lang="en-US" sz="1050"/>
          </a:p>
        </p:txBody>
      </p:sp>
      <p:sp>
        <p:nvSpPr>
          <p:cNvPr id="494605" name="AutoShape 13"/>
          <p:cNvSpPr>
            <a:spLocks noChangeArrowheads="1"/>
          </p:cNvSpPr>
          <p:nvPr/>
        </p:nvSpPr>
        <p:spPr bwMode="auto">
          <a:xfrm>
            <a:off x="4876800" y="3048000"/>
            <a:ext cx="762000" cy="376238"/>
          </a:xfrm>
          <a:prstGeom prst="wedgeRectCallout">
            <a:avLst>
              <a:gd name="adj1" fmla="val 96042"/>
              <a:gd name="adj2" fmla="val 156329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I-10 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72,066 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79,417  veh.</a:t>
            </a:r>
            <a:endParaRPr lang="en-US" sz="1050"/>
          </a:p>
        </p:txBody>
      </p:sp>
      <p:sp>
        <p:nvSpPr>
          <p:cNvPr id="494606" name="AutoShape 14"/>
          <p:cNvSpPr>
            <a:spLocks noChangeArrowheads="1"/>
          </p:cNvSpPr>
          <p:nvPr/>
        </p:nvSpPr>
        <p:spPr bwMode="auto">
          <a:xfrm>
            <a:off x="4352925" y="4057650"/>
            <a:ext cx="852488" cy="438150"/>
          </a:xfrm>
          <a:prstGeom prst="wedgeRectCallout">
            <a:avLst>
              <a:gd name="adj1" fmla="val 33801"/>
              <a:gd name="adj2" fmla="val -12137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US-61 43,572 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33,612  veh.</a:t>
            </a:r>
            <a:endParaRPr lang="en-US" sz="1050"/>
          </a:p>
        </p:txBody>
      </p:sp>
      <p:sp>
        <p:nvSpPr>
          <p:cNvPr id="494607" name="AutoShape 15"/>
          <p:cNvSpPr>
            <a:spLocks noChangeArrowheads="1"/>
          </p:cNvSpPr>
          <p:nvPr/>
        </p:nvSpPr>
        <p:spPr bwMode="auto">
          <a:xfrm>
            <a:off x="2379663" y="3033713"/>
            <a:ext cx="857250" cy="395287"/>
          </a:xfrm>
          <a:prstGeom prst="wedgeRectCallout">
            <a:avLst>
              <a:gd name="adj1" fmla="val 82778"/>
              <a:gd name="adj2" fmla="val -16606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I-10 113,748 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126,241  veh.</a:t>
            </a:r>
            <a:endParaRPr lang="en-US" sz="1050"/>
          </a:p>
        </p:txBody>
      </p:sp>
      <p:sp>
        <p:nvSpPr>
          <p:cNvPr id="494608" name="AutoShape 16"/>
          <p:cNvSpPr>
            <a:spLocks noChangeArrowheads="1"/>
          </p:cNvSpPr>
          <p:nvPr/>
        </p:nvSpPr>
        <p:spPr bwMode="auto">
          <a:xfrm>
            <a:off x="2309813" y="1600200"/>
            <a:ext cx="811212" cy="417513"/>
          </a:xfrm>
          <a:prstGeom prst="wedgeRectCallout">
            <a:avLst>
              <a:gd name="adj1" fmla="val 92856"/>
              <a:gd name="adj2" fmla="val 13213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US190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43,508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54,847 veh.</a:t>
            </a:r>
          </a:p>
          <a:p>
            <a:pPr>
              <a:lnSpc>
                <a:spcPct val="100000"/>
              </a:lnSpc>
            </a:pPr>
            <a:endParaRPr lang="en-US" sz="1050"/>
          </a:p>
        </p:txBody>
      </p:sp>
      <p:sp>
        <p:nvSpPr>
          <p:cNvPr id="494609" name="AutoShape 17"/>
          <p:cNvSpPr>
            <a:spLocks noChangeArrowheads="1"/>
          </p:cNvSpPr>
          <p:nvPr/>
        </p:nvSpPr>
        <p:spPr bwMode="auto">
          <a:xfrm>
            <a:off x="946150" y="4660900"/>
            <a:ext cx="917575" cy="368300"/>
          </a:xfrm>
          <a:prstGeom prst="wedgeRectCallout">
            <a:avLst>
              <a:gd name="adj1" fmla="val 59861"/>
              <a:gd name="adj2" fmla="val -16077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N.B. I-49/US-90 66,845 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64,510  veh.</a:t>
            </a:r>
            <a:endParaRPr lang="en-US" sz="1050"/>
          </a:p>
        </p:txBody>
      </p:sp>
      <p:sp>
        <p:nvSpPr>
          <p:cNvPr id="494610" name="AutoShape 18"/>
          <p:cNvSpPr>
            <a:spLocks noChangeArrowheads="1"/>
          </p:cNvSpPr>
          <p:nvPr/>
        </p:nvSpPr>
        <p:spPr bwMode="auto">
          <a:xfrm>
            <a:off x="1098550" y="1295400"/>
            <a:ext cx="730250" cy="422275"/>
          </a:xfrm>
          <a:prstGeom prst="wedgeRectCallout">
            <a:avLst>
              <a:gd name="adj1" fmla="val -64782"/>
              <a:gd name="adj2" fmla="val 27143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N.B. I-49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62,143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57,986  veh.</a:t>
            </a:r>
          </a:p>
          <a:p>
            <a:pPr>
              <a:lnSpc>
                <a:spcPct val="100000"/>
              </a:lnSpc>
            </a:pPr>
            <a:endParaRPr lang="en-US" sz="1050"/>
          </a:p>
        </p:txBody>
      </p:sp>
      <p:sp>
        <p:nvSpPr>
          <p:cNvPr id="494611" name="AutoShape 19"/>
          <p:cNvSpPr>
            <a:spLocks noChangeArrowheads="1"/>
          </p:cNvSpPr>
          <p:nvPr/>
        </p:nvSpPr>
        <p:spPr bwMode="auto">
          <a:xfrm>
            <a:off x="265113" y="3679825"/>
            <a:ext cx="801687" cy="358775"/>
          </a:xfrm>
          <a:prstGeom prst="wedgeRectCallout">
            <a:avLst>
              <a:gd name="adj1" fmla="val -48218"/>
              <a:gd name="adj2" fmla="val -17168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I-10 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57,376  veh.</a:t>
            </a:r>
          </a:p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FF0000"/>
                </a:solidFill>
              </a:rPr>
              <a:t>64,026  veh.</a:t>
            </a:r>
            <a:endParaRPr lang="en-US" sz="1050"/>
          </a:p>
        </p:txBody>
      </p:sp>
      <p:sp>
        <p:nvSpPr>
          <p:cNvPr id="494612" name="AutoShape 20"/>
          <p:cNvSpPr>
            <a:spLocks noChangeArrowheads="1"/>
          </p:cNvSpPr>
          <p:nvPr/>
        </p:nvSpPr>
        <p:spPr bwMode="auto">
          <a:xfrm flipH="1">
            <a:off x="3521075" y="3527425"/>
            <a:ext cx="720725" cy="282575"/>
          </a:xfrm>
          <a:prstGeom prst="wedgeRectCallout">
            <a:avLst>
              <a:gd name="adj1" fmla="val -5731"/>
              <a:gd name="adj2" fmla="val -31910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133" tIns="36567" rIns="73133" bIns="36567"/>
          <a:lstStyle/>
          <a:p>
            <a:pPr algn="ctr">
              <a:lnSpc>
                <a:spcPct val="100000"/>
              </a:lnSpc>
            </a:pPr>
            <a:r>
              <a:rPr lang="en-US" sz="800" b="1">
                <a:solidFill>
                  <a:srgbClr val="000000"/>
                </a:solidFill>
              </a:rPr>
              <a:t>W.B. I-10 96,388  veh.</a:t>
            </a:r>
            <a:endParaRPr lang="en-US" sz="10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8959269" y="1078628"/>
            <a:ext cx="184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456" name="Rectangle 744"/>
          <p:cNvSpPr>
            <a:spLocks noChangeArrowheads="1"/>
          </p:cNvSpPr>
          <p:nvPr/>
        </p:nvSpPr>
        <p:spPr bwMode="auto">
          <a:xfrm>
            <a:off x="8959269" y="1435815"/>
            <a:ext cx="184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466" name="Rectangle 754"/>
          <p:cNvSpPr>
            <a:spLocks noChangeArrowheads="1"/>
          </p:cNvSpPr>
          <p:nvPr/>
        </p:nvSpPr>
        <p:spPr bwMode="auto">
          <a:xfrm>
            <a:off x="1163008" y="6200001"/>
            <a:ext cx="64077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 i="1">
                <a:cs typeface="Times New Roman" pitchFamily="18" charset="0"/>
              </a:rPr>
              <a:t>Westbound (outbound) Lanes – LaPlace, Louisiana</a:t>
            </a:r>
            <a:endParaRPr lang="en-US" sz="2000" i="1"/>
          </a:p>
          <a:p>
            <a:pPr>
              <a:lnSpc>
                <a:spcPct val="100000"/>
              </a:lnSpc>
              <a:tabLst>
                <a:tab pos="457200" algn="l"/>
              </a:tabLst>
            </a:pPr>
            <a:endParaRPr lang="en-US"/>
          </a:p>
        </p:txBody>
      </p:sp>
      <p:sp>
        <p:nvSpPr>
          <p:cNvPr id="500491" name="AutoShape 779"/>
          <p:cNvSpPr>
            <a:spLocks noChangeAspect="1" noChangeArrowheads="1"/>
          </p:cNvSpPr>
          <p:nvPr/>
        </p:nvSpPr>
        <p:spPr bwMode="auto">
          <a:xfrm>
            <a:off x="457200" y="914400"/>
            <a:ext cx="8229600" cy="4992688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grpSp>
        <p:nvGrpSpPr>
          <p:cNvPr id="2" name="Group 780"/>
          <p:cNvGrpSpPr>
            <a:grpSpLocks/>
          </p:cNvGrpSpPr>
          <p:nvPr/>
        </p:nvGrpSpPr>
        <p:grpSpPr bwMode="auto">
          <a:xfrm>
            <a:off x="1141413" y="1387475"/>
            <a:ext cx="5746750" cy="3933825"/>
            <a:chOff x="3292" y="3499"/>
            <a:chExt cx="4972" cy="3404"/>
          </a:xfrm>
        </p:grpSpPr>
        <p:sp>
          <p:nvSpPr>
            <p:cNvPr id="500493" name="Rectangle 781"/>
            <p:cNvSpPr>
              <a:spLocks noChangeArrowheads="1"/>
            </p:cNvSpPr>
            <p:nvPr/>
          </p:nvSpPr>
          <p:spPr bwMode="auto">
            <a:xfrm>
              <a:off x="3323" y="3499"/>
              <a:ext cx="4935" cy="337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4" name="Line 782"/>
            <p:cNvSpPr>
              <a:spLocks noChangeShapeType="1"/>
            </p:cNvSpPr>
            <p:nvPr/>
          </p:nvSpPr>
          <p:spPr bwMode="auto">
            <a:xfrm>
              <a:off x="3813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5" name="Line 783"/>
            <p:cNvSpPr>
              <a:spLocks noChangeShapeType="1"/>
            </p:cNvSpPr>
            <p:nvPr/>
          </p:nvSpPr>
          <p:spPr bwMode="auto">
            <a:xfrm>
              <a:off x="4302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6" name="Line 784"/>
            <p:cNvSpPr>
              <a:spLocks noChangeShapeType="1"/>
            </p:cNvSpPr>
            <p:nvPr/>
          </p:nvSpPr>
          <p:spPr bwMode="auto">
            <a:xfrm>
              <a:off x="4792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7" name="Line 785"/>
            <p:cNvSpPr>
              <a:spLocks noChangeShapeType="1"/>
            </p:cNvSpPr>
            <p:nvPr/>
          </p:nvSpPr>
          <p:spPr bwMode="auto">
            <a:xfrm>
              <a:off x="5280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8" name="Line 786"/>
            <p:cNvSpPr>
              <a:spLocks noChangeShapeType="1"/>
            </p:cNvSpPr>
            <p:nvPr/>
          </p:nvSpPr>
          <p:spPr bwMode="auto">
            <a:xfrm>
              <a:off x="5771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499" name="Line 787"/>
            <p:cNvSpPr>
              <a:spLocks noChangeShapeType="1"/>
            </p:cNvSpPr>
            <p:nvPr/>
          </p:nvSpPr>
          <p:spPr bwMode="auto">
            <a:xfrm>
              <a:off x="6259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0" name="Line 788"/>
            <p:cNvSpPr>
              <a:spLocks noChangeShapeType="1"/>
            </p:cNvSpPr>
            <p:nvPr/>
          </p:nvSpPr>
          <p:spPr bwMode="auto">
            <a:xfrm>
              <a:off x="6750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1" name="Line 789"/>
            <p:cNvSpPr>
              <a:spLocks noChangeShapeType="1"/>
            </p:cNvSpPr>
            <p:nvPr/>
          </p:nvSpPr>
          <p:spPr bwMode="auto">
            <a:xfrm>
              <a:off x="7238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2" name="Line 790"/>
            <p:cNvSpPr>
              <a:spLocks noChangeShapeType="1"/>
            </p:cNvSpPr>
            <p:nvPr/>
          </p:nvSpPr>
          <p:spPr bwMode="auto">
            <a:xfrm>
              <a:off x="7729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3" name="Line 791"/>
            <p:cNvSpPr>
              <a:spLocks noChangeShapeType="1"/>
            </p:cNvSpPr>
            <p:nvPr/>
          </p:nvSpPr>
          <p:spPr bwMode="auto">
            <a:xfrm>
              <a:off x="8217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4" name="Rectangle 792"/>
            <p:cNvSpPr>
              <a:spLocks noChangeArrowheads="1"/>
            </p:cNvSpPr>
            <p:nvPr/>
          </p:nvSpPr>
          <p:spPr bwMode="auto">
            <a:xfrm>
              <a:off x="3323" y="3499"/>
              <a:ext cx="4935" cy="3373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5" name="Line 793"/>
            <p:cNvSpPr>
              <a:spLocks noChangeShapeType="1"/>
            </p:cNvSpPr>
            <p:nvPr/>
          </p:nvSpPr>
          <p:spPr bwMode="auto">
            <a:xfrm>
              <a:off x="3323" y="3499"/>
              <a:ext cx="1" cy="33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6" name="Line 794"/>
            <p:cNvSpPr>
              <a:spLocks noChangeShapeType="1"/>
            </p:cNvSpPr>
            <p:nvPr/>
          </p:nvSpPr>
          <p:spPr bwMode="auto">
            <a:xfrm>
              <a:off x="3292" y="6872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7" name="Line 795"/>
            <p:cNvSpPr>
              <a:spLocks noChangeShapeType="1"/>
            </p:cNvSpPr>
            <p:nvPr/>
          </p:nvSpPr>
          <p:spPr bwMode="auto">
            <a:xfrm>
              <a:off x="3292" y="6310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8" name="Line 796"/>
            <p:cNvSpPr>
              <a:spLocks noChangeShapeType="1"/>
            </p:cNvSpPr>
            <p:nvPr/>
          </p:nvSpPr>
          <p:spPr bwMode="auto">
            <a:xfrm>
              <a:off x="3292" y="5748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09" name="Line 797"/>
            <p:cNvSpPr>
              <a:spLocks noChangeShapeType="1"/>
            </p:cNvSpPr>
            <p:nvPr/>
          </p:nvSpPr>
          <p:spPr bwMode="auto">
            <a:xfrm>
              <a:off x="3292" y="5186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0" name="Line 798"/>
            <p:cNvSpPr>
              <a:spLocks noChangeShapeType="1"/>
            </p:cNvSpPr>
            <p:nvPr/>
          </p:nvSpPr>
          <p:spPr bwMode="auto">
            <a:xfrm>
              <a:off x="3292" y="4623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1" name="Line 799"/>
            <p:cNvSpPr>
              <a:spLocks noChangeShapeType="1"/>
            </p:cNvSpPr>
            <p:nvPr/>
          </p:nvSpPr>
          <p:spPr bwMode="auto">
            <a:xfrm>
              <a:off x="3292" y="4061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2" name="Line 800"/>
            <p:cNvSpPr>
              <a:spLocks noChangeShapeType="1"/>
            </p:cNvSpPr>
            <p:nvPr/>
          </p:nvSpPr>
          <p:spPr bwMode="auto">
            <a:xfrm>
              <a:off x="3292" y="3499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3" name="Line 801"/>
            <p:cNvSpPr>
              <a:spLocks noChangeShapeType="1"/>
            </p:cNvSpPr>
            <p:nvPr/>
          </p:nvSpPr>
          <p:spPr bwMode="auto">
            <a:xfrm>
              <a:off x="3323" y="6872"/>
              <a:ext cx="49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4" name="Line 802"/>
            <p:cNvSpPr>
              <a:spLocks noChangeShapeType="1"/>
            </p:cNvSpPr>
            <p:nvPr/>
          </p:nvSpPr>
          <p:spPr bwMode="auto">
            <a:xfrm flipV="1">
              <a:off x="3323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5" name="Line 803"/>
            <p:cNvSpPr>
              <a:spLocks noChangeShapeType="1"/>
            </p:cNvSpPr>
            <p:nvPr/>
          </p:nvSpPr>
          <p:spPr bwMode="auto">
            <a:xfrm flipV="1">
              <a:off x="3813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6" name="Line 804"/>
            <p:cNvSpPr>
              <a:spLocks noChangeShapeType="1"/>
            </p:cNvSpPr>
            <p:nvPr/>
          </p:nvSpPr>
          <p:spPr bwMode="auto">
            <a:xfrm flipV="1">
              <a:off x="4302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7" name="Line 805"/>
            <p:cNvSpPr>
              <a:spLocks noChangeShapeType="1"/>
            </p:cNvSpPr>
            <p:nvPr/>
          </p:nvSpPr>
          <p:spPr bwMode="auto">
            <a:xfrm flipV="1">
              <a:off x="4792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8" name="Line 806"/>
            <p:cNvSpPr>
              <a:spLocks noChangeShapeType="1"/>
            </p:cNvSpPr>
            <p:nvPr/>
          </p:nvSpPr>
          <p:spPr bwMode="auto">
            <a:xfrm flipV="1">
              <a:off x="5280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19" name="Line 807"/>
            <p:cNvSpPr>
              <a:spLocks noChangeShapeType="1"/>
            </p:cNvSpPr>
            <p:nvPr/>
          </p:nvSpPr>
          <p:spPr bwMode="auto">
            <a:xfrm flipV="1">
              <a:off x="5771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0" name="Line 808"/>
            <p:cNvSpPr>
              <a:spLocks noChangeShapeType="1"/>
            </p:cNvSpPr>
            <p:nvPr/>
          </p:nvSpPr>
          <p:spPr bwMode="auto">
            <a:xfrm flipV="1">
              <a:off x="6259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1" name="Line 809"/>
            <p:cNvSpPr>
              <a:spLocks noChangeShapeType="1"/>
            </p:cNvSpPr>
            <p:nvPr/>
          </p:nvSpPr>
          <p:spPr bwMode="auto">
            <a:xfrm flipV="1">
              <a:off x="6750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2" name="Line 810"/>
            <p:cNvSpPr>
              <a:spLocks noChangeShapeType="1"/>
            </p:cNvSpPr>
            <p:nvPr/>
          </p:nvSpPr>
          <p:spPr bwMode="auto">
            <a:xfrm flipV="1">
              <a:off x="7238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3" name="Line 811"/>
            <p:cNvSpPr>
              <a:spLocks noChangeShapeType="1"/>
            </p:cNvSpPr>
            <p:nvPr/>
          </p:nvSpPr>
          <p:spPr bwMode="auto">
            <a:xfrm flipV="1">
              <a:off x="7729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4" name="Line 812"/>
            <p:cNvSpPr>
              <a:spLocks noChangeShapeType="1"/>
            </p:cNvSpPr>
            <p:nvPr/>
          </p:nvSpPr>
          <p:spPr bwMode="auto">
            <a:xfrm flipV="1">
              <a:off x="8217" y="6872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5" name="Freeform 813"/>
            <p:cNvSpPr>
              <a:spLocks/>
            </p:cNvSpPr>
            <p:nvPr/>
          </p:nvSpPr>
          <p:spPr bwMode="auto">
            <a:xfrm>
              <a:off x="3342" y="4946"/>
              <a:ext cx="4896" cy="1773"/>
            </a:xfrm>
            <a:custGeom>
              <a:avLst/>
              <a:gdLst/>
              <a:ahLst/>
              <a:cxnLst>
                <a:cxn ang="0">
                  <a:pos x="33" y="1326"/>
                </a:cxn>
                <a:cxn ang="0">
                  <a:pos x="99" y="1428"/>
                </a:cxn>
                <a:cxn ang="0">
                  <a:pos x="165" y="1355"/>
                </a:cxn>
                <a:cxn ang="0">
                  <a:pos x="231" y="652"/>
                </a:cxn>
                <a:cxn ang="0">
                  <a:pos x="297" y="561"/>
                </a:cxn>
                <a:cxn ang="0">
                  <a:pos x="363" y="492"/>
                </a:cxn>
                <a:cxn ang="0">
                  <a:pos x="429" y="502"/>
                </a:cxn>
                <a:cxn ang="0">
                  <a:pos x="495" y="397"/>
                </a:cxn>
                <a:cxn ang="0">
                  <a:pos x="561" y="151"/>
                </a:cxn>
                <a:cxn ang="0">
                  <a:pos x="627" y="329"/>
                </a:cxn>
                <a:cxn ang="0">
                  <a:pos x="693" y="891"/>
                </a:cxn>
                <a:cxn ang="0">
                  <a:pos x="759" y="1062"/>
                </a:cxn>
                <a:cxn ang="0">
                  <a:pos x="824" y="1313"/>
                </a:cxn>
                <a:cxn ang="0">
                  <a:pos x="890" y="1415"/>
                </a:cxn>
                <a:cxn ang="0">
                  <a:pos x="956" y="1347"/>
                </a:cxn>
                <a:cxn ang="0">
                  <a:pos x="1022" y="768"/>
                </a:cxn>
                <a:cxn ang="0">
                  <a:pos x="1088" y="670"/>
                </a:cxn>
                <a:cxn ang="0">
                  <a:pos x="1154" y="541"/>
                </a:cxn>
                <a:cxn ang="0">
                  <a:pos x="1220" y="443"/>
                </a:cxn>
                <a:cxn ang="0">
                  <a:pos x="1286" y="393"/>
                </a:cxn>
                <a:cxn ang="0">
                  <a:pos x="1352" y="92"/>
                </a:cxn>
                <a:cxn ang="0">
                  <a:pos x="1418" y="291"/>
                </a:cxn>
                <a:cxn ang="0">
                  <a:pos x="1484" y="809"/>
                </a:cxn>
                <a:cxn ang="0">
                  <a:pos x="1550" y="903"/>
                </a:cxn>
                <a:cxn ang="0">
                  <a:pos x="1615" y="1206"/>
                </a:cxn>
                <a:cxn ang="0">
                  <a:pos x="1681" y="1365"/>
                </a:cxn>
                <a:cxn ang="0">
                  <a:pos x="1747" y="1349"/>
                </a:cxn>
                <a:cxn ang="0">
                  <a:pos x="1813" y="1081"/>
                </a:cxn>
                <a:cxn ang="0">
                  <a:pos x="1879" y="791"/>
                </a:cxn>
                <a:cxn ang="0">
                  <a:pos x="1945" y="532"/>
                </a:cxn>
                <a:cxn ang="0">
                  <a:pos x="2011" y="450"/>
                </a:cxn>
                <a:cxn ang="0">
                  <a:pos x="2077" y="453"/>
                </a:cxn>
                <a:cxn ang="0">
                  <a:pos x="2143" y="371"/>
                </a:cxn>
                <a:cxn ang="0">
                  <a:pos x="2209" y="501"/>
                </a:cxn>
                <a:cxn ang="0">
                  <a:pos x="2275" y="764"/>
                </a:cxn>
                <a:cxn ang="0">
                  <a:pos x="2341" y="919"/>
                </a:cxn>
                <a:cxn ang="0">
                  <a:pos x="2406" y="1130"/>
                </a:cxn>
                <a:cxn ang="0">
                  <a:pos x="2472" y="1358"/>
                </a:cxn>
                <a:cxn ang="0">
                  <a:pos x="2538" y="1344"/>
                </a:cxn>
                <a:cxn ang="0">
                  <a:pos x="2604" y="1241"/>
                </a:cxn>
                <a:cxn ang="0">
                  <a:pos x="2670" y="993"/>
                </a:cxn>
                <a:cxn ang="0">
                  <a:pos x="2736" y="518"/>
                </a:cxn>
                <a:cxn ang="0">
                  <a:pos x="2802" y="300"/>
                </a:cxn>
                <a:cxn ang="0">
                  <a:pos x="2868" y="236"/>
                </a:cxn>
                <a:cxn ang="0">
                  <a:pos x="2934" y="177"/>
                </a:cxn>
                <a:cxn ang="0">
                  <a:pos x="3000" y="404"/>
                </a:cxn>
                <a:cxn ang="0">
                  <a:pos x="3066" y="747"/>
                </a:cxn>
                <a:cxn ang="0">
                  <a:pos x="3132" y="1070"/>
                </a:cxn>
                <a:cxn ang="0">
                  <a:pos x="3197" y="1332"/>
                </a:cxn>
                <a:cxn ang="0">
                  <a:pos x="3263" y="1432"/>
                </a:cxn>
                <a:cxn ang="0">
                  <a:pos x="3329" y="1338"/>
                </a:cxn>
                <a:cxn ang="0">
                  <a:pos x="3395" y="634"/>
                </a:cxn>
                <a:cxn ang="0">
                  <a:pos x="3461" y="616"/>
                </a:cxn>
                <a:cxn ang="0">
                  <a:pos x="3527" y="550"/>
                </a:cxn>
                <a:cxn ang="0">
                  <a:pos x="3593" y="551"/>
                </a:cxn>
                <a:cxn ang="0">
                  <a:pos x="3659" y="498"/>
                </a:cxn>
                <a:cxn ang="0">
                  <a:pos x="3725" y="237"/>
                </a:cxn>
                <a:cxn ang="0">
                  <a:pos x="3791" y="448"/>
                </a:cxn>
                <a:cxn ang="0">
                  <a:pos x="3857" y="966"/>
                </a:cxn>
                <a:cxn ang="0">
                  <a:pos x="3923" y="1143"/>
                </a:cxn>
              </a:cxnLst>
              <a:rect l="0" t="0" r="r" b="b"/>
              <a:pathLst>
                <a:path w="3956" h="1432">
                  <a:moveTo>
                    <a:pt x="0" y="1326"/>
                  </a:moveTo>
                  <a:lnTo>
                    <a:pt x="33" y="1326"/>
                  </a:lnTo>
                  <a:lnTo>
                    <a:pt x="66" y="1390"/>
                  </a:lnTo>
                  <a:lnTo>
                    <a:pt x="99" y="1428"/>
                  </a:lnTo>
                  <a:lnTo>
                    <a:pt x="132" y="1428"/>
                  </a:lnTo>
                  <a:lnTo>
                    <a:pt x="165" y="1355"/>
                  </a:lnTo>
                  <a:lnTo>
                    <a:pt x="198" y="1085"/>
                  </a:lnTo>
                  <a:lnTo>
                    <a:pt x="231" y="652"/>
                  </a:lnTo>
                  <a:lnTo>
                    <a:pt x="264" y="581"/>
                  </a:lnTo>
                  <a:lnTo>
                    <a:pt x="297" y="561"/>
                  </a:lnTo>
                  <a:lnTo>
                    <a:pt x="330" y="501"/>
                  </a:lnTo>
                  <a:lnTo>
                    <a:pt x="363" y="492"/>
                  </a:lnTo>
                  <a:lnTo>
                    <a:pt x="396" y="487"/>
                  </a:lnTo>
                  <a:lnTo>
                    <a:pt x="429" y="502"/>
                  </a:lnTo>
                  <a:lnTo>
                    <a:pt x="462" y="468"/>
                  </a:lnTo>
                  <a:lnTo>
                    <a:pt x="495" y="397"/>
                  </a:lnTo>
                  <a:lnTo>
                    <a:pt x="528" y="379"/>
                  </a:lnTo>
                  <a:lnTo>
                    <a:pt x="561" y="151"/>
                  </a:lnTo>
                  <a:lnTo>
                    <a:pt x="594" y="0"/>
                  </a:lnTo>
                  <a:lnTo>
                    <a:pt x="627" y="329"/>
                  </a:lnTo>
                  <a:lnTo>
                    <a:pt x="660" y="701"/>
                  </a:lnTo>
                  <a:lnTo>
                    <a:pt x="693" y="891"/>
                  </a:lnTo>
                  <a:lnTo>
                    <a:pt x="726" y="945"/>
                  </a:lnTo>
                  <a:lnTo>
                    <a:pt x="759" y="1062"/>
                  </a:lnTo>
                  <a:lnTo>
                    <a:pt x="791" y="1215"/>
                  </a:lnTo>
                  <a:lnTo>
                    <a:pt x="824" y="1313"/>
                  </a:lnTo>
                  <a:lnTo>
                    <a:pt x="857" y="1392"/>
                  </a:lnTo>
                  <a:lnTo>
                    <a:pt x="890" y="1415"/>
                  </a:lnTo>
                  <a:lnTo>
                    <a:pt x="923" y="1418"/>
                  </a:lnTo>
                  <a:lnTo>
                    <a:pt x="956" y="1347"/>
                  </a:lnTo>
                  <a:lnTo>
                    <a:pt x="989" y="1143"/>
                  </a:lnTo>
                  <a:lnTo>
                    <a:pt x="1022" y="768"/>
                  </a:lnTo>
                  <a:lnTo>
                    <a:pt x="1055" y="692"/>
                  </a:lnTo>
                  <a:lnTo>
                    <a:pt x="1088" y="670"/>
                  </a:lnTo>
                  <a:lnTo>
                    <a:pt x="1121" y="572"/>
                  </a:lnTo>
                  <a:lnTo>
                    <a:pt x="1154" y="541"/>
                  </a:lnTo>
                  <a:lnTo>
                    <a:pt x="1187" y="483"/>
                  </a:lnTo>
                  <a:lnTo>
                    <a:pt x="1220" y="443"/>
                  </a:lnTo>
                  <a:lnTo>
                    <a:pt x="1253" y="419"/>
                  </a:lnTo>
                  <a:lnTo>
                    <a:pt x="1286" y="393"/>
                  </a:lnTo>
                  <a:lnTo>
                    <a:pt x="1319" y="247"/>
                  </a:lnTo>
                  <a:lnTo>
                    <a:pt x="1352" y="92"/>
                  </a:lnTo>
                  <a:lnTo>
                    <a:pt x="1385" y="24"/>
                  </a:lnTo>
                  <a:lnTo>
                    <a:pt x="1418" y="291"/>
                  </a:lnTo>
                  <a:lnTo>
                    <a:pt x="1451" y="574"/>
                  </a:lnTo>
                  <a:lnTo>
                    <a:pt x="1484" y="809"/>
                  </a:lnTo>
                  <a:lnTo>
                    <a:pt x="1517" y="869"/>
                  </a:lnTo>
                  <a:lnTo>
                    <a:pt x="1550" y="903"/>
                  </a:lnTo>
                  <a:lnTo>
                    <a:pt x="1582" y="1069"/>
                  </a:lnTo>
                  <a:lnTo>
                    <a:pt x="1615" y="1206"/>
                  </a:lnTo>
                  <a:lnTo>
                    <a:pt x="1648" y="1293"/>
                  </a:lnTo>
                  <a:lnTo>
                    <a:pt x="1681" y="1365"/>
                  </a:lnTo>
                  <a:lnTo>
                    <a:pt x="1714" y="1388"/>
                  </a:lnTo>
                  <a:lnTo>
                    <a:pt x="1747" y="1349"/>
                  </a:lnTo>
                  <a:lnTo>
                    <a:pt x="1780" y="1284"/>
                  </a:lnTo>
                  <a:lnTo>
                    <a:pt x="1813" y="1081"/>
                  </a:lnTo>
                  <a:lnTo>
                    <a:pt x="1846" y="987"/>
                  </a:lnTo>
                  <a:lnTo>
                    <a:pt x="1879" y="791"/>
                  </a:lnTo>
                  <a:lnTo>
                    <a:pt x="1912" y="641"/>
                  </a:lnTo>
                  <a:lnTo>
                    <a:pt x="1945" y="532"/>
                  </a:lnTo>
                  <a:lnTo>
                    <a:pt x="1978" y="463"/>
                  </a:lnTo>
                  <a:lnTo>
                    <a:pt x="2011" y="450"/>
                  </a:lnTo>
                  <a:lnTo>
                    <a:pt x="2044" y="442"/>
                  </a:lnTo>
                  <a:lnTo>
                    <a:pt x="2077" y="453"/>
                  </a:lnTo>
                  <a:lnTo>
                    <a:pt x="2110" y="389"/>
                  </a:lnTo>
                  <a:lnTo>
                    <a:pt x="2143" y="371"/>
                  </a:lnTo>
                  <a:lnTo>
                    <a:pt x="2176" y="407"/>
                  </a:lnTo>
                  <a:lnTo>
                    <a:pt x="2209" y="501"/>
                  </a:lnTo>
                  <a:lnTo>
                    <a:pt x="2242" y="669"/>
                  </a:lnTo>
                  <a:lnTo>
                    <a:pt x="2275" y="764"/>
                  </a:lnTo>
                  <a:lnTo>
                    <a:pt x="2308" y="824"/>
                  </a:lnTo>
                  <a:lnTo>
                    <a:pt x="2341" y="919"/>
                  </a:lnTo>
                  <a:lnTo>
                    <a:pt x="2374" y="1028"/>
                  </a:lnTo>
                  <a:lnTo>
                    <a:pt x="2406" y="1130"/>
                  </a:lnTo>
                  <a:lnTo>
                    <a:pt x="2439" y="1279"/>
                  </a:lnTo>
                  <a:lnTo>
                    <a:pt x="2472" y="1358"/>
                  </a:lnTo>
                  <a:lnTo>
                    <a:pt x="2505" y="1386"/>
                  </a:lnTo>
                  <a:lnTo>
                    <a:pt x="2538" y="1344"/>
                  </a:lnTo>
                  <a:lnTo>
                    <a:pt x="2571" y="1324"/>
                  </a:lnTo>
                  <a:lnTo>
                    <a:pt x="2604" y="1241"/>
                  </a:lnTo>
                  <a:lnTo>
                    <a:pt x="2637" y="1144"/>
                  </a:lnTo>
                  <a:lnTo>
                    <a:pt x="2670" y="993"/>
                  </a:lnTo>
                  <a:lnTo>
                    <a:pt x="2703" y="795"/>
                  </a:lnTo>
                  <a:lnTo>
                    <a:pt x="2736" y="518"/>
                  </a:lnTo>
                  <a:lnTo>
                    <a:pt x="2769" y="318"/>
                  </a:lnTo>
                  <a:lnTo>
                    <a:pt x="2802" y="300"/>
                  </a:lnTo>
                  <a:lnTo>
                    <a:pt x="2835" y="209"/>
                  </a:lnTo>
                  <a:lnTo>
                    <a:pt x="2868" y="236"/>
                  </a:lnTo>
                  <a:lnTo>
                    <a:pt x="2901" y="180"/>
                  </a:lnTo>
                  <a:lnTo>
                    <a:pt x="2934" y="177"/>
                  </a:lnTo>
                  <a:lnTo>
                    <a:pt x="2967" y="296"/>
                  </a:lnTo>
                  <a:lnTo>
                    <a:pt x="3000" y="404"/>
                  </a:lnTo>
                  <a:lnTo>
                    <a:pt x="3033" y="587"/>
                  </a:lnTo>
                  <a:lnTo>
                    <a:pt x="3066" y="747"/>
                  </a:lnTo>
                  <a:lnTo>
                    <a:pt x="3099" y="943"/>
                  </a:lnTo>
                  <a:lnTo>
                    <a:pt x="3132" y="1070"/>
                  </a:lnTo>
                  <a:lnTo>
                    <a:pt x="3165" y="1212"/>
                  </a:lnTo>
                  <a:lnTo>
                    <a:pt x="3197" y="1332"/>
                  </a:lnTo>
                  <a:lnTo>
                    <a:pt x="3230" y="1416"/>
                  </a:lnTo>
                  <a:lnTo>
                    <a:pt x="3263" y="1432"/>
                  </a:lnTo>
                  <a:lnTo>
                    <a:pt x="3296" y="1427"/>
                  </a:lnTo>
                  <a:lnTo>
                    <a:pt x="3329" y="1338"/>
                  </a:lnTo>
                  <a:lnTo>
                    <a:pt x="3362" y="1036"/>
                  </a:lnTo>
                  <a:lnTo>
                    <a:pt x="3395" y="634"/>
                  </a:lnTo>
                  <a:lnTo>
                    <a:pt x="3428" y="653"/>
                  </a:lnTo>
                  <a:lnTo>
                    <a:pt x="3461" y="616"/>
                  </a:lnTo>
                  <a:lnTo>
                    <a:pt x="3494" y="577"/>
                  </a:lnTo>
                  <a:lnTo>
                    <a:pt x="3527" y="550"/>
                  </a:lnTo>
                  <a:lnTo>
                    <a:pt x="3560" y="537"/>
                  </a:lnTo>
                  <a:lnTo>
                    <a:pt x="3593" y="551"/>
                  </a:lnTo>
                  <a:lnTo>
                    <a:pt x="3626" y="533"/>
                  </a:lnTo>
                  <a:lnTo>
                    <a:pt x="3659" y="498"/>
                  </a:lnTo>
                  <a:lnTo>
                    <a:pt x="3692" y="351"/>
                  </a:lnTo>
                  <a:lnTo>
                    <a:pt x="3725" y="237"/>
                  </a:lnTo>
                  <a:lnTo>
                    <a:pt x="3758" y="62"/>
                  </a:lnTo>
                  <a:lnTo>
                    <a:pt x="3791" y="448"/>
                  </a:lnTo>
                  <a:lnTo>
                    <a:pt x="3824" y="809"/>
                  </a:lnTo>
                  <a:lnTo>
                    <a:pt x="3857" y="966"/>
                  </a:lnTo>
                  <a:lnTo>
                    <a:pt x="3890" y="1017"/>
                  </a:lnTo>
                  <a:lnTo>
                    <a:pt x="3923" y="1143"/>
                  </a:lnTo>
                  <a:lnTo>
                    <a:pt x="3956" y="1259"/>
                  </a:lnTo>
                </a:path>
              </a:pathLst>
            </a:custGeom>
            <a:noFill/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6" name="Freeform 814"/>
            <p:cNvSpPr>
              <a:spLocks/>
            </p:cNvSpPr>
            <p:nvPr/>
          </p:nvSpPr>
          <p:spPr bwMode="auto">
            <a:xfrm>
              <a:off x="3342" y="3907"/>
              <a:ext cx="4896" cy="2965"/>
            </a:xfrm>
            <a:custGeom>
              <a:avLst/>
              <a:gdLst/>
              <a:ahLst/>
              <a:cxnLst>
                <a:cxn ang="0">
                  <a:pos x="33" y="2199"/>
                </a:cxn>
                <a:cxn ang="0">
                  <a:pos x="99" y="2285"/>
                </a:cxn>
                <a:cxn ang="0">
                  <a:pos x="165" y="2194"/>
                </a:cxn>
                <a:cxn ang="0">
                  <a:pos x="231" y="1528"/>
                </a:cxn>
                <a:cxn ang="0">
                  <a:pos x="297" y="1838"/>
                </a:cxn>
                <a:cxn ang="0">
                  <a:pos x="363" y="1510"/>
                </a:cxn>
                <a:cxn ang="0">
                  <a:pos x="429" y="1439"/>
                </a:cxn>
                <a:cxn ang="0">
                  <a:pos x="495" y="1314"/>
                </a:cxn>
                <a:cxn ang="0">
                  <a:pos x="561" y="1098"/>
                </a:cxn>
                <a:cxn ang="0">
                  <a:pos x="627" y="1266"/>
                </a:cxn>
                <a:cxn ang="0">
                  <a:pos x="693" y="1732"/>
                </a:cxn>
                <a:cxn ang="0">
                  <a:pos x="759" y="1961"/>
                </a:cxn>
                <a:cxn ang="0">
                  <a:pos x="824" y="2188"/>
                </a:cxn>
                <a:cxn ang="0">
                  <a:pos x="890" y="2248"/>
                </a:cxn>
                <a:cxn ang="0">
                  <a:pos x="956" y="2202"/>
                </a:cxn>
                <a:cxn ang="0">
                  <a:pos x="1022" y="1589"/>
                </a:cxn>
                <a:cxn ang="0">
                  <a:pos x="1088" y="1561"/>
                </a:cxn>
                <a:cxn ang="0">
                  <a:pos x="1154" y="1459"/>
                </a:cxn>
                <a:cxn ang="0">
                  <a:pos x="1220" y="1340"/>
                </a:cxn>
                <a:cxn ang="0">
                  <a:pos x="1286" y="1201"/>
                </a:cxn>
                <a:cxn ang="0">
                  <a:pos x="1352" y="1054"/>
                </a:cxn>
                <a:cxn ang="0">
                  <a:pos x="1418" y="1190"/>
                </a:cxn>
                <a:cxn ang="0">
                  <a:pos x="1484" y="1631"/>
                </a:cxn>
                <a:cxn ang="0">
                  <a:pos x="1550" y="1528"/>
                </a:cxn>
                <a:cxn ang="0">
                  <a:pos x="1615" y="2002"/>
                </a:cxn>
                <a:cxn ang="0">
                  <a:pos x="1681" y="2198"/>
                </a:cxn>
                <a:cxn ang="0">
                  <a:pos x="1747" y="2208"/>
                </a:cxn>
                <a:cxn ang="0">
                  <a:pos x="1813" y="1939"/>
                </a:cxn>
                <a:cxn ang="0">
                  <a:pos x="1879" y="1532"/>
                </a:cxn>
                <a:cxn ang="0">
                  <a:pos x="1945" y="725"/>
                </a:cxn>
                <a:cxn ang="0">
                  <a:pos x="2011" y="812"/>
                </a:cxn>
                <a:cxn ang="0">
                  <a:pos x="2077" y="914"/>
                </a:cxn>
                <a:cxn ang="0">
                  <a:pos x="2143" y="1082"/>
                </a:cxn>
                <a:cxn ang="0">
                  <a:pos x="2209" y="420"/>
                </a:cxn>
                <a:cxn ang="0">
                  <a:pos x="2275" y="634"/>
                </a:cxn>
                <a:cxn ang="0">
                  <a:pos x="2341" y="755"/>
                </a:cxn>
                <a:cxn ang="0">
                  <a:pos x="2406" y="795"/>
                </a:cxn>
                <a:cxn ang="0">
                  <a:pos x="2472" y="780"/>
                </a:cxn>
                <a:cxn ang="0">
                  <a:pos x="2538" y="261"/>
                </a:cxn>
                <a:cxn ang="0">
                  <a:pos x="2604" y="101"/>
                </a:cxn>
                <a:cxn ang="0">
                  <a:pos x="2670" y="120"/>
                </a:cxn>
                <a:cxn ang="0">
                  <a:pos x="2736" y="75"/>
                </a:cxn>
                <a:cxn ang="0">
                  <a:pos x="2802" y="57"/>
                </a:cxn>
                <a:cxn ang="0">
                  <a:pos x="2868" y="258"/>
                </a:cxn>
                <a:cxn ang="0">
                  <a:pos x="2934" y="388"/>
                </a:cxn>
                <a:cxn ang="0">
                  <a:pos x="3000" y="1875"/>
                </a:cxn>
                <a:cxn ang="0">
                  <a:pos x="3066" y="2247"/>
                </a:cxn>
                <a:cxn ang="0">
                  <a:pos x="3132" y="2321"/>
                </a:cxn>
                <a:cxn ang="0">
                  <a:pos x="3197" y="2359"/>
                </a:cxn>
                <a:cxn ang="0">
                  <a:pos x="3263" y="2390"/>
                </a:cxn>
                <a:cxn ang="0">
                  <a:pos x="3329" y="2390"/>
                </a:cxn>
                <a:cxn ang="0">
                  <a:pos x="3395" y="2395"/>
                </a:cxn>
                <a:cxn ang="0">
                  <a:pos x="3461" y="2388"/>
                </a:cxn>
                <a:cxn ang="0">
                  <a:pos x="3527" y="2392"/>
                </a:cxn>
                <a:cxn ang="0">
                  <a:pos x="3593" y="2375"/>
                </a:cxn>
                <a:cxn ang="0">
                  <a:pos x="3659" y="2341"/>
                </a:cxn>
                <a:cxn ang="0">
                  <a:pos x="3725" y="2328"/>
                </a:cxn>
                <a:cxn ang="0">
                  <a:pos x="3791" y="2319"/>
                </a:cxn>
                <a:cxn ang="0">
                  <a:pos x="3857" y="2332"/>
                </a:cxn>
                <a:cxn ang="0">
                  <a:pos x="3923" y="2322"/>
                </a:cxn>
              </a:cxnLst>
              <a:rect l="0" t="0" r="r" b="b"/>
              <a:pathLst>
                <a:path w="3956" h="2395">
                  <a:moveTo>
                    <a:pt x="0" y="2199"/>
                  </a:moveTo>
                  <a:lnTo>
                    <a:pt x="33" y="2199"/>
                  </a:lnTo>
                  <a:lnTo>
                    <a:pt x="66" y="2253"/>
                  </a:lnTo>
                  <a:lnTo>
                    <a:pt x="99" y="2285"/>
                  </a:lnTo>
                  <a:lnTo>
                    <a:pt x="132" y="2261"/>
                  </a:lnTo>
                  <a:lnTo>
                    <a:pt x="165" y="2194"/>
                  </a:lnTo>
                  <a:lnTo>
                    <a:pt x="198" y="1904"/>
                  </a:lnTo>
                  <a:lnTo>
                    <a:pt x="231" y="1528"/>
                  </a:lnTo>
                  <a:lnTo>
                    <a:pt x="264" y="1559"/>
                  </a:lnTo>
                  <a:lnTo>
                    <a:pt x="297" y="1838"/>
                  </a:lnTo>
                  <a:lnTo>
                    <a:pt x="330" y="1081"/>
                  </a:lnTo>
                  <a:lnTo>
                    <a:pt x="363" y="1510"/>
                  </a:lnTo>
                  <a:lnTo>
                    <a:pt x="396" y="1527"/>
                  </a:lnTo>
                  <a:lnTo>
                    <a:pt x="429" y="1439"/>
                  </a:lnTo>
                  <a:lnTo>
                    <a:pt x="462" y="1375"/>
                  </a:lnTo>
                  <a:lnTo>
                    <a:pt x="495" y="1314"/>
                  </a:lnTo>
                  <a:lnTo>
                    <a:pt x="528" y="1240"/>
                  </a:lnTo>
                  <a:lnTo>
                    <a:pt x="561" y="1098"/>
                  </a:lnTo>
                  <a:lnTo>
                    <a:pt x="594" y="926"/>
                  </a:lnTo>
                  <a:lnTo>
                    <a:pt x="627" y="1266"/>
                  </a:lnTo>
                  <a:lnTo>
                    <a:pt x="660" y="1629"/>
                  </a:lnTo>
                  <a:lnTo>
                    <a:pt x="693" y="1732"/>
                  </a:lnTo>
                  <a:lnTo>
                    <a:pt x="726" y="1801"/>
                  </a:lnTo>
                  <a:lnTo>
                    <a:pt x="759" y="1961"/>
                  </a:lnTo>
                  <a:lnTo>
                    <a:pt x="791" y="2113"/>
                  </a:lnTo>
                  <a:lnTo>
                    <a:pt x="824" y="2188"/>
                  </a:lnTo>
                  <a:lnTo>
                    <a:pt x="857" y="2244"/>
                  </a:lnTo>
                  <a:lnTo>
                    <a:pt x="890" y="2248"/>
                  </a:lnTo>
                  <a:lnTo>
                    <a:pt x="923" y="2267"/>
                  </a:lnTo>
                  <a:lnTo>
                    <a:pt x="956" y="2202"/>
                  </a:lnTo>
                  <a:lnTo>
                    <a:pt x="989" y="1978"/>
                  </a:lnTo>
                  <a:lnTo>
                    <a:pt x="1022" y="1589"/>
                  </a:lnTo>
                  <a:lnTo>
                    <a:pt x="1055" y="1568"/>
                  </a:lnTo>
                  <a:lnTo>
                    <a:pt x="1088" y="1561"/>
                  </a:lnTo>
                  <a:lnTo>
                    <a:pt x="1121" y="1525"/>
                  </a:lnTo>
                  <a:lnTo>
                    <a:pt x="1154" y="1459"/>
                  </a:lnTo>
                  <a:lnTo>
                    <a:pt x="1187" y="1420"/>
                  </a:lnTo>
                  <a:lnTo>
                    <a:pt x="1220" y="1340"/>
                  </a:lnTo>
                  <a:lnTo>
                    <a:pt x="1253" y="1288"/>
                  </a:lnTo>
                  <a:lnTo>
                    <a:pt x="1286" y="1201"/>
                  </a:lnTo>
                  <a:lnTo>
                    <a:pt x="1319" y="1127"/>
                  </a:lnTo>
                  <a:lnTo>
                    <a:pt x="1352" y="1054"/>
                  </a:lnTo>
                  <a:lnTo>
                    <a:pt x="1385" y="926"/>
                  </a:lnTo>
                  <a:lnTo>
                    <a:pt x="1418" y="1190"/>
                  </a:lnTo>
                  <a:lnTo>
                    <a:pt x="1451" y="1479"/>
                  </a:lnTo>
                  <a:lnTo>
                    <a:pt x="1484" y="1631"/>
                  </a:lnTo>
                  <a:lnTo>
                    <a:pt x="1517" y="1696"/>
                  </a:lnTo>
                  <a:lnTo>
                    <a:pt x="1550" y="1528"/>
                  </a:lnTo>
                  <a:lnTo>
                    <a:pt x="1582" y="1673"/>
                  </a:lnTo>
                  <a:lnTo>
                    <a:pt x="1615" y="2002"/>
                  </a:lnTo>
                  <a:lnTo>
                    <a:pt x="1648" y="2102"/>
                  </a:lnTo>
                  <a:lnTo>
                    <a:pt x="1681" y="2198"/>
                  </a:lnTo>
                  <a:lnTo>
                    <a:pt x="1714" y="2182"/>
                  </a:lnTo>
                  <a:lnTo>
                    <a:pt x="1747" y="2208"/>
                  </a:lnTo>
                  <a:lnTo>
                    <a:pt x="1780" y="2077"/>
                  </a:lnTo>
                  <a:lnTo>
                    <a:pt x="1813" y="1939"/>
                  </a:lnTo>
                  <a:lnTo>
                    <a:pt x="1846" y="1766"/>
                  </a:lnTo>
                  <a:lnTo>
                    <a:pt x="1879" y="1532"/>
                  </a:lnTo>
                  <a:lnTo>
                    <a:pt x="1912" y="1199"/>
                  </a:lnTo>
                  <a:lnTo>
                    <a:pt x="1945" y="725"/>
                  </a:lnTo>
                  <a:lnTo>
                    <a:pt x="1978" y="745"/>
                  </a:lnTo>
                  <a:lnTo>
                    <a:pt x="2011" y="812"/>
                  </a:lnTo>
                  <a:lnTo>
                    <a:pt x="2044" y="847"/>
                  </a:lnTo>
                  <a:lnTo>
                    <a:pt x="2077" y="914"/>
                  </a:lnTo>
                  <a:lnTo>
                    <a:pt x="2110" y="1429"/>
                  </a:lnTo>
                  <a:lnTo>
                    <a:pt x="2143" y="1082"/>
                  </a:lnTo>
                  <a:lnTo>
                    <a:pt x="2176" y="204"/>
                  </a:lnTo>
                  <a:lnTo>
                    <a:pt x="2209" y="420"/>
                  </a:lnTo>
                  <a:lnTo>
                    <a:pt x="2242" y="746"/>
                  </a:lnTo>
                  <a:lnTo>
                    <a:pt x="2275" y="634"/>
                  </a:lnTo>
                  <a:lnTo>
                    <a:pt x="2308" y="668"/>
                  </a:lnTo>
                  <a:lnTo>
                    <a:pt x="2341" y="755"/>
                  </a:lnTo>
                  <a:lnTo>
                    <a:pt x="2374" y="765"/>
                  </a:lnTo>
                  <a:lnTo>
                    <a:pt x="2406" y="795"/>
                  </a:lnTo>
                  <a:lnTo>
                    <a:pt x="2439" y="763"/>
                  </a:lnTo>
                  <a:lnTo>
                    <a:pt x="2472" y="780"/>
                  </a:lnTo>
                  <a:lnTo>
                    <a:pt x="2505" y="607"/>
                  </a:lnTo>
                  <a:lnTo>
                    <a:pt x="2538" y="261"/>
                  </a:lnTo>
                  <a:lnTo>
                    <a:pt x="2571" y="457"/>
                  </a:lnTo>
                  <a:lnTo>
                    <a:pt x="2604" y="101"/>
                  </a:lnTo>
                  <a:lnTo>
                    <a:pt x="2637" y="0"/>
                  </a:lnTo>
                  <a:lnTo>
                    <a:pt x="2670" y="120"/>
                  </a:lnTo>
                  <a:lnTo>
                    <a:pt x="2703" y="131"/>
                  </a:lnTo>
                  <a:lnTo>
                    <a:pt x="2736" y="75"/>
                  </a:lnTo>
                  <a:lnTo>
                    <a:pt x="2769" y="177"/>
                  </a:lnTo>
                  <a:lnTo>
                    <a:pt x="2802" y="57"/>
                  </a:lnTo>
                  <a:lnTo>
                    <a:pt x="2835" y="121"/>
                  </a:lnTo>
                  <a:lnTo>
                    <a:pt x="2868" y="258"/>
                  </a:lnTo>
                  <a:lnTo>
                    <a:pt x="2901" y="145"/>
                  </a:lnTo>
                  <a:lnTo>
                    <a:pt x="2934" y="388"/>
                  </a:lnTo>
                  <a:lnTo>
                    <a:pt x="2967" y="1094"/>
                  </a:lnTo>
                  <a:lnTo>
                    <a:pt x="3000" y="1875"/>
                  </a:lnTo>
                  <a:lnTo>
                    <a:pt x="3033" y="2145"/>
                  </a:lnTo>
                  <a:lnTo>
                    <a:pt x="3066" y="2247"/>
                  </a:lnTo>
                  <a:lnTo>
                    <a:pt x="3099" y="2287"/>
                  </a:lnTo>
                  <a:lnTo>
                    <a:pt x="3132" y="2321"/>
                  </a:lnTo>
                  <a:lnTo>
                    <a:pt x="3165" y="2346"/>
                  </a:lnTo>
                  <a:lnTo>
                    <a:pt x="3197" y="2359"/>
                  </a:lnTo>
                  <a:lnTo>
                    <a:pt x="3230" y="2376"/>
                  </a:lnTo>
                  <a:lnTo>
                    <a:pt x="3263" y="2390"/>
                  </a:lnTo>
                  <a:lnTo>
                    <a:pt x="3296" y="2387"/>
                  </a:lnTo>
                  <a:lnTo>
                    <a:pt x="3329" y="2390"/>
                  </a:lnTo>
                  <a:lnTo>
                    <a:pt x="3362" y="2392"/>
                  </a:lnTo>
                  <a:lnTo>
                    <a:pt x="3395" y="2395"/>
                  </a:lnTo>
                  <a:lnTo>
                    <a:pt x="3428" y="2394"/>
                  </a:lnTo>
                  <a:lnTo>
                    <a:pt x="3461" y="2388"/>
                  </a:lnTo>
                  <a:lnTo>
                    <a:pt x="3494" y="2390"/>
                  </a:lnTo>
                  <a:lnTo>
                    <a:pt x="3527" y="2392"/>
                  </a:lnTo>
                  <a:lnTo>
                    <a:pt x="3560" y="2391"/>
                  </a:lnTo>
                  <a:lnTo>
                    <a:pt x="3593" y="2375"/>
                  </a:lnTo>
                  <a:lnTo>
                    <a:pt x="3626" y="2344"/>
                  </a:lnTo>
                  <a:lnTo>
                    <a:pt x="3659" y="2341"/>
                  </a:lnTo>
                  <a:lnTo>
                    <a:pt x="3692" y="2339"/>
                  </a:lnTo>
                  <a:lnTo>
                    <a:pt x="3725" y="2328"/>
                  </a:lnTo>
                  <a:lnTo>
                    <a:pt x="3758" y="2354"/>
                  </a:lnTo>
                  <a:lnTo>
                    <a:pt x="3791" y="2319"/>
                  </a:lnTo>
                  <a:lnTo>
                    <a:pt x="3824" y="2351"/>
                  </a:lnTo>
                  <a:lnTo>
                    <a:pt x="3857" y="2332"/>
                  </a:lnTo>
                  <a:lnTo>
                    <a:pt x="3890" y="2299"/>
                  </a:lnTo>
                  <a:lnTo>
                    <a:pt x="3923" y="2322"/>
                  </a:lnTo>
                  <a:lnTo>
                    <a:pt x="3956" y="2338"/>
                  </a:lnTo>
                </a:path>
              </a:pathLst>
            </a:custGeom>
            <a:noFill/>
            <a:ln w="635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7" name="Freeform 815"/>
            <p:cNvSpPr>
              <a:spLocks/>
            </p:cNvSpPr>
            <p:nvPr/>
          </p:nvSpPr>
          <p:spPr bwMode="auto">
            <a:xfrm>
              <a:off x="3316" y="656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8" name="Freeform 816"/>
            <p:cNvSpPr>
              <a:spLocks/>
            </p:cNvSpPr>
            <p:nvPr/>
          </p:nvSpPr>
          <p:spPr bwMode="auto">
            <a:xfrm>
              <a:off x="3357" y="656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29" name="Freeform 817"/>
            <p:cNvSpPr>
              <a:spLocks/>
            </p:cNvSpPr>
            <p:nvPr/>
          </p:nvSpPr>
          <p:spPr bwMode="auto">
            <a:xfrm>
              <a:off x="3398" y="664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0" name="Freeform 818"/>
            <p:cNvSpPr>
              <a:spLocks/>
            </p:cNvSpPr>
            <p:nvPr/>
          </p:nvSpPr>
          <p:spPr bwMode="auto">
            <a:xfrm>
              <a:off x="3439" y="668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1" name="Freeform 819"/>
            <p:cNvSpPr>
              <a:spLocks/>
            </p:cNvSpPr>
            <p:nvPr/>
          </p:nvSpPr>
          <p:spPr bwMode="auto">
            <a:xfrm>
              <a:off x="3480" y="668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2" name="Freeform 820"/>
            <p:cNvSpPr>
              <a:spLocks/>
            </p:cNvSpPr>
            <p:nvPr/>
          </p:nvSpPr>
          <p:spPr bwMode="auto">
            <a:xfrm>
              <a:off x="3521" y="659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3" name="Freeform 821"/>
            <p:cNvSpPr>
              <a:spLocks/>
            </p:cNvSpPr>
            <p:nvPr/>
          </p:nvSpPr>
          <p:spPr bwMode="auto">
            <a:xfrm>
              <a:off x="3561" y="626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4" name="Freeform 822"/>
            <p:cNvSpPr>
              <a:spLocks/>
            </p:cNvSpPr>
            <p:nvPr/>
          </p:nvSpPr>
          <p:spPr bwMode="auto">
            <a:xfrm>
              <a:off x="3602" y="572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5" name="Freeform 823"/>
            <p:cNvSpPr>
              <a:spLocks/>
            </p:cNvSpPr>
            <p:nvPr/>
          </p:nvSpPr>
          <p:spPr bwMode="auto">
            <a:xfrm>
              <a:off x="3643" y="563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6" name="Freeform 824"/>
            <p:cNvSpPr>
              <a:spLocks/>
            </p:cNvSpPr>
            <p:nvPr/>
          </p:nvSpPr>
          <p:spPr bwMode="auto">
            <a:xfrm>
              <a:off x="3684" y="561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7" name="Freeform 825"/>
            <p:cNvSpPr>
              <a:spLocks/>
            </p:cNvSpPr>
            <p:nvPr/>
          </p:nvSpPr>
          <p:spPr bwMode="auto">
            <a:xfrm>
              <a:off x="3725" y="554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8" name="Freeform 826"/>
            <p:cNvSpPr>
              <a:spLocks/>
            </p:cNvSpPr>
            <p:nvPr/>
          </p:nvSpPr>
          <p:spPr bwMode="auto">
            <a:xfrm>
              <a:off x="3766" y="552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39" name="Freeform 827"/>
            <p:cNvSpPr>
              <a:spLocks/>
            </p:cNvSpPr>
            <p:nvPr/>
          </p:nvSpPr>
          <p:spPr bwMode="auto">
            <a:xfrm>
              <a:off x="3806" y="552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0" name="Freeform 828"/>
            <p:cNvSpPr>
              <a:spLocks/>
            </p:cNvSpPr>
            <p:nvPr/>
          </p:nvSpPr>
          <p:spPr bwMode="auto">
            <a:xfrm>
              <a:off x="3847" y="554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1" name="Freeform 829"/>
            <p:cNvSpPr>
              <a:spLocks/>
            </p:cNvSpPr>
            <p:nvPr/>
          </p:nvSpPr>
          <p:spPr bwMode="auto">
            <a:xfrm>
              <a:off x="3888" y="549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2" name="Freeform 830"/>
            <p:cNvSpPr>
              <a:spLocks/>
            </p:cNvSpPr>
            <p:nvPr/>
          </p:nvSpPr>
          <p:spPr bwMode="auto">
            <a:xfrm>
              <a:off x="3929" y="541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3" name="Freeform 831"/>
            <p:cNvSpPr>
              <a:spLocks/>
            </p:cNvSpPr>
            <p:nvPr/>
          </p:nvSpPr>
          <p:spPr bwMode="auto">
            <a:xfrm>
              <a:off x="3970" y="538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4" name="Freeform 832"/>
            <p:cNvSpPr>
              <a:spLocks/>
            </p:cNvSpPr>
            <p:nvPr/>
          </p:nvSpPr>
          <p:spPr bwMode="auto">
            <a:xfrm>
              <a:off x="4011" y="510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5" name="Freeform 833"/>
            <p:cNvSpPr>
              <a:spLocks/>
            </p:cNvSpPr>
            <p:nvPr/>
          </p:nvSpPr>
          <p:spPr bwMode="auto">
            <a:xfrm>
              <a:off x="4052" y="4920"/>
              <a:ext cx="51" cy="5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51" y="26"/>
                </a:cxn>
                <a:cxn ang="0">
                  <a:pos x="25" y="52"/>
                </a:cxn>
                <a:cxn ang="0">
                  <a:pos x="0" y="26"/>
                </a:cxn>
                <a:cxn ang="0">
                  <a:pos x="25" y="0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lnTo>
                    <a:pt x="51" y="26"/>
                  </a:lnTo>
                  <a:lnTo>
                    <a:pt x="25" y="52"/>
                  </a:lnTo>
                  <a:lnTo>
                    <a:pt x="0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6" name="Freeform 834"/>
            <p:cNvSpPr>
              <a:spLocks/>
            </p:cNvSpPr>
            <p:nvPr/>
          </p:nvSpPr>
          <p:spPr bwMode="auto">
            <a:xfrm>
              <a:off x="4092" y="532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7" name="Freeform 835"/>
            <p:cNvSpPr>
              <a:spLocks/>
            </p:cNvSpPr>
            <p:nvPr/>
          </p:nvSpPr>
          <p:spPr bwMode="auto">
            <a:xfrm>
              <a:off x="4133" y="578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8" name="Freeform 836"/>
            <p:cNvSpPr>
              <a:spLocks/>
            </p:cNvSpPr>
            <p:nvPr/>
          </p:nvSpPr>
          <p:spPr bwMode="auto">
            <a:xfrm>
              <a:off x="4174" y="602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49" name="Freeform 837"/>
            <p:cNvSpPr>
              <a:spLocks/>
            </p:cNvSpPr>
            <p:nvPr/>
          </p:nvSpPr>
          <p:spPr bwMode="auto">
            <a:xfrm>
              <a:off x="4215" y="609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0" name="Freeform 838"/>
            <p:cNvSpPr>
              <a:spLocks/>
            </p:cNvSpPr>
            <p:nvPr/>
          </p:nvSpPr>
          <p:spPr bwMode="auto">
            <a:xfrm>
              <a:off x="4256" y="623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1" name="Freeform 839"/>
            <p:cNvSpPr>
              <a:spLocks/>
            </p:cNvSpPr>
            <p:nvPr/>
          </p:nvSpPr>
          <p:spPr bwMode="auto">
            <a:xfrm>
              <a:off x="4295" y="642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2" name="Freeform 840"/>
            <p:cNvSpPr>
              <a:spLocks/>
            </p:cNvSpPr>
            <p:nvPr/>
          </p:nvSpPr>
          <p:spPr bwMode="auto">
            <a:xfrm>
              <a:off x="4336" y="654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3" name="Freeform 841"/>
            <p:cNvSpPr>
              <a:spLocks/>
            </p:cNvSpPr>
            <p:nvPr/>
          </p:nvSpPr>
          <p:spPr bwMode="auto">
            <a:xfrm>
              <a:off x="4377" y="664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4" name="Freeform 842"/>
            <p:cNvSpPr>
              <a:spLocks/>
            </p:cNvSpPr>
            <p:nvPr/>
          </p:nvSpPr>
          <p:spPr bwMode="auto">
            <a:xfrm>
              <a:off x="4418" y="667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5" name="Freeform 843"/>
            <p:cNvSpPr>
              <a:spLocks/>
            </p:cNvSpPr>
            <p:nvPr/>
          </p:nvSpPr>
          <p:spPr bwMode="auto">
            <a:xfrm>
              <a:off x="4459" y="667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6" name="Freeform 844"/>
            <p:cNvSpPr>
              <a:spLocks/>
            </p:cNvSpPr>
            <p:nvPr/>
          </p:nvSpPr>
          <p:spPr bwMode="auto">
            <a:xfrm>
              <a:off x="4500" y="658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7" name="Freeform 845"/>
            <p:cNvSpPr>
              <a:spLocks/>
            </p:cNvSpPr>
            <p:nvPr/>
          </p:nvSpPr>
          <p:spPr bwMode="auto">
            <a:xfrm>
              <a:off x="4540" y="633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8" name="Freeform 846"/>
            <p:cNvSpPr>
              <a:spLocks/>
            </p:cNvSpPr>
            <p:nvPr/>
          </p:nvSpPr>
          <p:spPr bwMode="auto">
            <a:xfrm>
              <a:off x="4581" y="587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59" name="Freeform 847"/>
            <p:cNvSpPr>
              <a:spLocks/>
            </p:cNvSpPr>
            <p:nvPr/>
          </p:nvSpPr>
          <p:spPr bwMode="auto">
            <a:xfrm>
              <a:off x="4622" y="577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0" name="Freeform 848"/>
            <p:cNvSpPr>
              <a:spLocks/>
            </p:cNvSpPr>
            <p:nvPr/>
          </p:nvSpPr>
          <p:spPr bwMode="auto">
            <a:xfrm>
              <a:off x="4663" y="574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1" name="Freeform 849"/>
            <p:cNvSpPr>
              <a:spLocks/>
            </p:cNvSpPr>
            <p:nvPr/>
          </p:nvSpPr>
          <p:spPr bwMode="auto">
            <a:xfrm>
              <a:off x="4704" y="562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2" name="Freeform 850"/>
            <p:cNvSpPr>
              <a:spLocks/>
            </p:cNvSpPr>
            <p:nvPr/>
          </p:nvSpPr>
          <p:spPr bwMode="auto">
            <a:xfrm>
              <a:off x="4745" y="559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3" name="Freeform 851"/>
            <p:cNvSpPr>
              <a:spLocks/>
            </p:cNvSpPr>
            <p:nvPr/>
          </p:nvSpPr>
          <p:spPr bwMode="auto">
            <a:xfrm>
              <a:off x="4785" y="551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4" name="Freeform 852"/>
            <p:cNvSpPr>
              <a:spLocks/>
            </p:cNvSpPr>
            <p:nvPr/>
          </p:nvSpPr>
          <p:spPr bwMode="auto">
            <a:xfrm>
              <a:off x="4826" y="546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5" name="Freeform 853"/>
            <p:cNvSpPr>
              <a:spLocks/>
            </p:cNvSpPr>
            <p:nvPr/>
          </p:nvSpPr>
          <p:spPr bwMode="auto">
            <a:xfrm>
              <a:off x="4867" y="543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6" name="Freeform 854"/>
            <p:cNvSpPr>
              <a:spLocks/>
            </p:cNvSpPr>
            <p:nvPr/>
          </p:nvSpPr>
          <p:spPr bwMode="auto">
            <a:xfrm>
              <a:off x="4908" y="540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7" name="Freeform 855"/>
            <p:cNvSpPr>
              <a:spLocks/>
            </p:cNvSpPr>
            <p:nvPr/>
          </p:nvSpPr>
          <p:spPr bwMode="auto">
            <a:xfrm>
              <a:off x="4949" y="522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8" name="Freeform 856"/>
            <p:cNvSpPr>
              <a:spLocks/>
            </p:cNvSpPr>
            <p:nvPr/>
          </p:nvSpPr>
          <p:spPr bwMode="auto">
            <a:xfrm>
              <a:off x="4990" y="503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69" name="Freeform 857"/>
            <p:cNvSpPr>
              <a:spLocks/>
            </p:cNvSpPr>
            <p:nvPr/>
          </p:nvSpPr>
          <p:spPr bwMode="auto">
            <a:xfrm>
              <a:off x="5030" y="495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0" name="Freeform 858"/>
            <p:cNvSpPr>
              <a:spLocks/>
            </p:cNvSpPr>
            <p:nvPr/>
          </p:nvSpPr>
          <p:spPr bwMode="auto">
            <a:xfrm>
              <a:off x="5071" y="528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1" name="Freeform 859"/>
            <p:cNvSpPr>
              <a:spLocks/>
            </p:cNvSpPr>
            <p:nvPr/>
          </p:nvSpPr>
          <p:spPr bwMode="auto">
            <a:xfrm>
              <a:off x="5112" y="563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2" name="Freeform 860"/>
            <p:cNvSpPr>
              <a:spLocks/>
            </p:cNvSpPr>
            <p:nvPr/>
          </p:nvSpPr>
          <p:spPr bwMode="auto">
            <a:xfrm>
              <a:off x="5153" y="592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3" name="Freeform 861"/>
            <p:cNvSpPr>
              <a:spLocks/>
            </p:cNvSpPr>
            <p:nvPr/>
          </p:nvSpPr>
          <p:spPr bwMode="auto">
            <a:xfrm>
              <a:off x="5194" y="599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4" name="Freeform 862"/>
            <p:cNvSpPr>
              <a:spLocks/>
            </p:cNvSpPr>
            <p:nvPr/>
          </p:nvSpPr>
          <p:spPr bwMode="auto">
            <a:xfrm>
              <a:off x="5235" y="603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5" name="Freeform 863"/>
            <p:cNvSpPr>
              <a:spLocks/>
            </p:cNvSpPr>
            <p:nvPr/>
          </p:nvSpPr>
          <p:spPr bwMode="auto">
            <a:xfrm>
              <a:off x="5274" y="624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6" name="Freeform 864"/>
            <p:cNvSpPr>
              <a:spLocks/>
            </p:cNvSpPr>
            <p:nvPr/>
          </p:nvSpPr>
          <p:spPr bwMode="auto">
            <a:xfrm>
              <a:off x="5315" y="641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7" name="Freeform 865"/>
            <p:cNvSpPr>
              <a:spLocks/>
            </p:cNvSpPr>
            <p:nvPr/>
          </p:nvSpPr>
          <p:spPr bwMode="auto">
            <a:xfrm>
              <a:off x="5356" y="652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8" name="Freeform 866"/>
            <p:cNvSpPr>
              <a:spLocks/>
            </p:cNvSpPr>
            <p:nvPr/>
          </p:nvSpPr>
          <p:spPr bwMode="auto">
            <a:xfrm>
              <a:off x="5397" y="661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79" name="Freeform 867"/>
            <p:cNvSpPr>
              <a:spLocks/>
            </p:cNvSpPr>
            <p:nvPr/>
          </p:nvSpPr>
          <p:spPr bwMode="auto">
            <a:xfrm>
              <a:off x="5438" y="663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0" name="Freeform 868"/>
            <p:cNvSpPr>
              <a:spLocks/>
            </p:cNvSpPr>
            <p:nvPr/>
          </p:nvSpPr>
          <p:spPr bwMode="auto">
            <a:xfrm>
              <a:off x="5479" y="6590"/>
              <a:ext cx="51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1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lnTo>
                    <a:pt x="51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1" name="Freeform 869"/>
            <p:cNvSpPr>
              <a:spLocks/>
            </p:cNvSpPr>
            <p:nvPr/>
          </p:nvSpPr>
          <p:spPr bwMode="auto">
            <a:xfrm>
              <a:off x="5519" y="650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2" name="Freeform 870"/>
            <p:cNvSpPr>
              <a:spLocks/>
            </p:cNvSpPr>
            <p:nvPr/>
          </p:nvSpPr>
          <p:spPr bwMode="auto">
            <a:xfrm>
              <a:off x="5560" y="625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3" name="Freeform 871"/>
            <p:cNvSpPr>
              <a:spLocks/>
            </p:cNvSpPr>
            <p:nvPr/>
          </p:nvSpPr>
          <p:spPr bwMode="auto">
            <a:xfrm>
              <a:off x="5601" y="614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4" name="Freeform 872"/>
            <p:cNvSpPr>
              <a:spLocks/>
            </p:cNvSpPr>
            <p:nvPr/>
          </p:nvSpPr>
          <p:spPr bwMode="auto">
            <a:xfrm>
              <a:off x="5642" y="589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5" name="Freeform 873"/>
            <p:cNvSpPr>
              <a:spLocks/>
            </p:cNvSpPr>
            <p:nvPr/>
          </p:nvSpPr>
          <p:spPr bwMode="auto">
            <a:xfrm>
              <a:off x="5683" y="571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6" name="Freeform 874"/>
            <p:cNvSpPr>
              <a:spLocks/>
            </p:cNvSpPr>
            <p:nvPr/>
          </p:nvSpPr>
          <p:spPr bwMode="auto">
            <a:xfrm>
              <a:off x="5724" y="557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7" name="Freeform 875"/>
            <p:cNvSpPr>
              <a:spLocks/>
            </p:cNvSpPr>
            <p:nvPr/>
          </p:nvSpPr>
          <p:spPr bwMode="auto">
            <a:xfrm>
              <a:off x="5764" y="549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8" name="Freeform 876"/>
            <p:cNvSpPr>
              <a:spLocks/>
            </p:cNvSpPr>
            <p:nvPr/>
          </p:nvSpPr>
          <p:spPr bwMode="auto">
            <a:xfrm>
              <a:off x="5805" y="547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89" name="Freeform 877"/>
            <p:cNvSpPr>
              <a:spLocks/>
            </p:cNvSpPr>
            <p:nvPr/>
          </p:nvSpPr>
          <p:spPr bwMode="auto">
            <a:xfrm>
              <a:off x="5846" y="546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0" name="Freeform 878"/>
            <p:cNvSpPr>
              <a:spLocks/>
            </p:cNvSpPr>
            <p:nvPr/>
          </p:nvSpPr>
          <p:spPr bwMode="auto">
            <a:xfrm>
              <a:off x="5887" y="548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1" name="Freeform 879"/>
            <p:cNvSpPr>
              <a:spLocks/>
            </p:cNvSpPr>
            <p:nvPr/>
          </p:nvSpPr>
          <p:spPr bwMode="auto">
            <a:xfrm>
              <a:off x="5928" y="540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2" name="Freeform 880"/>
            <p:cNvSpPr>
              <a:spLocks/>
            </p:cNvSpPr>
            <p:nvPr/>
          </p:nvSpPr>
          <p:spPr bwMode="auto">
            <a:xfrm>
              <a:off x="5969" y="537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3" name="Freeform 881"/>
            <p:cNvSpPr>
              <a:spLocks/>
            </p:cNvSpPr>
            <p:nvPr/>
          </p:nvSpPr>
          <p:spPr bwMode="auto">
            <a:xfrm>
              <a:off x="6009" y="542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4" name="Freeform 882"/>
            <p:cNvSpPr>
              <a:spLocks/>
            </p:cNvSpPr>
            <p:nvPr/>
          </p:nvSpPr>
          <p:spPr bwMode="auto">
            <a:xfrm>
              <a:off x="6050" y="554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5" name="Freeform 883"/>
            <p:cNvSpPr>
              <a:spLocks/>
            </p:cNvSpPr>
            <p:nvPr/>
          </p:nvSpPr>
          <p:spPr bwMode="auto">
            <a:xfrm>
              <a:off x="6091" y="574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6" name="Freeform 884"/>
            <p:cNvSpPr>
              <a:spLocks/>
            </p:cNvSpPr>
            <p:nvPr/>
          </p:nvSpPr>
          <p:spPr bwMode="auto">
            <a:xfrm>
              <a:off x="6132" y="586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7" name="Freeform 885"/>
            <p:cNvSpPr>
              <a:spLocks/>
            </p:cNvSpPr>
            <p:nvPr/>
          </p:nvSpPr>
          <p:spPr bwMode="auto">
            <a:xfrm>
              <a:off x="6173" y="594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8" name="Freeform 886"/>
            <p:cNvSpPr>
              <a:spLocks/>
            </p:cNvSpPr>
            <p:nvPr/>
          </p:nvSpPr>
          <p:spPr bwMode="auto">
            <a:xfrm>
              <a:off x="6214" y="605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599" name="Freeform 887"/>
            <p:cNvSpPr>
              <a:spLocks/>
            </p:cNvSpPr>
            <p:nvPr/>
          </p:nvSpPr>
          <p:spPr bwMode="auto">
            <a:xfrm>
              <a:off x="6255" y="6193"/>
              <a:ext cx="51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1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lnTo>
                    <a:pt x="51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0" name="Freeform 888"/>
            <p:cNvSpPr>
              <a:spLocks/>
            </p:cNvSpPr>
            <p:nvPr/>
          </p:nvSpPr>
          <p:spPr bwMode="auto">
            <a:xfrm>
              <a:off x="6294" y="631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1" name="Freeform 889"/>
            <p:cNvSpPr>
              <a:spLocks/>
            </p:cNvSpPr>
            <p:nvPr/>
          </p:nvSpPr>
          <p:spPr bwMode="auto">
            <a:xfrm>
              <a:off x="6335" y="650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2" name="Freeform 890"/>
            <p:cNvSpPr>
              <a:spLocks/>
            </p:cNvSpPr>
            <p:nvPr/>
          </p:nvSpPr>
          <p:spPr bwMode="auto">
            <a:xfrm>
              <a:off x="6376" y="660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3" name="Freeform 891"/>
            <p:cNvSpPr>
              <a:spLocks/>
            </p:cNvSpPr>
            <p:nvPr/>
          </p:nvSpPr>
          <p:spPr bwMode="auto">
            <a:xfrm>
              <a:off x="6417" y="663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4" name="Freeform 892"/>
            <p:cNvSpPr>
              <a:spLocks/>
            </p:cNvSpPr>
            <p:nvPr/>
          </p:nvSpPr>
          <p:spPr bwMode="auto">
            <a:xfrm>
              <a:off x="6457" y="658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5" name="Freeform 893"/>
            <p:cNvSpPr>
              <a:spLocks/>
            </p:cNvSpPr>
            <p:nvPr/>
          </p:nvSpPr>
          <p:spPr bwMode="auto">
            <a:xfrm>
              <a:off x="6498" y="655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6" name="Freeform 894"/>
            <p:cNvSpPr>
              <a:spLocks/>
            </p:cNvSpPr>
            <p:nvPr/>
          </p:nvSpPr>
          <p:spPr bwMode="auto">
            <a:xfrm>
              <a:off x="6539" y="645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7" name="Freeform 895"/>
            <p:cNvSpPr>
              <a:spLocks/>
            </p:cNvSpPr>
            <p:nvPr/>
          </p:nvSpPr>
          <p:spPr bwMode="auto">
            <a:xfrm>
              <a:off x="6580" y="633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8" name="Freeform 896"/>
            <p:cNvSpPr>
              <a:spLocks/>
            </p:cNvSpPr>
            <p:nvPr/>
          </p:nvSpPr>
          <p:spPr bwMode="auto">
            <a:xfrm>
              <a:off x="6621" y="614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09" name="Freeform 897"/>
            <p:cNvSpPr>
              <a:spLocks/>
            </p:cNvSpPr>
            <p:nvPr/>
          </p:nvSpPr>
          <p:spPr bwMode="auto">
            <a:xfrm>
              <a:off x="6662" y="590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0" name="Freeform 898"/>
            <p:cNvSpPr>
              <a:spLocks/>
            </p:cNvSpPr>
            <p:nvPr/>
          </p:nvSpPr>
          <p:spPr bwMode="auto">
            <a:xfrm>
              <a:off x="6703" y="556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1" name="Freeform 899"/>
            <p:cNvSpPr>
              <a:spLocks/>
            </p:cNvSpPr>
            <p:nvPr/>
          </p:nvSpPr>
          <p:spPr bwMode="auto">
            <a:xfrm>
              <a:off x="6743" y="531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2" name="Freeform 900"/>
            <p:cNvSpPr>
              <a:spLocks/>
            </p:cNvSpPr>
            <p:nvPr/>
          </p:nvSpPr>
          <p:spPr bwMode="auto">
            <a:xfrm>
              <a:off x="6784" y="529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3" name="Freeform 901"/>
            <p:cNvSpPr>
              <a:spLocks/>
            </p:cNvSpPr>
            <p:nvPr/>
          </p:nvSpPr>
          <p:spPr bwMode="auto">
            <a:xfrm>
              <a:off x="6825" y="517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4" name="Freeform 902"/>
            <p:cNvSpPr>
              <a:spLocks/>
            </p:cNvSpPr>
            <p:nvPr/>
          </p:nvSpPr>
          <p:spPr bwMode="auto">
            <a:xfrm>
              <a:off x="6866" y="521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5" name="Freeform 903"/>
            <p:cNvSpPr>
              <a:spLocks/>
            </p:cNvSpPr>
            <p:nvPr/>
          </p:nvSpPr>
          <p:spPr bwMode="auto">
            <a:xfrm>
              <a:off x="6907" y="514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6" name="Freeform 904"/>
            <p:cNvSpPr>
              <a:spLocks/>
            </p:cNvSpPr>
            <p:nvPr/>
          </p:nvSpPr>
          <p:spPr bwMode="auto">
            <a:xfrm>
              <a:off x="6948" y="513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7" name="Freeform 905"/>
            <p:cNvSpPr>
              <a:spLocks/>
            </p:cNvSpPr>
            <p:nvPr/>
          </p:nvSpPr>
          <p:spPr bwMode="auto">
            <a:xfrm>
              <a:off x="6988" y="528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8" name="Freeform 906"/>
            <p:cNvSpPr>
              <a:spLocks/>
            </p:cNvSpPr>
            <p:nvPr/>
          </p:nvSpPr>
          <p:spPr bwMode="auto">
            <a:xfrm>
              <a:off x="7029" y="542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19" name="Freeform 907"/>
            <p:cNvSpPr>
              <a:spLocks/>
            </p:cNvSpPr>
            <p:nvPr/>
          </p:nvSpPr>
          <p:spPr bwMode="auto">
            <a:xfrm>
              <a:off x="7070" y="564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0" name="Freeform 908"/>
            <p:cNvSpPr>
              <a:spLocks/>
            </p:cNvSpPr>
            <p:nvPr/>
          </p:nvSpPr>
          <p:spPr bwMode="auto">
            <a:xfrm>
              <a:off x="7111" y="584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1" name="Freeform 909"/>
            <p:cNvSpPr>
              <a:spLocks/>
            </p:cNvSpPr>
            <p:nvPr/>
          </p:nvSpPr>
          <p:spPr bwMode="auto">
            <a:xfrm>
              <a:off x="7152" y="608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2" name="Freeform 910"/>
            <p:cNvSpPr>
              <a:spLocks/>
            </p:cNvSpPr>
            <p:nvPr/>
          </p:nvSpPr>
          <p:spPr bwMode="auto">
            <a:xfrm>
              <a:off x="7193" y="624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3" name="Freeform 911"/>
            <p:cNvSpPr>
              <a:spLocks/>
            </p:cNvSpPr>
            <p:nvPr/>
          </p:nvSpPr>
          <p:spPr bwMode="auto">
            <a:xfrm>
              <a:off x="7233" y="642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4" name="Freeform 912"/>
            <p:cNvSpPr>
              <a:spLocks/>
            </p:cNvSpPr>
            <p:nvPr/>
          </p:nvSpPr>
          <p:spPr bwMode="auto">
            <a:xfrm>
              <a:off x="7273" y="656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5" name="Freeform 913"/>
            <p:cNvSpPr>
              <a:spLocks/>
            </p:cNvSpPr>
            <p:nvPr/>
          </p:nvSpPr>
          <p:spPr bwMode="auto">
            <a:xfrm>
              <a:off x="7314" y="667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6" name="Freeform 914"/>
            <p:cNvSpPr>
              <a:spLocks/>
            </p:cNvSpPr>
            <p:nvPr/>
          </p:nvSpPr>
          <p:spPr bwMode="auto">
            <a:xfrm>
              <a:off x="7355" y="669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7" name="Freeform 915"/>
            <p:cNvSpPr>
              <a:spLocks/>
            </p:cNvSpPr>
            <p:nvPr/>
          </p:nvSpPr>
          <p:spPr bwMode="auto">
            <a:xfrm>
              <a:off x="7396" y="668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8" name="Freeform 916"/>
            <p:cNvSpPr>
              <a:spLocks/>
            </p:cNvSpPr>
            <p:nvPr/>
          </p:nvSpPr>
          <p:spPr bwMode="auto">
            <a:xfrm>
              <a:off x="7436" y="657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29" name="Freeform 917"/>
            <p:cNvSpPr>
              <a:spLocks/>
            </p:cNvSpPr>
            <p:nvPr/>
          </p:nvSpPr>
          <p:spPr bwMode="auto">
            <a:xfrm>
              <a:off x="7477" y="620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0" name="Freeform 918"/>
            <p:cNvSpPr>
              <a:spLocks/>
            </p:cNvSpPr>
            <p:nvPr/>
          </p:nvSpPr>
          <p:spPr bwMode="auto">
            <a:xfrm>
              <a:off x="7518" y="570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1" name="Freeform 919"/>
            <p:cNvSpPr>
              <a:spLocks/>
            </p:cNvSpPr>
            <p:nvPr/>
          </p:nvSpPr>
          <p:spPr bwMode="auto">
            <a:xfrm>
              <a:off x="7559" y="5728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2" name="Freeform 920"/>
            <p:cNvSpPr>
              <a:spLocks/>
            </p:cNvSpPr>
            <p:nvPr/>
          </p:nvSpPr>
          <p:spPr bwMode="auto">
            <a:xfrm>
              <a:off x="7600" y="568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3" name="Freeform 921"/>
            <p:cNvSpPr>
              <a:spLocks/>
            </p:cNvSpPr>
            <p:nvPr/>
          </p:nvSpPr>
          <p:spPr bwMode="auto">
            <a:xfrm>
              <a:off x="7641" y="563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4" name="Freeform 922"/>
            <p:cNvSpPr>
              <a:spLocks/>
            </p:cNvSpPr>
            <p:nvPr/>
          </p:nvSpPr>
          <p:spPr bwMode="auto">
            <a:xfrm>
              <a:off x="7682" y="560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5" name="Freeform 923"/>
            <p:cNvSpPr>
              <a:spLocks/>
            </p:cNvSpPr>
            <p:nvPr/>
          </p:nvSpPr>
          <p:spPr bwMode="auto">
            <a:xfrm>
              <a:off x="7722" y="558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6" name="Freeform 924"/>
            <p:cNvSpPr>
              <a:spLocks/>
            </p:cNvSpPr>
            <p:nvPr/>
          </p:nvSpPr>
          <p:spPr bwMode="auto">
            <a:xfrm>
              <a:off x="7763" y="5602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7" name="Freeform 925"/>
            <p:cNvSpPr>
              <a:spLocks/>
            </p:cNvSpPr>
            <p:nvPr/>
          </p:nvSpPr>
          <p:spPr bwMode="auto">
            <a:xfrm>
              <a:off x="7804" y="5580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8" name="Freeform 926"/>
            <p:cNvSpPr>
              <a:spLocks/>
            </p:cNvSpPr>
            <p:nvPr/>
          </p:nvSpPr>
          <p:spPr bwMode="auto">
            <a:xfrm>
              <a:off x="7845" y="553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39" name="Freeform 927"/>
            <p:cNvSpPr>
              <a:spLocks/>
            </p:cNvSpPr>
            <p:nvPr/>
          </p:nvSpPr>
          <p:spPr bwMode="auto">
            <a:xfrm>
              <a:off x="7886" y="5354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0" name="Freeform 928"/>
            <p:cNvSpPr>
              <a:spLocks/>
            </p:cNvSpPr>
            <p:nvPr/>
          </p:nvSpPr>
          <p:spPr bwMode="auto">
            <a:xfrm>
              <a:off x="7927" y="5213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1" name="Freeform 929"/>
            <p:cNvSpPr>
              <a:spLocks/>
            </p:cNvSpPr>
            <p:nvPr/>
          </p:nvSpPr>
          <p:spPr bwMode="auto">
            <a:xfrm>
              <a:off x="7967" y="4997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2" name="Freeform 930"/>
            <p:cNvSpPr>
              <a:spLocks/>
            </p:cNvSpPr>
            <p:nvPr/>
          </p:nvSpPr>
          <p:spPr bwMode="auto">
            <a:xfrm>
              <a:off x="8008" y="547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3" name="Freeform 931"/>
            <p:cNvSpPr>
              <a:spLocks/>
            </p:cNvSpPr>
            <p:nvPr/>
          </p:nvSpPr>
          <p:spPr bwMode="auto">
            <a:xfrm>
              <a:off x="8049" y="5921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4" name="Freeform 932"/>
            <p:cNvSpPr>
              <a:spLocks/>
            </p:cNvSpPr>
            <p:nvPr/>
          </p:nvSpPr>
          <p:spPr bwMode="auto">
            <a:xfrm>
              <a:off x="8090" y="6116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5" name="Freeform 933"/>
            <p:cNvSpPr>
              <a:spLocks/>
            </p:cNvSpPr>
            <p:nvPr/>
          </p:nvSpPr>
          <p:spPr bwMode="auto">
            <a:xfrm>
              <a:off x="8131" y="617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6" name="Freeform 934"/>
            <p:cNvSpPr>
              <a:spLocks/>
            </p:cNvSpPr>
            <p:nvPr/>
          </p:nvSpPr>
          <p:spPr bwMode="auto">
            <a:xfrm>
              <a:off x="8172" y="6335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7" name="Freeform 935"/>
            <p:cNvSpPr>
              <a:spLocks/>
            </p:cNvSpPr>
            <p:nvPr/>
          </p:nvSpPr>
          <p:spPr bwMode="auto">
            <a:xfrm>
              <a:off x="8212" y="6479"/>
              <a:ext cx="52" cy="5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52" y="26"/>
                </a:cxn>
                <a:cxn ang="0">
                  <a:pos x="26" y="52"/>
                </a:cxn>
                <a:cxn ang="0">
                  <a:pos x="0" y="26"/>
                </a:cxn>
                <a:cxn ang="0">
                  <a:pos x="26" y="0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 w="63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8" name="Rectangle 936"/>
            <p:cNvSpPr>
              <a:spLocks noChangeArrowheads="1"/>
            </p:cNvSpPr>
            <p:nvPr/>
          </p:nvSpPr>
          <p:spPr bwMode="auto">
            <a:xfrm>
              <a:off x="3316" y="6604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49" name="Rectangle 937"/>
            <p:cNvSpPr>
              <a:spLocks noChangeArrowheads="1"/>
            </p:cNvSpPr>
            <p:nvPr/>
          </p:nvSpPr>
          <p:spPr bwMode="auto">
            <a:xfrm>
              <a:off x="3357" y="6604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0" name="Rectangle 938"/>
            <p:cNvSpPr>
              <a:spLocks noChangeArrowheads="1"/>
            </p:cNvSpPr>
            <p:nvPr/>
          </p:nvSpPr>
          <p:spPr bwMode="auto">
            <a:xfrm>
              <a:off x="3398" y="6670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1" name="Rectangle 939"/>
            <p:cNvSpPr>
              <a:spLocks noChangeArrowheads="1"/>
            </p:cNvSpPr>
            <p:nvPr/>
          </p:nvSpPr>
          <p:spPr bwMode="auto">
            <a:xfrm>
              <a:off x="3439" y="6710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2" name="Rectangle 940"/>
            <p:cNvSpPr>
              <a:spLocks noChangeArrowheads="1"/>
            </p:cNvSpPr>
            <p:nvPr/>
          </p:nvSpPr>
          <p:spPr bwMode="auto">
            <a:xfrm>
              <a:off x="3480" y="6680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3" name="Rectangle 941"/>
            <p:cNvSpPr>
              <a:spLocks noChangeArrowheads="1"/>
            </p:cNvSpPr>
            <p:nvPr/>
          </p:nvSpPr>
          <p:spPr bwMode="auto">
            <a:xfrm>
              <a:off x="3521" y="6597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4" name="Rectangle 942"/>
            <p:cNvSpPr>
              <a:spLocks noChangeArrowheads="1"/>
            </p:cNvSpPr>
            <p:nvPr/>
          </p:nvSpPr>
          <p:spPr bwMode="auto">
            <a:xfrm>
              <a:off x="3561" y="6238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5" name="Rectangle 943"/>
            <p:cNvSpPr>
              <a:spLocks noChangeArrowheads="1"/>
            </p:cNvSpPr>
            <p:nvPr/>
          </p:nvSpPr>
          <p:spPr bwMode="auto">
            <a:xfrm>
              <a:off x="3602" y="5773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6" name="Rectangle 944"/>
            <p:cNvSpPr>
              <a:spLocks noChangeArrowheads="1"/>
            </p:cNvSpPr>
            <p:nvPr/>
          </p:nvSpPr>
          <p:spPr bwMode="auto">
            <a:xfrm>
              <a:off x="3643" y="5811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7" name="Rectangle 945"/>
            <p:cNvSpPr>
              <a:spLocks noChangeArrowheads="1"/>
            </p:cNvSpPr>
            <p:nvPr/>
          </p:nvSpPr>
          <p:spPr bwMode="auto">
            <a:xfrm>
              <a:off x="3684" y="6157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8" name="Rectangle 946"/>
            <p:cNvSpPr>
              <a:spLocks noChangeArrowheads="1"/>
            </p:cNvSpPr>
            <p:nvPr/>
          </p:nvSpPr>
          <p:spPr bwMode="auto">
            <a:xfrm>
              <a:off x="3725" y="5220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59" name="Rectangle 947"/>
            <p:cNvSpPr>
              <a:spLocks noChangeArrowheads="1"/>
            </p:cNvSpPr>
            <p:nvPr/>
          </p:nvSpPr>
          <p:spPr bwMode="auto">
            <a:xfrm>
              <a:off x="3766" y="5751"/>
              <a:ext cx="50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0" name="Rectangle 948"/>
            <p:cNvSpPr>
              <a:spLocks noChangeArrowheads="1"/>
            </p:cNvSpPr>
            <p:nvPr/>
          </p:nvSpPr>
          <p:spPr bwMode="auto">
            <a:xfrm>
              <a:off x="3806" y="5772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1" name="Rectangle 949"/>
            <p:cNvSpPr>
              <a:spLocks noChangeArrowheads="1"/>
            </p:cNvSpPr>
            <p:nvPr/>
          </p:nvSpPr>
          <p:spPr bwMode="auto">
            <a:xfrm>
              <a:off x="3847" y="5663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2" name="Rectangle 950"/>
            <p:cNvSpPr>
              <a:spLocks noChangeArrowheads="1"/>
            </p:cNvSpPr>
            <p:nvPr/>
          </p:nvSpPr>
          <p:spPr bwMode="auto">
            <a:xfrm>
              <a:off x="3888" y="5583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3" name="Rectangle 951"/>
            <p:cNvSpPr>
              <a:spLocks noChangeArrowheads="1"/>
            </p:cNvSpPr>
            <p:nvPr/>
          </p:nvSpPr>
          <p:spPr bwMode="auto">
            <a:xfrm>
              <a:off x="3929" y="5508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4" name="Rectangle 952"/>
            <p:cNvSpPr>
              <a:spLocks noChangeArrowheads="1"/>
            </p:cNvSpPr>
            <p:nvPr/>
          </p:nvSpPr>
          <p:spPr bwMode="auto">
            <a:xfrm>
              <a:off x="3970" y="5416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5" name="Rectangle 953"/>
            <p:cNvSpPr>
              <a:spLocks noChangeArrowheads="1"/>
            </p:cNvSpPr>
            <p:nvPr/>
          </p:nvSpPr>
          <p:spPr bwMode="auto">
            <a:xfrm>
              <a:off x="4011" y="5241"/>
              <a:ext cx="50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6" name="Rectangle 954"/>
            <p:cNvSpPr>
              <a:spLocks noChangeArrowheads="1"/>
            </p:cNvSpPr>
            <p:nvPr/>
          </p:nvSpPr>
          <p:spPr bwMode="auto">
            <a:xfrm>
              <a:off x="4052" y="5028"/>
              <a:ext cx="50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7" name="Rectangle 955"/>
            <p:cNvSpPr>
              <a:spLocks noChangeArrowheads="1"/>
            </p:cNvSpPr>
            <p:nvPr/>
          </p:nvSpPr>
          <p:spPr bwMode="auto">
            <a:xfrm>
              <a:off x="4092" y="5449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8" name="Rectangle 956"/>
            <p:cNvSpPr>
              <a:spLocks noChangeArrowheads="1"/>
            </p:cNvSpPr>
            <p:nvPr/>
          </p:nvSpPr>
          <p:spPr bwMode="auto">
            <a:xfrm>
              <a:off x="4133" y="5898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69" name="Rectangle 957"/>
            <p:cNvSpPr>
              <a:spLocks noChangeArrowheads="1"/>
            </p:cNvSpPr>
            <p:nvPr/>
          </p:nvSpPr>
          <p:spPr bwMode="auto">
            <a:xfrm>
              <a:off x="4174" y="6025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0" name="Rectangle 958"/>
            <p:cNvSpPr>
              <a:spLocks noChangeArrowheads="1"/>
            </p:cNvSpPr>
            <p:nvPr/>
          </p:nvSpPr>
          <p:spPr bwMode="auto">
            <a:xfrm>
              <a:off x="4215" y="6111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1" name="Rectangle 959"/>
            <p:cNvSpPr>
              <a:spLocks noChangeArrowheads="1"/>
            </p:cNvSpPr>
            <p:nvPr/>
          </p:nvSpPr>
          <p:spPr bwMode="auto">
            <a:xfrm>
              <a:off x="4256" y="6309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2" name="Rectangle 960"/>
            <p:cNvSpPr>
              <a:spLocks noChangeArrowheads="1"/>
            </p:cNvSpPr>
            <p:nvPr/>
          </p:nvSpPr>
          <p:spPr bwMode="auto">
            <a:xfrm>
              <a:off x="4295" y="6497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3" name="Rectangle 961"/>
            <p:cNvSpPr>
              <a:spLocks noChangeArrowheads="1"/>
            </p:cNvSpPr>
            <p:nvPr/>
          </p:nvSpPr>
          <p:spPr bwMode="auto">
            <a:xfrm>
              <a:off x="4336" y="6590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4" name="Rectangle 962"/>
            <p:cNvSpPr>
              <a:spLocks noChangeArrowheads="1"/>
            </p:cNvSpPr>
            <p:nvPr/>
          </p:nvSpPr>
          <p:spPr bwMode="auto">
            <a:xfrm>
              <a:off x="4377" y="6659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5" name="Rectangle 963"/>
            <p:cNvSpPr>
              <a:spLocks noChangeArrowheads="1"/>
            </p:cNvSpPr>
            <p:nvPr/>
          </p:nvSpPr>
          <p:spPr bwMode="auto">
            <a:xfrm>
              <a:off x="4418" y="6664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6" name="Rectangle 964"/>
            <p:cNvSpPr>
              <a:spLocks noChangeArrowheads="1"/>
            </p:cNvSpPr>
            <p:nvPr/>
          </p:nvSpPr>
          <p:spPr bwMode="auto">
            <a:xfrm>
              <a:off x="4459" y="6688"/>
              <a:ext cx="50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7" name="Rectangle 965"/>
            <p:cNvSpPr>
              <a:spLocks noChangeArrowheads="1"/>
            </p:cNvSpPr>
            <p:nvPr/>
          </p:nvSpPr>
          <p:spPr bwMode="auto">
            <a:xfrm>
              <a:off x="4500" y="6607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8" name="Rectangle 966"/>
            <p:cNvSpPr>
              <a:spLocks noChangeArrowheads="1"/>
            </p:cNvSpPr>
            <p:nvPr/>
          </p:nvSpPr>
          <p:spPr bwMode="auto">
            <a:xfrm>
              <a:off x="4540" y="6330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79" name="Rectangle 967"/>
            <p:cNvSpPr>
              <a:spLocks noChangeArrowheads="1"/>
            </p:cNvSpPr>
            <p:nvPr/>
          </p:nvSpPr>
          <p:spPr bwMode="auto">
            <a:xfrm>
              <a:off x="4581" y="5848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0" name="Rectangle 968"/>
            <p:cNvSpPr>
              <a:spLocks noChangeArrowheads="1"/>
            </p:cNvSpPr>
            <p:nvPr/>
          </p:nvSpPr>
          <p:spPr bwMode="auto">
            <a:xfrm>
              <a:off x="4622" y="5822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1" name="Rectangle 969"/>
            <p:cNvSpPr>
              <a:spLocks noChangeArrowheads="1"/>
            </p:cNvSpPr>
            <p:nvPr/>
          </p:nvSpPr>
          <p:spPr bwMode="auto">
            <a:xfrm>
              <a:off x="4663" y="5814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2" name="Rectangle 970"/>
            <p:cNvSpPr>
              <a:spLocks noChangeArrowheads="1"/>
            </p:cNvSpPr>
            <p:nvPr/>
          </p:nvSpPr>
          <p:spPr bwMode="auto">
            <a:xfrm>
              <a:off x="4704" y="5769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3" name="Rectangle 971"/>
            <p:cNvSpPr>
              <a:spLocks noChangeArrowheads="1"/>
            </p:cNvSpPr>
            <p:nvPr/>
          </p:nvSpPr>
          <p:spPr bwMode="auto">
            <a:xfrm>
              <a:off x="4745" y="5687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4" name="Rectangle 972"/>
            <p:cNvSpPr>
              <a:spLocks noChangeArrowheads="1"/>
            </p:cNvSpPr>
            <p:nvPr/>
          </p:nvSpPr>
          <p:spPr bwMode="auto">
            <a:xfrm>
              <a:off x="4785" y="5639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5" name="Rectangle 973"/>
            <p:cNvSpPr>
              <a:spLocks noChangeArrowheads="1"/>
            </p:cNvSpPr>
            <p:nvPr/>
          </p:nvSpPr>
          <p:spPr bwMode="auto">
            <a:xfrm>
              <a:off x="4826" y="5540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6" name="Rectangle 974"/>
            <p:cNvSpPr>
              <a:spLocks noChangeArrowheads="1"/>
            </p:cNvSpPr>
            <p:nvPr/>
          </p:nvSpPr>
          <p:spPr bwMode="auto">
            <a:xfrm>
              <a:off x="4867" y="5476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7" name="Rectangle 975"/>
            <p:cNvSpPr>
              <a:spLocks noChangeArrowheads="1"/>
            </p:cNvSpPr>
            <p:nvPr/>
          </p:nvSpPr>
          <p:spPr bwMode="auto">
            <a:xfrm>
              <a:off x="4908" y="5368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8" name="Rectangle 976"/>
            <p:cNvSpPr>
              <a:spLocks noChangeArrowheads="1"/>
            </p:cNvSpPr>
            <p:nvPr/>
          </p:nvSpPr>
          <p:spPr bwMode="auto">
            <a:xfrm>
              <a:off x="4949" y="5276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89" name="Rectangle 977"/>
            <p:cNvSpPr>
              <a:spLocks noChangeArrowheads="1"/>
            </p:cNvSpPr>
            <p:nvPr/>
          </p:nvSpPr>
          <p:spPr bwMode="auto">
            <a:xfrm>
              <a:off x="4990" y="5186"/>
              <a:ext cx="50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90" name="Rectangle 978"/>
            <p:cNvSpPr>
              <a:spLocks noChangeArrowheads="1"/>
            </p:cNvSpPr>
            <p:nvPr/>
          </p:nvSpPr>
          <p:spPr bwMode="auto">
            <a:xfrm>
              <a:off x="5030" y="5028"/>
              <a:ext cx="51" cy="50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91" name="Rectangle 979"/>
            <p:cNvSpPr>
              <a:spLocks noChangeArrowheads="1"/>
            </p:cNvSpPr>
            <p:nvPr/>
          </p:nvSpPr>
          <p:spPr bwMode="auto">
            <a:xfrm>
              <a:off x="5071" y="5354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500692" name="Rectangle 980"/>
            <p:cNvSpPr>
              <a:spLocks noChangeArrowheads="1"/>
            </p:cNvSpPr>
            <p:nvPr/>
          </p:nvSpPr>
          <p:spPr bwMode="auto">
            <a:xfrm>
              <a:off x="5112" y="5712"/>
              <a:ext cx="51" cy="51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500693" name="Rectangle 981"/>
          <p:cNvSpPr>
            <a:spLocks noChangeArrowheads="1"/>
          </p:cNvSpPr>
          <p:nvPr/>
        </p:nvSpPr>
        <p:spPr bwMode="auto">
          <a:xfrm>
            <a:off x="3292475" y="416242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4" name="Rectangle 982"/>
          <p:cNvSpPr>
            <a:spLocks noChangeArrowheads="1"/>
          </p:cNvSpPr>
          <p:nvPr/>
        </p:nvSpPr>
        <p:spPr bwMode="auto">
          <a:xfrm>
            <a:off x="3340100" y="4256088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5" name="Rectangle 983"/>
          <p:cNvSpPr>
            <a:spLocks noChangeArrowheads="1"/>
          </p:cNvSpPr>
          <p:nvPr/>
        </p:nvSpPr>
        <p:spPr bwMode="auto">
          <a:xfrm>
            <a:off x="3386138" y="4014788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6" name="Rectangle 984"/>
          <p:cNvSpPr>
            <a:spLocks noChangeArrowheads="1"/>
          </p:cNvSpPr>
          <p:nvPr/>
        </p:nvSpPr>
        <p:spPr bwMode="auto">
          <a:xfrm>
            <a:off x="3432175" y="4221163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7" name="Rectangle 985"/>
          <p:cNvSpPr>
            <a:spLocks noChangeArrowheads="1"/>
          </p:cNvSpPr>
          <p:nvPr/>
        </p:nvSpPr>
        <p:spPr bwMode="auto">
          <a:xfrm>
            <a:off x="3479800" y="469265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8" name="Rectangle 986"/>
          <p:cNvSpPr>
            <a:spLocks noChangeArrowheads="1"/>
          </p:cNvSpPr>
          <p:nvPr/>
        </p:nvSpPr>
        <p:spPr bwMode="auto">
          <a:xfrm>
            <a:off x="3527425" y="483552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699" name="Rectangle 987"/>
          <p:cNvSpPr>
            <a:spLocks noChangeArrowheads="1"/>
          </p:cNvSpPr>
          <p:nvPr/>
        </p:nvSpPr>
        <p:spPr bwMode="auto">
          <a:xfrm>
            <a:off x="3573463" y="4973638"/>
            <a:ext cx="60325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0" name="Rectangle 988"/>
          <p:cNvSpPr>
            <a:spLocks noChangeArrowheads="1"/>
          </p:cNvSpPr>
          <p:nvPr/>
        </p:nvSpPr>
        <p:spPr bwMode="auto">
          <a:xfrm>
            <a:off x="3621088" y="4951413"/>
            <a:ext cx="58737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1" name="Rectangle 989"/>
          <p:cNvSpPr>
            <a:spLocks noChangeArrowheads="1"/>
          </p:cNvSpPr>
          <p:nvPr/>
        </p:nvSpPr>
        <p:spPr bwMode="auto">
          <a:xfrm>
            <a:off x="3668713" y="4987925"/>
            <a:ext cx="57150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2" name="Rectangle 990"/>
          <p:cNvSpPr>
            <a:spLocks noChangeArrowheads="1"/>
          </p:cNvSpPr>
          <p:nvPr/>
        </p:nvSpPr>
        <p:spPr bwMode="auto">
          <a:xfrm>
            <a:off x="3714750" y="480060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3" name="Rectangle 991"/>
          <p:cNvSpPr>
            <a:spLocks noChangeArrowheads="1"/>
          </p:cNvSpPr>
          <p:nvPr/>
        </p:nvSpPr>
        <p:spPr bwMode="auto">
          <a:xfrm>
            <a:off x="3762375" y="4603750"/>
            <a:ext cx="58738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4" name="Rectangle 992"/>
          <p:cNvSpPr>
            <a:spLocks noChangeArrowheads="1"/>
          </p:cNvSpPr>
          <p:nvPr/>
        </p:nvSpPr>
        <p:spPr bwMode="auto">
          <a:xfrm>
            <a:off x="3810000" y="4356100"/>
            <a:ext cx="58738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5" name="Rectangle 993"/>
          <p:cNvSpPr>
            <a:spLocks noChangeArrowheads="1"/>
          </p:cNvSpPr>
          <p:nvPr/>
        </p:nvSpPr>
        <p:spPr bwMode="auto">
          <a:xfrm>
            <a:off x="3857625" y="4021138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6" name="Rectangle 994"/>
          <p:cNvSpPr>
            <a:spLocks noChangeArrowheads="1"/>
          </p:cNvSpPr>
          <p:nvPr/>
        </p:nvSpPr>
        <p:spPr bwMode="auto">
          <a:xfrm>
            <a:off x="3905250" y="3544888"/>
            <a:ext cx="57150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7" name="Rectangle 995"/>
          <p:cNvSpPr>
            <a:spLocks noChangeArrowheads="1"/>
          </p:cNvSpPr>
          <p:nvPr/>
        </p:nvSpPr>
        <p:spPr bwMode="auto">
          <a:xfrm>
            <a:off x="3951288" y="286702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8" name="Rectangle 996"/>
          <p:cNvSpPr>
            <a:spLocks noChangeArrowheads="1"/>
          </p:cNvSpPr>
          <p:nvPr/>
        </p:nvSpPr>
        <p:spPr bwMode="auto">
          <a:xfrm>
            <a:off x="3998913" y="2895600"/>
            <a:ext cx="58737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09" name="Rectangle 997"/>
          <p:cNvSpPr>
            <a:spLocks noChangeArrowheads="1"/>
          </p:cNvSpPr>
          <p:nvPr/>
        </p:nvSpPr>
        <p:spPr bwMode="auto">
          <a:xfrm>
            <a:off x="4044950" y="2990850"/>
            <a:ext cx="60325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0" name="Rectangle 998"/>
          <p:cNvSpPr>
            <a:spLocks noChangeArrowheads="1"/>
          </p:cNvSpPr>
          <p:nvPr/>
        </p:nvSpPr>
        <p:spPr bwMode="auto">
          <a:xfrm>
            <a:off x="4092575" y="3040063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1" name="Rectangle 999"/>
          <p:cNvSpPr>
            <a:spLocks noChangeArrowheads="1"/>
          </p:cNvSpPr>
          <p:nvPr/>
        </p:nvSpPr>
        <p:spPr bwMode="auto">
          <a:xfrm>
            <a:off x="4140200" y="313690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2" name="Rectangle 1000"/>
          <p:cNvSpPr>
            <a:spLocks noChangeArrowheads="1"/>
          </p:cNvSpPr>
          <p:nvPr/>
        </p:nvSpPr>
        <p:spPr bwMode="auto">
          <a:xfrm>
            <a:off x="4187825" y="387350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3" name="Rectangle 1001"/>
          <p:cNvSpPr>
            <a:spLocks noChangeArrowheads="1"/>
          </p:cNvSpPr>
          <p:nvPr/>
        </p:nvSpPr>
        <p:spPr bwMode="auto">
          <a:xfrm>
            <a:off x="4235450" y="3376613"/>
            <a:ext cx="57150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4" name="Rectangle 1002"/>
          <p:cNvSpPr>
            <a:spLocks noChangeArrowheads="1"/>
          </p:cNvSpPr>
          <p:nvPr/>
        </p:nvSpPr>
        <p:spPr bwMode="auto">
          <a:xfrm>
            <a:off x="4281488" y="2120900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5" name="Rectangle 1003"/>
          <p:cNvSpPr>
            <a:spLocks noChangeArrowheads="1"/>
          </p:cNvSpPr>
          <p:nvPr/>
        </p:nvSpPr>
        <p:spPr bwMode="auto">
          <a:xfrm>
            <a:off x="4329113" y="242887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6" name="Rectangle 1004"/>
          <p:cNvSpPr>
            <a:spLocks noChangeArrowheads="1"/>
          </p:cNvSpPr>
          <p:nvPr/>
        </p:nvSpPr>
        <p:spPr bwMode="auto">
          <a:xfrm>
            <a:off x="4376738" y="2895600"/>
            <a:ext cx="58737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7" name="Rectangle 1005"/>
          <p:cNvSpPr>
            <a:spLocks noChangeArrowheads="1"/>
          </p:cNvSpPr>
          <p:nvPr/>
        </p:nvSpPr>
        <p:spPr bwMode="auto">
          <a:xfrm>
            <a:off x="4422775" y="2735263"/>
            <a:ext cx="60325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8" name="Rectangle 1006"/>
          <p:cNvSpPr>
            <a:spLocks noChangeArrowheads="1"/>
          </p:cNvSpPr>
          <p:nvPr/>
        </p:nvSpPr>
        <p:spPr bwMode="auto">
          <a:xfrm>
            <a:off x="4470400" y="278447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19" name="Rectangle 1007"/>
          <p:cNvSpPr>
            <a:spLocks noChangeArrowheads="1"/>
          </p:cNvSpPr>
          <p:nvPr/>
        </p:nvSpPr>
        <p:spPr bwMode="auto">
          <a:xfrm>
            <a:off x="4518025" y="2908300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0" name="Rectangle 1008"/>
          <p:cNvSpPr>
            <a:spLocks noChangeArrowheads="1"/>
          </p:cNvSpPr>
          <p:nvPr/>
        </p:nvSpPr>
        <p:spPr bwMode="auto">
          <a:xfrm>
            <a:off x="4565650" y="2922588"/>
            <a:ext cx="57150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1" name="Rectangle 1009"/>
          <p:cNvSpPr>
            <a:spLocks noChangeArrowheads="1"/>
          </p:cNvSpPr>
          <p:nvPr/>
        </p:nvSpPr>
        <p:spPr bwMode="auto">
          <a:xfrm>
            <a:off x="4610100" y="2965450"/>
            <a:ext cx="60325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2" name="Rectangle 1010"/>
          <p:cNvSpPr>
            <a:spLocks noChangeArrowheads="1"/>
          </p:cNvSpPr>
          <p:nvPr/>
        </p:nvSpPr>
        <p:spPr bwMode="auto">
          <a:xfrm>
            <a:off x="4657725" y="292100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3" name="Rectangle 1011"/>
          <p:cNvSpPr>
            <a:spLocks noChangeArrowheads="1"/>
          </p:cNvSpPr>
          <p:nvPr/>
        </p:nvSpPr>
        <p:spPr bwMode="auto">
          <a:xfrm>
            <a:off x="4705350" y="2944813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4" name="Rectangle 1012"/>
          <p:cNvSpPr>
            <a:spLocks noChangeArrowheads="1"/>
          </p:cNvSpPr>
          <p:nvPr/>
        </p:nvSpPr>
        <p:spPr bwMode="auto">
          <a:xfrm>
            <a:off x="4752975" y="2697163"/>
            <a:ext cx="57150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5" name="Rectangle 1013"/>
          <p:cNvSpPr>
            <a:spLocks noChangeArrowheads="1"/>
          </p:cNvSpPr>
          <p:nvPr/>
        </p:nvSpPr>
        <p:spPr bwMode="auto">
          <a:xfrm>
            <a:off x="4799013" y="2201863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6" name="Rectangle 1014"/>
          <p:cNvSpPr>
            <a:spLocks noChangeArrowheads="1"/>
          </p:cNvSpPr>
          <p:nvPr/>
        </p:nvSpPr>
        <p:spPr bwMode="auto">
          <a:xfrm>
            <a:off x="4846638" y="2482850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7" name="Rectangle 1015"/>
          <p:cNvSpPr>
            <a:spLocks noChangeArrowheads="1"/>
          </p:cNvSpPr>
          <p:nvPr/>
        </p:nvSpPr>
        <p:spPr bwMode="auto">
          <a:xfrm>
            <a:off x="4894263" y="1973263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8" name="Rectangle 1016"/>
          <p:cNvSpPr>
            <a:spLocks noChangeArrowheads="1"/>
          </p:cNvSpPr>
          <p:nvPr/>
        </p:nvSpPr>
        <p:spPr bwMode="auto">
          <a:xfrm>
            <a:off x="4941888" y="1828800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29" name="Rectangle 1017"/>
          <p:cNvSpPr>
            <a:spLocks noChangeArrowheads="1"/>
          </p:cNvSpPr>
          <p:nvPr/>
        </p:nvSpPr>
        <p:spPr bwMode="auto">
          <a:xfrm>
            <a:off x="4987925" y="2000250"/>
            <a:ext cx="60325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0" name="Rectangle 1018"/>
          <p:cNvSpPr>
            <a:spLocks noChangeArrowheads="1"/>
          </p:cNvSpPr>
          <p:nvPr/>
        </p:nvSpPr>
        <p:spPr bwMode="auto">
          <a:xfrm>
            <a:off x="5035550" y="201612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1" name="Rectangle 1019"/>
          <p:cNvSpPr>
            <a:spLocks noChangeArrowheads="1"/>
          </p:cNvSpPr>
          <p:nvPr/>
        </p:nvSpPr>
        <p:spPr bwMode="auto">
          <a:xfrm>
            <a:off x="5083175" y="1935163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2" name="Rectangle 1020"/>
          <p:cNvSpPr>
            <a:spLocks noChangeArrowheads="1"/>
          </p:cNvSpPr>
          <p:nvPr/>
        </p:nvSpPr>
        <p:spPr bwMode="auto">
          <a:xfrm>
            <a:off x="5129213" y="2081213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3" name="Rectangle 1021"/>
          <p:cNvSpPr>
            <a:spLocks noChangeArrowheads="1"/>
          </p:cNvSpPr>
          <p:nvPr/>
        </p:nvSpPr>
        <p:spPr bwMode="auto">
          <a:xfrm>
            <a:off x="5176838" y="1909763"/>
            <a:ext cx="58737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4" name="Rectangle 1022"/>
          <p:cNvSpPr>
            <a:spLocks noChangeArrowheads="1"/>
          </p:cNvSpPr>
          <p:nvPr/>
        </p:nvSpPr>
        <p:spPr bwMode="auto">
          <a:xfrm>
            <a:off x="5224463" y="2001838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5" name="Rectangle 1023"/>
          <p:cNvSpPr>
            <a:spLocks noChangeArrowheads="1"/>
          </p:cNvSpPr>
          <p:nvPr/>
        </p:nvSpPr>
        <p:spPr bwMode="auto">
          <a:xfrm>
            <a:off x="5272088" y="2198688"/>
            <a:ext cx="58737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6" name="Rectangle 1024"/>
          <p:cNvSpPr>
            <a:spLocks noChangeArrowheads="1"/>
          </p:cNvSpPr>
          <p:nvPr/>
        </p:nvSpPr>
        <p:spPr bwMode="auto">
          <a:xfrm>
            <a:off x="5319713" y="2036763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7" name="Rectangle 1025"/>
          <p:cNvSpPr>
            <a:spLocks noChangeArrowheads="1"/>
          </p:cNvSpPr>
          <p:nvPr/>
        </p:nvSpPr>
        <p:spPr bwMode="auto">
          <a:xfrm>
            <a:off x="5365750" y="2384425"/>
            <a:ext cx="58738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8" name="Rectangle 1026"/>
          <p:cNvSpPr>
            <a:spLocks noChangeArrowheads="1"/>
          </p:cNvSpPr>
          <p:nvPr/>
        </p:nvSpPr>
        <p:spPr bwMode="auto">
          <a:xfrm>
            <a:off x="5413375" y="339407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39" name="Rectangle 1027"/>
          <p:cNvSpPr>
            <a:spLocks noChangeArrowheads="1"/>
          </p:cNvSpPr>
          <p:nvPr/>
        </p:nvSpPr>
        <p:spPr bwMode="auto">
          <a:xfrm>
            <a:off x="5459413" y="4510088"/>
            <a:ext cx="60325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0" name="Rectangle 1028"/>
          <p:cNvSpPr>
            <a:spLocks noChangeArrowheads="1"/>
          </p:cNvSpPr>
          <p:nvPr/>
        </p:nvSpPr>
        <p:spPr bwMode="auto">
          <a:xfrm>
            <a:off x="5507038" y="4897438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1" name="Rectangle 1029"/>
          <p:cNvSpPr>
            <a:spLocks noChangeArrowheads="1"/>
          </p:cNvSpPr>
          <p:nvPr/>
        </p:nvSpPr>
        <p:spPr bwMode="auto">
          <a:xfrm>
            <a:off x="5554663" y="5043488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2" name="Rectangle 1030"/>
          <p:cNvSpPr>
            <a:spLocks noChangeArrowheads="1"/>
          </p:cNvSpPr>
          <p:nvPr/>
        </p:nvSpPr>
        <p:spPr bwMode="auto">
          <a:xfrm>
            <a:off x="5602288" y="5100638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3" name="Rectangle 1031"/>
          <p:cNvSpPr>
            <a:spLocks noChangeArrowheads="1"/>
          </p:cNvSpPr>
          <p:nvPr/>
        </p:nvSpPr>
        <p:spPr bwMode="auto">
          <a:xfrm>
            <a:off x="5649913" y="5149850"/>
            <a:ext cx="57150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4" name="Rectangle 1032"/>
          <p:cNvSpPr>
            <a:spLocks noChangeArrowheads="1"/>
          </p:cNvSpPr>
          <p:nvPr/>
        </p:nvSpPr>
        <p:spPr bwMode="auto">
          <a:xfrm>
            <a:off x="5695950" y="5186363"/>
            <a:ext cx="58738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5" name="Rectangle 1033"/>
          <p:cNvSpPr>
            <a:spLocks noChangeArrowheads="1"/>
          </p:cNvSpPr>
          <p:nvPr/>
        </p:nvSpPr>
        <p:spPr bwMode="auto">
          <a:xfrm>
            <a:off x="5741988" y="520382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6" name="Rectangle 1034"/>
          <p:cNvSpPr>
            <a:spLocks noChangeArrowheads="1"/>
          </p:cNvSpPr>
          <p:nvPr/>
        </p:nvSpPr>
        <p:spPr bwMode="auto">
          <a:xfrm>
            <a:off x="5789613" y="5229225"/>
            <a:ext cx="58737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7" name="Rectangle 1035"/>
          <p:cNvSpPr>
            <a:spLocks noChangeArrowheads="1"/>
          </p:cNvSpPr>
          <p:nvPr/>
        </p:nvSpPr>
        <p:spPr bwMode="auto">
          <a:xfrm>
            <a:off x="5837238" y="524827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8" name="Rectangle 1036"/>
          <p:cNvSpPr>
            <a:spLocks noChangeArrowheads="1"/>
          </p:cNvSpPr>
          <p:nvPr/>
        </p:nvSpPr>
        <p:spPr bwMode="auto">
          <a:xfrm>
            <a:off x="5884863" y="5243513"/>
            <a:ext cx="57150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49" name="Rectangle 1037"/>
          <p:cNvSpPr>
            <a:spLocks noChangeArrowheads="1"/>
          </p:cNvSpPr>
          <p:nvPr/>
        </p:nvSpPr>
        <p:spPr bwMode="auto">
          <a:xfrm>
            <a:off x="5930900" y="524827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0" name="Rectangle 1038"/>
          <p:cNvSpPr>
            <a:spLocks noChangeArrowheads="1"/>
          </p:cNvSpPr>
          <p:nvPr/>
        </p:nvSpPr>
        <p:spPr bwMode="auto">
          <a:xfrm>
            <a:off x="5978525" y="5249863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1" name="Rectangle 1039"/>
          <p:cNvSpPr>
            <a:spLocks noChangeArrowheads="1"/>
          </p:cNvSpPr>
          <p:nvPr/>
        </p:nvSpPr>
        <p:spPr bwMode="auto">
          <a:xfrm>
            <a:off x="6024563" y="5254625"/>
            <a:ext cx="60325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2" name="Rectangle 1040"/>
          <p:cNvSpPr>
            <a:spLocks noChangeArrowheads="1"/>
          </p:cNvSpPr>
          <p:nvPr/>
        </p:nvSpPr>
        <p:spPr bwMode="auto">
          <a:xfrm>
            <a:off x="6072188" y="525462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3" name="Rectangle 1041"/>
          <p:cNvSpPr>
            <a:spLocks noChangeArrowheads="1"/>
          </p:cNvSpPr>
          <p:nvPr/>
        </p:nvSpPr>
        <p:spPr bwMode="auto">
          <a:xfrm>
            <a:off x="6119813" y="5245100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4" name="Rectangle 1042"/>
          <p:cNvSpPr>
            <a:spLocks noChangeArrowheads="1"/>
          </p:cNvSpPr>
          <p:nvPr/>
        </p:nvSpPr>
        <p:spPr bwMode="auto">
          <a:xfrm>
            <a:off x="6167438" y="5248275"/>
            <a:ext cx="57150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5" name="Rectangle 1043"/>
          <p:cNvSpPr>
            <a:spLocks noChangeArrowheads="1"/>
          </p:cNvSpPr>
          <p:nvPr/>
        </p:nvSpPr>
        <p:spPr bwMode="auto">
          <a:xfrm>
            <a:off x="6215063" y="5249863"/>
            <a:ext cx="57150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6" name="Rectangle 1044"/>
          <p:cNvSpPr>
            <a:spLocks noChangeArrowheads="1"/>
          </p:cNvSpPr>
          <p:nvPr/>
        </p:nvSpPr>
        <p:spPr bwMode="auto">
          <a:xfrm>
            <a:off x="6261100" y="5249863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7" name="Rectangle 1045"/>
          <p:cNvSpPr>
            <a:spLocks noChangeArrowheads="1"/>
          </p:cNvSpPr>
          <p:nvPr/>
        </p:nvSpPr>
        <p:spPr bwMode="auto">
          <a:xfrm>
            <a:off x="6308725" y="522605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8" name="Rectangle 1046"/>
          <p:cNvSpPr>
            <a:spLocks noChangeArrowheads="1"/>
          </p:cNvSpPr>
          <p:nvPr/>
        </p:nvSpPr>
        <p:spPr bwMode="auto">
          <a:xfrm>
            <a:off x="6356350" y="5181600"/>
            <a:ext cx="58738" cy="60325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59" name="Rectangle 1047"/>
          <p:cNvSpPr>
            <a:spLocks noChangeArrowheads="1"/>
          </p:cNvSpPr>
          <p:nvPr/>
        </p:nvSpPr>
        <p:spPr bwMode="auto">
          <a:xfrm>
            <a:off x="6402388" y="5178425"/>
            <a:ext cx="60325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0" name="Rectangle 1048"/>
          <p:cNvSpPr>
            <a:spLocks noChangeArrowheads="1"/>
          </p:cNvSpPr>
          <p:nvPr/>
        </p:nvSpPr>
        <p:spPr bwMode="auto">
          <a:xfrm>
            <a:off x="6450013" y="5175250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1" name="Rectangle 1049"/>
          <p:cNvSpPr>
            <a:spLocks noChangeArrowheads="1"/>
          </p:cNvSpPr>
          <p:nvPr/>
        </p:nvSpPr>
        <p:spPr bwMode="auto">
          <a:xfrm>
            <a:off x="6497638" y="5159375"/>
            <a:ext cx="58737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2" name="Rectangle 1050"/>
          <p:cNvSpPr>
            <a:spLocks noChangeArrowheads="1"/>
          </p:cNvSpPr>
          <p:nvPr/>
        </p:nvSpPr>
        <p:spPr bwMode="auto">
          <a:xfrm>
            <a:off x="6543675" y="5195888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3" name="Rectangle 1051"/>
          <p:cNvSpPr>
            <a:spLocks noChangeArrowheads="1"/>
          </p:cNvSpPr>
          <p:nvPr/>
        </p:nvSpPr>
        <p:spPr bwMode="auto">
          <a:xfrm>
            <a:off x="6591300" y="514667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4" name="Rectangle 1052"/>
          <p:cNvSpPr>
            <a:spLocks noChangeArrowheads="1"/>
          </p:cNvSpPr>
          <p:nvPr/>
        </p:nvSpPr>
        <p:spPr bwMode="auto">
          <a:xfrm>
            <a:off x="6638925" y="5192713"/>
            <a:ext cx="58738" cy="57150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5" name="Rectangle 1053"/>
          <p:cNvSpPr>
            <a:spLocks noChangeArrowheads="1"/>
          </p:cNvSpPr>
          <p:nvPr/>
        </p:nvSpPr>
        <p:spPr bwMode="auto">
          <a:xfrm>
            <a:off x="6686550" y="5165725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6" name="Rectangle 1054"/>
          <p:cNvSpPr>
            <a:spLocks noChangeArrowheads="1"/>
          </p:cNvSpPr>
          <p:nvPr/>
        </p:nvSpPr>
        <p:spPr bwMode="auto">
          <a:xfrm>
            <a:off x="6734175" y="5118100"/>
            <a:ext cx="58738" cy="58738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7" name="Rectangle 1055"/>
          <p:cNvSpPr>
            <a:spLocks noChangeArrowheads="1"/>
          </p:cNvSpPr>
          <p:nvPr/>
        </p:nvSpPr>
        <p:spPr bwMode="auto">
          <a:xfrm>
            <a:off x="6781800" y="5151438"/>
            <a:ext cx="57150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8" name="Rectangle 1056"/>
          <p:cNvSpPr>
            <a:spLocks noChangeArrowheads="1"/>
          </p:cNvSpPr>
          <p:nvPr/>
        </p:nvSpPr>
        <p:spPr bwMode="auto">
          <a:xfrm>
            <a:off x="6827838" y="5173663"/>
            <a:ext cx="58737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69" name="Rectangle 1057"/>
          <p:cNvSpPr>
            <a:spLocks noChangeArrowheads="1"/>
          </p:cNvSpPr>
          <p:nvPr/>
        </p:nvSpPr>
        <p:spPr bwMode="auto">
          <a:xfrm>
            <a:off x="1023938" y="5216525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500770" name="Rectangle 1058"/>
          <p:cNvSpPr>
            <a:spLocks noChangeArrowheads="1"/>
          </p:cNvSpPr>
          <p:nvPr/>
        </p:nvSpPr>
        <p:spPr bwMode="auto">
          <a:xfrm>
            <a:off x="890588" y="4568825"/>
            <a:ext cx="10477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500</a:t>
            </a:r>
            <a:endParaRPr lang="en-US"/>
          </a:p>
        </p:txBody>
      </p:sp>
      <p:sp>
        <p:nvSpPr>
          <p:cNvPr id="500771" name="Rectangle 1059"/>
          <p:cNvSpPr>
            <a:spLocks noChangeArrowheads="1"/>
          </p:cNvSpPr>
          <p:nvPr/>
        </p:nvSpPr>
        <p:spPr bwMode="auto">
          <a:xfrm>
            <a:off x="825500" y="3919538"/>
            <a:ext cx="1397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1000</a:t>
            </a:r>
            <a:endParaRPr lang="en-US"/>
          </a:p>
        </p:txBody>
      </p:sp>
      <p:sp>
        <p:nvSpPr>
          <p:cNvPr id="500772" name="Rectangle 1060"/>
          <p:cNvSpPr>
            <a:spLocks noChangeArrowheads="1"/>
          </p:cNvSpPr>
          <p:nvPr/>
        </p:nvSpPr>
        <p:spPr bwMode="auto">
          <a:xfrm>
            <a:off x="825500" y="3268663"/>
            <a:ext cx="1397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1500</a:t>
            </a:r>
            <a:endParaRPr lang="en-US"/>
          </a:p>
        </p:txBody>
      </p:sp>
      <p:sp>
        <p:nvSpPr>
          <p:cNvPr id="500773" name="Rectangle 1061"/>
          <p:cNvSpPr>
            <a:spLocks noChangeArrowheads="1"/>
          </p:cNvSpPr>
          <p:nvPr/>
        </p:nvSpPr>
        <p:spPr bwMode="auto">
          <a:xfrm>
            <a:off x="825500" y="2616200"/>
            <a:ext cx="1397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2000</a:t>
            </a:r>
            <a:endParaRPr lang="en-US"/>
          </a:p>
        </p:txBody>
      </p:sp>
      <p:sp>
        <p:nvSpPr>
          <p:cNvPr id="500774" name="Rectangle 1062"/>
          <p:cNvSpPr>
            <a:spLocks noChangeArrowheads="1"/>
          </p:cNvSpPr>
          <p:nvPr/>
        </p:nvSpPr>
        <p:spPr bwMode="auto">
          <a:xfrm>
            <a:off x="825500" y="1968500"/>
            <a:ext cx="1397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2500</a:t>
            </a:r>
            <a:endParaRPr lang="en-US"/>
          </a:p>
        </p:txBody>
      </p:sp>
      <p:sp>
        <p:nvSpPr>
          <p:cNvPr id="500775" name="Rectangle 1063"/>
          <p:cNvSpPr>
            <a:spLocks noChangeArrowheads="1"/>
          </p:cNvSpPr>
          <p:nvPr/>
        </p:nvSpPr>
        <p:spPr bwMode="auto">
          <a:xfrm>
            <a:off x="825500" y="1319213"/>
            <a:ext cx="1397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3000</a:t>
            </a:r>
            <a:endParaRPr lang="en-US"/>
          </a:p>
        </p:txBody>
      </p:sp>
      <p:sp>
        <p:nvSpPr>
          <p:cNvPr id="500776" name="Rectangle 1064"/>
          <p:cNvSpPr>
            <a:spLocks noChangeArrowheads="1"/>
          </p:cNvSpPr>
          <p:nvPr/>
        </p:nvSpPr>
        <p:spPr bwMode="auto">
          <a:xfrm>
            <a:off x="1168400" y="5386388"/>
            <a:ext cx="349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500777" name="Rectangle 1065"/>
          <p:cNvSpPr>
            <a:spLocks noChangeArrowheads="1"/>
          </p:cNvSpPr>
          <p:nvPr/>
        </p:nvSpPr>
        <p:spPr bwMode="auto">
          <a:xfrm>
            <a:off x="1700213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500778" name="Rectangle 1066"/>
          <p:cNvSpPr>
            <a:spLocks noChangeArrowheads="1"/>
          </p:cNvSpPr>
          <p:nvPr/>
        </p:nvSpPr>
        <p:spPr bwMode="auto">
          <a:xfrm>
            <a:off x="2265363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24</a:t>
            </a:r>
            <a:endParaRPr lang="en-US"/>
          </a:p>
        </p:txBody>
      </p:sp>
      <p:sp>
        <p:nvSpPr>
          <p:cNvPr id="500779" name="Rectangle 1067"/>
          <p:cNvSpPr>
            <a:spLocks noChangeArrowheads="1"/>
          </p:cNvSpPr>
          <p:nvPr/>
        </p:nvSpPr>
        <p:spPr bwMode="auto">
          <a:xfrm>
            <a:off x="2830513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500780" name="Rectangle 1068"/>
          <p:cNvSpPr>
            <a:spLocks noChangeArrowheads="1"/>
          </p:cNvSpPr>
          <p:nvPr/>
        </p:nvSpPr>
        <p:spPr bwMode="auto">
          <a:xfrm>
            <a:off x="3395663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24</a:t>
            </a:r>
            <a:endParaRPr lang="en-US"/>
          </a:p>
        </p:txBody>
      </p:sp>
      <p:sp>
        <p:nvSpPr>
          <p:cNvPr id="500781" name="Rectangle 1069"/>
          <p:cNvSpPr>
            <a:spLocks noChangeArrowheads="1"/>
          </p:cNvSpPr>
          <p:nvPr/>
        </p:nvSpPr>
        <p:spPr bwMode="auto">
          <a:xfrm>
            <a:off x="3962400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500782" name="Rectangle 1070"/>
          <p:cNvSpPr>
            <a:spLocks noChangeArrowheads="1"/>
          </p:cNvSpPr>
          <p:nvPr/>
        </p:nvSpPr>
        <p:spPr bwMode="auto">
          <a:xfrm>
            <a:off x="4529138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24</a:t>
            </a:r>
            <a:endParaRPr lang="en-US"/>
          </a:p>
        </p:txBody>
      </p:sp>
      <p:sp>
        <p:nvSpPr>
          <p:cNvPr id="500783" name="Rectangle 1071"/>
          <p:cNvSpPr>
            <a:spLocks noChangeArrowheads="1"/>
          </p:cNvSpPr>
          <p:nvPr/>
        </p:nvSpPr>
        <p:spPr bwMode="auto">
          <a:xfrm>
            <a:off x="5094288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500784" name="Rectangle 1072"/>
          <p:cNvSpPr>
            <a:spLocks noChangeArrowheads="1"/>
          </p:cNvSpPr>
          <p:nvPr/>
        </p:nvSpPr>
        <p:spPr bwMode="auto">
          <a:xfrm>
            <a:off x="5661025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24</a:t>
            </a:r>
            <a:endParaRPr lang="en-US"/>
          </a:p>
        </p:txBody>
      </p:sp>
      <p:sp>
        <p:nvSpPr>
          <p:cNvPr id="500785" name="Rectangle 1073"/>
          <p:cNvSpPr>
            <a:spLocks noChangeArrowheads="1"/>
          </p:cNvSpPr>
          <p:nvPr/>
        </p:nvSpPr>
        <p:spPr bwMode="auto">
          <a:xfrm>
            <a:off x="6224588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500786" name="Rectangle 1074"/>
          <p:cNvSpPr>
            <a:spLocks noChangeArrowheads="1"/>
          </p:cNvSpPr>
          <p:nvPr/>
        </p:nvSpPr>
        <p:spPr bwMode="auto">
          <a:xfrm>
            <a:off x="6791325" y="5386388"/>
            <a:ext cx="69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">
                <a:solidFill>
                  <a:srgbClr val="000000"/>
                </a:solidFill>
              </a:rPr>
              <a:t>24</a:t>
            </a:r>
            <a:endParaRPr lang="en-US"/>
          </a:p>
        </p:txBody>
      </p:sp>
      <p:sp>
        <p:nvSpPr>
          <p:cNvPr id="500787" name="Rectangle 1075"/>
          <p:cNvSpPr>
            <a:spLocks noChangeArrowheads="1"/>
          </p:cNvSpPr>
          <p:nvPr/>
        </p:nvSpPr>
        <p:spPr bwMode="auto">
          <a:xfrm>
            <a:off x="1334583" y="5578475"/>
            <a:ext cx="58171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</a:rPr>
              <a:t>THURSDAY      FRIDAY      SATURDAY      SUNDAY         MONDAY       </a:t>
            </a:r>
            <a:endParaRPr lang="en-US" sz="1400"/>
          </a:p>
        </p:txBody>
      </p:sp>
      <p:sp>
        <p:nvSpPr>
          <p:cNvPr id="500790" name="Line 1078"/>
          <p:cNvSpPr>
            <a:spLocks noChangeShapeType="1"/>
          </p:cNvSpPr>
          <p:nvPr/>
        </p:nvSpPr>
        <p:spPr bwMode="auto">
          <a:xfrm>
            <a:off x="7016750" y="3097213"/>
            <a:ext cx="239713" cy="1587"/>
          </a:xfrm>
          <a:prstGeom prst="line">
            <a:avLst/>
          </a:prstGeom>
          <a:noFill/>
          <a:ln w="63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91" name="Freeform 1079"/>
          <p:cNvSpPr>
            <a:spLocks/>
          </p:cNvSpPr>
          <p:nvPr/>
        </p:nvSpPr>
        <p:spPr bwMode="auto">
          <a:xfrm>
            <a:off x="7105650" y="3067050"/>
            <a:ext cx="60325" cy="6032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26"/>
              </a:cxn>
              <a:cxn ang="0">
                <a:pos x="26" y="52"/>
              </a:cxn>
              <a:cxn ang="0">
                <a:pos x="0" y="26"/>
              </a:cxn>
              <a:cxn ang="0">
                <a:pos x="26" y="0"/>
              </a:cxn>
            </a:cxnLst>
            <a:rect l="0" t="0" r="r" b="b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  <a:close/>
              </a:path>
            </a:pathLst>
          </a:custGeom>
          <a:solidFill>
            <a:srgbClr val="3366FF"/>
          </a:solidFill>
          <a:ln w="6350">
            <a:solidFill>
              <a:srgbClr val="3366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92" name="Rectangle 1080"/>
          <p:cNvSpPr>
            <a:spLocks noChangeArrowheads="1"/>
          </p:cNvSpPr>
          <p:nvPr/>
        </p:nvSpPr>
        <p:spPr bwMode="auto">
          <a:xfrm>
            <a:off x="7266310" y="2895600"/>
            <a:ext cx="11156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</a:rPr>
              <a:t>Ave. of Prior </a:t>
            </a:r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</a:rPr>
              <a:t>3 Weeks</a:t>
            </a:r>
            <a:endParaRPr lang="en-US" sz="1400"/>
          </a:p>
        </p:txBody>
      </p:sp>
      <p:sp>
        <p:nvSpPr>
          <p:cNvPr id="500793" name="Line 1081"/>
          <p:cNvSpPr>
            <a:spLocks noChangeShapeType="1"/>
          </p:cNvSpPr>
          <p:nvPr/>
        </p:nvSpPr>
        <p:spPr bwMode="auto">
          <a:xfrm>
            <a:off x="7016750" y="3705225"/>
            <a:ext cx="239713" cy="1588"/>
          </a:xfrm>
          <a:prstGeom prst="line">
            <a:avLst/>
          </a:prstGeom>
          <a:noFill/>
          <a:ln w="63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94" name="Rectangle 1082"/>
          <p:cNvSpPr>
            <a:spLocks noChangeArrowheads="1"/>
          </p:cNvSpPr>
          <p:nvPr/>
        </p:nvSpPr>
        <p:spPr bwMode="auto">
          <a:xfrm>
            <a:off x="7105650" y="3675063"/>
            <a:ext cx="58738" cy="58737"/>
          </a:xfrm>
          <a:prstGeom prst="rect">
            <a:avLst/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500795" name="Rectangle 1083"/>
          <p:cNvSpPr>
            <a:spLocks noChangeArrowheads="1"/>
          </p:cNvSpPr>
          <p:nvPr/>
        </p:nvSpPr>
        <p:spPr bwMode="auto">
          <a:xfrm>
            <a:off x="7275813" y="3505200"/>
            <a:ext cx="9537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</a:rPr>
              <a:t>Katrina </a:t>
            </a:r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</a:rPr>
              <a:t>Evacuation</a:t>
            </a:r>
            <a:endParaRPr lang="en-US" sz="1400"/>
          </a:p>
        </p:txBody>
      </p:sp>
      <p:sp>
        <p:nvSpPr>
          <p:cNvPr id="500796" name="Rectangle 1084"/>
          <p:cNvSpPr>
            <a:spLocks noChangeArrowheads="1"/>
          </p:cNvSpPr>
          <p:nvPr/>
        </p:nvSpPr>
        <p:spPr bwMode="auto">
          <a:xfrm>
            <a:off x="6019800" y="1073150"/>
            <a:ext cx="1316038" cy="22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</a:rPr>
              <a:t>Storm Landfall</a:t>
            </a:r>
            <a:endParaRPr lang="en-US" sz="1400"/>
          </a:p>
        </p:txBody>
      </p:sp>
      <p:sp>
        <p:nvSpPr>
          <p:cNvPr id="500797" name="Rectangle 1085"/>
          <p:cNvSpPr>
            <a:spLocks noChangeArrowheads="1"/>
          </p:cNvSpPr>
          <p:nvPr/>
        </p:nvSpPr>
        <p:spPr bwMode="auto">
          <a:xfrm>
            <a:off x="-304800" y="152400"/>
            <a:ext cx="9215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Duration of Evacuation Volume</a:t>
            </a:r>
            <a:endParaRPr lang="en-US" sz="36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0798" name="Rectangle 1086"/>
          <p:cNvSpPr>
            <a:spLocks noChangeArrowheads="1"/>
          </p:cNvSpPr>
          <p:nvPr/>
        </p:nvSpPr>
        <p:spPr bwMode="auto">
          <a:xfrm>
            <a:off x="7205663" y="6477000"/>
            <a:ext cx="1636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457200" algn="l"/>
              </a:tabLst>
            </a:pPr>
            <a:r>
              <a:rPr lang="en-US" sz="1000" b="1">
                <a:cs typeface="Times New Roman" pitchFamily="18" charset="0"/>
              </a:rPr>
              <a:t>(Data source: LA DOTD)</a:t>
            </a:r>
            <a:endParaRPr lang="en-US" b="1"/>
          </a:p>
        </p:txBody>
      </p:sp>
      <p:sp>
        <p:nvSpPr>
          <p:cNvPr id="500799" name="Line 1087"/>
          <p:cNvSpPr>
            <a:spLocks noChangeShapeType="1"/>
          </p:cNvSpPr>
          <p:nvPr/>
        </p:nvSpPr>
        <p:spPr bwMode="auto">
          <a:xfrm flipV="1">
            <a:off x="5943600" y="1143000"/>
            <a:ext cx="0" cy="419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124" name="Rectangle 436"/>
          <p:cNvSpPr>
            <a:spLocks noChangeArrowheads="1"/>
          </p:cNvSpPr>
          <p:nvPr/>
        </p:nvSpPr>
        <p:spPr bwMode="auto">
          <a:xfrm>
            <a:off x="8959269" y="1078628"/>
            <a:ext cx="184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9123" name="AutoShape 435"/>
          <p:cNvSpPr>
            <a:spLocks noChangeAspect="1" noChangeArrowheads="1" noTextEdit="1"/>
          </p:cNvSpPr>
          <p:nvPr/>
        </p:nvSpPr>
        <p:spPr bwMode="auto">
          <a:xfrm>
            <a:off x="152400" y="990600"/>
            <a:ext cx="8839200" cy="5219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grpSp>
        <p:nvGrpSpPr>
          <p:cNvPr id="2" name="Group 234"/>
          <p:cNvGrpSpPr>
            <a:grpSpLocks/>
          </p:cNvGrpSpPr>
          <p:nvPr/>
        </p:nvGrpSpPr>
        <p:grpSpPr bwMode="auto">
          <a:xfrm>
            <a:off x="728663" y="1547813"/>
            <a:ext cx="7953375" cy="4173537"/>
            <a:chOff x="791" y="1329"/>
            <a:chExt cx="8422" cy="4420"/>
          </a:xfrm>
        </p:grpSpPr>
        <p:sp>
          <p:nvSpPr>
            <p:cNvPr id="499122" name="Rectangle 434"/>
            <p:cNvSpPr>
              <a:spLocks noChangeArrowheads="1"/>
            </p:cNvSpPr>
            <p:nvPr/>
          </p:nvSpPr>
          <p:spPr bwMode="auto">
            <a:xfrm>
              <a:off x="832" y="1329"/>
              <a:ext cx="8371" cy="437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21" name="Line 433"/>
            <p:cNvSpPr>
              <a:spLocks noChangeShapeType="1"/>
            </p:cNvSpPr>
            <p:nvPr/>
          </p:nvSpPr>
          <p:spPr bwMode="auto">
            <a:xfrm>
              <a:off x="1426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20" name="Line 432"/>
            <p:cNvSpPr>
              <a:spLocks noChangeShapeType="1"/>
            </p:cNvSpPr>
            <p:nvPr/>
          </p:nvSpPr>
          <p:spPr bwMode="auto">
            <a:xfrm>
              <a:off x="2020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9" name="Line 431"/>
            <p:cNvSpPr>
              <a:spLocks noChangeShapeType="1"/>
            </p:cNvSpPr>
            <p:nvPr/>
          </p:nvSpPr>
          <p:spPr bwMode="auto">
            <a:xfrm>
              <a:off x="2614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8" name="Line 430"/>
            <p:cNvSpPr>
              <a:spLocks noChangeShapeType="1"/>
            </p:cNvSpPr>
            <p:nvPr/>
          </p:nvSpPr>
          <p:spPr bwMode="auto">
            <a:xfrm>
              <a:off x="3210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7" name="Line 429"/>
            <p:cNvSpPr>
              <a:spLocks noChangeShapeType="1"/>
            </p:cNvSpPr>
            <p:nvPr/>
          </p:nvSpPr>
          <p:spPr bwMode="auto">
            <a:xfrm>
              <a:off x="3804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6" name="Line 428"/>
            <p:cNvSpPr>
              <a:spLocks noChangeShapeType="1"/>
            </p:cNvSpPr>
            <p:nvPr/>
          </p:nvSpPr>
          <p:spPr bwMode="auto">
            <a:xfrm>
              <a:off x="4399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5" name="Line 427"/>
            <p:cNvSpPr>
              <a:spLocks noChangeShapeType="1"/>
            </p:cNvSpPr>
            <p:nvPr/>
          </p:nvSpPr>
          <p:spPr bwMode="auto">
            <a:xfrm>
              <a:off x="4993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4" name="Line 426"/>
            <p:cNvSpPr>
              <a:spLocks noChangeShapeType="1"/>
            </p:cNvSpPr>
            <p:nvPr/>
          </p:nvSpPr>
          <p:spPr bwMode="auto">
            <a:xfrm>
              <a:off x="5587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3" name="Line 425"/>
            <p:cNvSpPr>
              <a:spLocks noChangeShapeType="1"/>
            </p:cNvSpPr>
            <p:nvPr/>
          </p:nvSpPr>
          <p:spPr bwMode="auto">
            <a:xfrm>
              <a:off x="6181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2" name="Line 424"/>
            <p:cNvSpPr>
              <a:spLocks noChangeShapeType="1"/>
            </p:cNvSpPr>
            <p:nvPr/>
          </p:nvSpPr>
          <p:spPr bwMode="auto">
            <a:xfrm>
              <a:off x="6775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1" name="Line 423"/>
            <p:cNvSpPr>
              <a:spLocks noChangeShapeType="1"/>
            </p:cNvSpPr>
            <p:nvPr/>
          </p:nvSpPr>
          <p:spPr bwMode="auto">
            <a:xfrm>
              <a:off x="7371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10" name="Line 422"/>
            <p:cNvSpPr>
              <a:spLocks noChangeShapeType="1"/>
            </p:cNvSpPr>
            <p:nvPr/>
          </p:nvSpPr>
          <p:spPr bwMode="auto">
            <a:xfrm>
              <a:off x="7965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9" name="Line 421"/>
            <p:cNvSpPr>
              <a:spLocks noChangeShapeType="1"/>
            </p:cNvSpPr>
            <p:nvPr/>
          </p:nvSpPr>
          <p:spPr bwMode="auto">
            <a:xfrm>
              <a:off x="8559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8" name="Line 420"/>
            <p:cNvSpPr>
              <a:spLocks noChangeShapeType="1"/>
            </p:cNvSpPr>
            <p:nvPr/>
          </p:nvSpPr>
          <p:spPr bwMode="auto">
            <a:xfrm>
              <a:off x="9154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7" name="Rectangle 419"/>
            <p:cNvSpPr>
              <a:spLocks noChangeArrowheads="1"/>
            </p:cNvSpPr>
            <p:nvPr/>
          </p:nvSpPr>
          <p:spPr bwMode="auto">
            <a:xfrm>
              <a:off x="832" y="1329"/>
              <a:ext cx="8371" cy="4379"/>
            </a:xfrm>
            <a:prstGeom prst="rect">
              <a:avLst/>
            </a:prstGeom>
            <a:noFill/>
            <a:ln w="825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6" name="Line 418"/>
            <p:cNvSpPr>
              <a:spLocks noChangeShapeType="1"/>
            </p:cNvSpPr>
            <p:nvPr/>
          </p:nvSpPr>
          <p:spPr bwMode="auto">
            <a:xfrm>
              <a:off x="832" y="1329"/>
              <a:ext cx="1" cy="43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5" name="Line 417"/>
            <p:cNvSpPr>
              <a:spLocks noChangeShapeType="1"/>
            </p:cNvSpPr>
            <p:nvPr/>
          </p:nvSpPr>
          <p:spPr bwMode="auto">
            <a:xfrm>
              <a:off x="791" y="5708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4" name="Line 416"/>
            <p:cNvSpPr>
              <a:spLocks noChangeShapeType="1"/>
            </p:cNvSpPr>
            <p:nvPr/>
          </p:nvSpPr>
          <p:spPr bwMode="auto">
            <a:xfrm>
              <a:off x="791" y="5270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3" name="Line 415"/>
            <p:cNvSpPr>
              <a:spLocks noChangeShapeType="1"/>
            </p:cNvSpPr>
            <p:nvPr/>
          </p:nvSpPr>
          <p:spPr bwMode="auto">
            <a:xfrm>
              <a:off x="791" y="4833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2" name="Line 414"/>
            <p:cNvSpPr>
              <a:spLocks noChangeShapeType="1"/>
            </p:cNvSpPr>
            <p:nvPr/>
          </p:nvSpPr>
          <p:spPr bwMode="auto">
            <a:xfrm>
              <a:off x="791" y="4394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1" name="Line 413"/>
            <p:cNvSpPr>
              <a:spLocks noChangeShapeType="1"/>
            </p:cNvSpPr>
            <p:nvPr/>
          </p:nvSpPr>
          <p:spPr bwMode="auto">
            <a:xfrm>
              <a:off x="791" y="3957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100" name="Line 412"/>
            <p:cNvSpPr>
              <a:spLocks noChangeShapeType="1"/>
            </p:cNvSpPr>
            <p:nvPr/>
          </p:nvSpPr>
          <p:spPr bwMode="auto">
            <a:xfrm>
              <a:off x="791" y="3519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9" name="Line 411"/>
            <p:cNvSpPr>
              <a:spLocks noChangeShapeType="1"/>
            </p:cNvSpPr>
            <p:nvPr/>
          </p:nvSpPr>
          <p:spPr bwMode="auto">
            <a:xfrm>
              <a:off x="791" y="3080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8" name="Line 410"/>
            <p:cNvSpPr>
              <a:spLocks noChangeShapeType="1"/>
            </p:cNvSpPr>
            <p:nvPr/>
          </p:nvSpPr>
          <p:spPr bwMode="auto">
            <a:xfrm>
              <a:off x="791" y="2643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7" name="Line 409"/>
            <p:cNvSpPr>
              <a:spLocks noChangeShapeType="1"/>
            </p:cNvSpPr>
            <p:nvPr/>
          </p:nvSpPr>
          <p:spPr bwMode="auto">
            <a:xfrm>
              <a:off x="791" y="2204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6" name="Line 408"/>
            <p:cNvSpPr>
              <a:spLocks noChangeShapeType="1"/>
            </p:cNvSpPr>
            <p:nvPr/>
          </p:nvSpPr>
          <p:spPr bwMode="auto">
            <a:xfrm>
              <a:off x="791" y="1768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5" name="Line 407"/>
            <p:cNvSpPr>
              <a:spLocks noChangeShapeType="1"/>
            </p:cNvSpPr>
            <p:nvPr/>
          </p:nvSpPr>
          <p:spPr bwMode="auto">
            <a:xfrm>
              <a:off x="791" y="1329"/>
              <a:ext cx="4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4" name="Line 406"/>
            <p:cNvSpPr>
              <a:spLocks noChangeShapeType="1"/>
            </p:cNvSpPr>
            <p:nvPr/>
          </p:nvSpPr>
          <p:spPr bwMode="auto">
            <a:xfrm>
              <a:off x="832" y="5708"/>
              <a:ext cx="837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3" name="Line 405"/>
            <p:cNvSpPr>
              <a:spLocks noChangeShapeType="1"/>
            </p:cNvSpPr>
            <p:nvPr/>
          </p:nvSpPr>
          <p:spPr bwMode="auto">
            <a:xfrm flipV="1">
              <a:off x="832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2" name="Line 404"/>
            <p:cNvSpPr>
              <a:spLocks noChangeShapeType="1"/>
            </p:cNvSpPr>
            <p:nvPr/>
          </p:nvSpPr>
          <p:spPr bwMode="auto">
            <a:xfrm flipV="1">
              <a:off x="1426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1" name="Line 403"/>
            <p:cNvSpPr>
              <a:spLocks noChangeShapeType="1"/>
            </p:cNvSpPr>
            <p:nvPr/>
          </p:nvSpPr>
          <p:spPr bwMode="auto">
            <a:xfrm flipV="1">
              <a:off x="2020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90" name="Line 402"/>
            <p:cNvSpPr>
              <a:spLocks noChangeShapeType="1"/>
            </p:cNvSpPr>
            <p:nvPr/>
          </p:nvSpPr>
          <p:spPr bwMode="auto">
            <a:xfrm flipV="1">
              <a:off x="2614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9" name="Line 401"/>
            <p:cNvSpPr>
              <a:spLocks noChangeShapeType="1"/>
            </p:cNvSpPr>
            <p:nvPr/>
          </p:nvSpPr>
          <p:spPr bwMode="auto">
            <a:xfrm flipV="1">
              <a:off x="3210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8" name="Line 400"/>
            <p:cNvSpPr>
              <a:spLocks noChangeShapeType="1"/>
            </p:cNvSpPr>
            <p:nvPr/>
          </p:nvSpPr>
          <p:spPr bwMode="auto">
            <a:xfrm flipV="1">
              <a:off x="3804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7" name="Line 399"/>
            <p:cNvSpPr>
              <a:spLocks noChangeShapeType="1"/>
            </p:cNvSpPr>
            <p:nvPr/>
          </p:nvSpPr>
          <p:spPr bwMode="auto">
            <a:xfrm flipV="1">
              <a:off x="4399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6" name="Line 398"/>
            <p:cNvSpPr>
              <a:spLocks noChangeShapeType="1"/>
            </p:cNvSpPr>
            <p:nvPr/>
          </p:nvSpPr>
          <p:spPr bwMode="auto">
            <a:xfrm flipV="1">
              <a:off x="4993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5" name="Line 397"/>
            <p:cNvSpPr>
              <a:spLocks noChangeShapeType="1"/>
            </p:cNvSpPr>
            <p:nvPr/>
          </p:nvSpPr>
          <p:spPr bwMode="auto">
            <a:xfrm flipV="1">
              <a:off x="5587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4" name="Line 396"/>
            <p:cNvSpPr>
              <a:spLocks noChangeShapeType="1"/>
            </p:cNvSpPr>
            <p:nvPr/>
          </p:nvSpPr>
          <p:spPr bwMode="auto">
            <a:xfrm flipV="1">
              <a:off x="6181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3" name="Line 395"/>
            <p:cNvSpPr>
              <a:spLocks noChangeShapeType="1"/>
            </p:cNvSpPr>
            <p:nvPr/>
          </p:nvSpPr>
          <p:spPr bwMode="auto">
            <a:xfrm flipV="1">
              <a:off x="6775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2" name="Line 394"/>
            <p:cNvSpPr>
              <a:spLocks noChangeShapeType="1"/>
            </p:cNvSpPr>
            <p:nvPr/>
          </p:nvSpPr>
          <p:spPr bwMode="auto">
            <a:xfrm flipV="1">
              <a:off x="7371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1" name="Line 393"/>
            <p:cNvSpPr>
              <a:spLocks noChangeShapeType="1"/>
            </p:cNvSpPr>
            <p:nvPr/>
          </p:nvSpPr>
          <p:spPr bwMode="auto">
            <a:xfrm flipV="1">
              <a:off x="7965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80" name="Line 392"/>
            <p:cNvSpPr>
              <a:spLocks noChangeShapeType="1"/>
            </p:cNvSpPr>
            <p:nvPr/>
          </p:nvSpPr>
          <p:spPr bwMode="auto">
            <a:xfrm flipV="1">
              <a:off x="8559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9" name="Line 391"/>
            <p:cNvSpPr>
              <a:spLocks noChangeShapeType="1"/>
            </p:cNvSpPr>
            <p:nvPr/>
          </p:nvSpPr>
          <p:spPr bwMode="auto">
            <a:xfrm flipV="1">
              <a:off x="9154" y="5708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8" name="Freeform 390"/>
            <p:cNvSpPr>
              <a:spLocks/>
            </p:cNvSpPr>
            <p:nvPr/>
          </p:nvSpPr>
          <p:spPr bwMode="auto">
            <a:xfrm>
              <a:off x="4473" y="4877"/>
              <a:ext cx="4705" cy="778"/>
            </a:xfrm>
            <a:custGeom>
              <a:avLst/>
              <a:gdLst/>
              <a:ahLst/>
              <a:cxnLst>
                <a:cxn ang="0">
                  <a:pos x="30" y="391"/>
                </a:cxn>
                <a:cxn ang="0">
                  <a:pos x="90" y="382"/>
                </a:cxn>
                <a:cxn ang="0">
                  <a:pos x="150" y="339"/>
                </a:cxn>
                <a:cxn ang="0">
                  <a:pos x="210" y="218"/>
                </a:cxn>
                <a:cxn ang="0">
                  <a:pos x="270" y="197"/>
                </a:cxn>
                <a:cxn ang="0">
                  <a:pos x="330" y="109"/>
                </a:cxn>
                <a:cxn ang="0">
                  <a:pos x="390" y="78"/>
                </a:cxn>
                <a:cxn ang="0">
                  <a:pos x="450" y="0"/>
                </a:cxn>
                <a:cxn ang="0">
                  <a:pos x="510" y="7"/>
                </a:cxn>
                <a:cxn ang="0">
                  <a:pos x="570" y="99"/>
                </a:cxn>
                <a:cxn ang="0">
                  <a:pos x="630" y="222"/>
                </a:cxn>
                <a:cxn ang="0">
                  <a:pos x="690" y="282"/>
                </a:cxn>
                <a:cxn ang="0">
                  <a:pos x="750" y="341"/>
                </a:cxn>
                <a:cxn ang="0">
                  <a:pos x="810" y="376"/>
                </a:cxn>
                <a:cxn ang="0">
                  <a:pos x="870" y="351"/>
                </a:cxn>
                <a:cxn ang="0">
                  <a:pos x="930" y="250"/>
                </a:cxn>
                <a:cxn ang="0">
                  <a:pos x="990" y="163"/>
                </a:cxn>
                <a:cxn ang="0">
                  <a:pos x="1050" y="147"/>
                </a:cxn>
                <a:cxn ang="0">
                  <a:pos x="1110" y="184"/>
                </a:cxn>
                <a:cxn ang="0">
                  <a:pos x="1170" y="194"/>
                </a:cxn>
                <a:cxn ang="0">
                  <a:pos x="1230" y="213"/>
                </a:cxn>
                <a:cxn ang="0">
                  <a:pos x="1290" y="285"/>
                </a:cxn>
                <a:cxn ang="0">
                  <a:pos x="1350" y="329"/>
                </a:cxn>
                <a:cxn ang="0">
                  <a:pos x="1410" y="386"/>
                </a:cxn>
                <a:cxn ang="0">
                  <a:pos x="1470" y="446"/>
                </a:cxn>
                <a:cxn ang="0">
                  <a:pos x="1530" y="470"/>
                </a:cxn>
                <a:cxn ang="0">
                  <a:pos x="1590" y="442"/>
                </a:cxn>
                <a:cxn ang="0">
                  <a:pos x="1651" y="398"/>
                </a:cxn>
                <a:cxn ang="0">
                  <a:pos x="1711" y="297"/>
                </a:cxn>
                <a:cxn ang="0">
                  <a:pos x="1771" y="169"/>
                </a:cxn>
                <a:cxn ang="0">
                  <a:pos x="1831" y="169"/>
                </a:cxn>
                <a:cxn ang="0">
                  <a:pos x="1891" y="171"/>
                </a:cxn>
                <a:cxn ang="0">
                  <a:pos x="1951" y="212"/>
                </a:cxn>
                <a:cxn ang="0">
                  <a:pos x="2011" y="269"/>
                </a:cxn>
                <a:cxn ang="0">
                  <a:pos x="2071" y="362"/>
                </a:cxn>
                <a:cxn ang="0">
                  <a:pos x="2131" y="432"/>
                </a:cxn>
                <a:cxn ang="0">
                  <a:pos x="2191" y="466"/>
                </a:cxn>
                <a:cxn ang="0">
                  <a:pos x="2251" y="468"/>
                </a:cxn>
                <a:cxn ang="0">
                  <a:pos x="2311" y="410"/>
                </a:cxn>
                <a:cxn ang="0">
                  <a:pos x="2371" y="277"/>
                </a:cxn>
                <a:cxn ang="0">
                  <a:pos x="2431" y="264"/>
                </a:cxn>
                <a:cxn ang="0">
                  <a:pos x="2491" y="224"/>
                </a:cxn>
                <a:cxn ang="0">
                  <a:pos x="2551" y="226"/>
                </a:cxn>
                <a:cxn ang="0">
                  <a:pos x="2611" y="167"/>
                </a:cxn>
                <a:cxn ang="0">
                  <a:pos x="2671" y="166"/>
                </a:cxn>
                <a:cxn ang="0">
                  <a:pos x="2731" y="305"/>
                </a:cxn>
                <a:cxn ang="0">
                  <a:pos x="2791" y="364"/>
                </a:cxn>
                <a:cxn ang="0">
                  <a:pos x="2851" y="422"/>
                </a:cxn>
              </a:cxnLst>
              <a:rect l="0" t="0" r="r" b="b"/>
              <a:pathLst>
                <a:path w="2851" h="470">
                  <a:moveTo>
                    <a:pt x="0" y="399"/>
                  </a:moveTo>
                  <a:lnTo>
                    <a:pt x="30" y="391"/>
                  </a:lnTo>
                  <a:lnTo>
                    <a:pt x="60" y="385"/>
                  </a:lnTo>
                  <a:lnTo>
                    <a:pt x="90" y="382"/>
                  </a:lnTo>
                  <a:lnTo>
                    <a:pt x="120" y="370"/>
                  </a:lnTo>
                  <a:lnTo>
                    <a:pt x="150" y="339"/>
                  </a:lnTo>
                  <a:lnTo>
                    <a:pt x="180" y="293"/>
                  </a:lnTo>
                  <a:lnTo>
                    <a:pt x="210" y="218"/>
                  </a:lnTo>
                  <a:lnTo>
                    <a:pt x="240" y="206"/>
                  </a:lnTo>
                  <a:lnTo>
                    <a:pt x="270" y="197"/>
                  </a:lnTo>
                  <a:lnTo>
                    <a:pt x="300" y="138"/>
                  </a:lnTo>
                  <a:lnTo>
                    <a:pt x="330" y="109"/>
                  </a:lnTo>
                  <a:lnTo>
                    <a:pt x="360" y="120"/>
                  </a:lnTo>
                  <a:lnTo>
                    <a:pt x="390" y="78"/>
                  </a:lnTo>
                  <a:lnTo>
                    <a:pt x="420" y="28"/>
                  </a:lnTo>
                  <a:lnTo>
                    <a:pt x="450" y="0"/>
                  </a:lnTo>
                  <a:lnTo>
                    <a:pt x="480" y="7"/>
                  </a:lnTo>
                  <a:lnTo>
                    <a:pt x="510" y="7"/>
                  </a:lnTo>
                  <a:lnTo>
                    <a:pt x="540" y="18"/>
                  </a:lnTo>
                  <a:lnTo>
                    <a:pt x="570" y="99"/>
                  </a:lnTo>
                  <a:lnTo>
                    <a:pt x="600" y="195"/>
                  </a:lnTo>
                  <a:lnTo>
                    <a:pt x="630" y="222"/>
                  </a:lnTo>
                  <a:lnTo>
                    <a:pt x="660" y="246"/>
                  </a:lnTo>
                  <a:lnTo>
                    <a:pt x="690" y="282"/>
                  </a:lnTo>
                  <a:lnTo>
                    <a:pt x="720" y="317"/>
                  </a:lnTo>
                  <a:lnTo>
                    <a:pt x="750" y="341"/>
                  </a:lnTo>
                  <a:lnTo>
                    <a:pt x="780" y="375"/>
                  </a:lnTo>
                  <a:lnTo>
                    <a:pt x="810" y="376"/>
                  </a:lnTo>
                  <a:lnTo>
                    <a:pt x="840" y="378"/>
                  </a:lnTo>
                  <a:lnTo>
                    <a:pt x="870" y="351"/>
                  </a:lnTo>
                  <a:lnTo>
                    <a:pt x="900" y="320"/>
                  </a:lnTo>
                  <a:lnTo>
                    <a:pt x="930" y="250"/>
                  </a:lnTo>
                  <a:lnTo>
                    <a:pt x="960" y="206"/>
                  </a:lnTo>
                  <a:lnTo>
                    <a:pt x="990" y="163"/>
                  </a:lnTo>
                  <a:lnTo>
                    <a:pt x="1020" y="134"/>
                  </a:lnTo>
                  <a:lnTo>
                    <a:pt x="1050" y="147"/>
                  </a:lnTo>
                  <a:lnTo>
                    <a:pt x="1080" y="172"/>
                  </a:lnTo>
                  <a:lnTo>
                    <a:pt x="1110" y="184"/>
                  </a:lnTo>
                  <a:lnTo>
                    <a:pt x="1140" y="200"/>
                  </a:lnTo>
                  <a:lnTo>
                    <a:pt x="1170" y="194"/>
                  </a:lnTo>
                  <a:lnTo>
                    <a:pt x="1200" y="206"/>
                  </a:lnTo>
                  <a:lnTo>
                    <a:pt x="1230" y="213"/>
                  </a:lnTo>
                  <a:lnTo>
                    <a:pt x="1260" y="244"/>
                  </a:lnTo>
                  <a:lnTo>
                    <a:pt x="1290" y="285"/>
                  </a:lnTo>
                  <a:lnTo>
                    <a:pt x="1320" y="313"/>
                  </a:lnTo>
                  <a:lnTo>
                    <a:pt x="1350" y="329"/>
                  </a:lnTo>
                  <a:lnTo>
                    <a:pt x="1380" y="351"/>
                  </a:lnTo>
                  <a:lnTo>
                    <a:pt x="1410" y="386"/>
                  </a:lnTo>
                  <a:lnTo>
                    <a:pt x="1440" y="433"/>
                  </a:lnTo>
                  <a:lnTo>
                    <a:pt x="1470" y="446"/>
                  </a:lnTo>
                  <a:lnTo>
                    <a:pt x="1500" y="454"/>
                  </a:lnTo>
                  <a:lnTo>
                    <a:pt x="1530" y="470"/>
                  </a:lnTo>
                  <a:lnTo>
                    <a:pt x="1560" y="467"/>
                  </a:lnTo>
                  <a:lnTo>
                    <a:pt x="1590" y="442"/>
                  </a:lnTo>
                  <a:lnTo>
                    <a:pt x="1621" y="429"/>
                  </a:lnTo>
                  <a:lnTo>
                    <a:pt x="1651" y="398"/>
                  </a:lnTo>
                  <a:lnTo>
                    <a:pt x="1681" y="346"/>
                  </a:lnTo>
                  <a:lnTo>
                    <a:pt x="1711" y="297"/>
                  </a:lnTo>
                  <a:lnTo>
                    <a:pt x="1741" y="228"/>
                  </a:lnTo>
                  <a:lnTo>
                    <a:pt x="1771" y="169"/>
                  </a:lnTo>
                  <a:lnTo>
                    <a:pt x="1801" y="182"/>
                  </a:lnTo>
                  <a:lnTo>
                    <a:pt x="1831" y="169"/>
                  </a:lnTo>
                  <a:lnTo>
                    <a:pt x="1861" y="148"/>
                  </a:lnTo>
                  <a:lnTo>
                    <a:pt x="1891" y="171"/>
                  </a:lnTo>
                  <a:lnTo>
                    <a:pt x="1921" y="184"/>
                  </a:lnTo>
                  <a:lnTo>
                    <a:pt x="1951" y="212"/>
                  </a:lnTo>
                  <a:lnTo>
                    <a:pt x="1981" y="251"/>
                  </a:lnTo>
                  <a:lnTo>
                    <a:pt x="2011" y="269"/>
                  </a:lnTo>
                  <a:lnTo>
                    <a:pt x="2041" y="319"/>
                  </a:lnTo>
                  <a:lnTo>
                    <a:pt x="2071" y="362"/>
                  </a:lnTo>
                  <a:lnTo>
                    <a:pt x="2101" y="396"/>
                  </a:lnTo>
                  <a:lnTo>
                    <a:pt x="2131" y="432"/>
                  </a:lnTo>
                  <a:lnTo>
                    <a:pt x="2161" y="452"/>
                  </a:lnTo>
                  <a:lnTo>
                    <a:pt x="2191" y="466"/>
                  </a:lnTo>
                  <a:lnTo>
                    <a:pt x="2221" y="469"/>
                  </a:lnTo>
                  <a:lnTo>
                    <a:pt x="2251" y="468"/>
                  </a:lnTo>
                  <a:lnTo>
                    <a:pt x="2281" y="448"/>
                  </a:lnTo>
                  <a:lnTo>
                    <a:pt x="2311" y="410"/>
                  </a:lnTo>
                  <a:lnTo>
                    <a:pt x="2341" y="364"/>
                  </a:lnTo>
                  <a:lnTo>
                    <a:pt x="2371" y="277"/>
                  </a:lnTo>
                  <a:lnTo>
                    <a:pt x="2401" y="281"/>
                  </a:lnTo>
                  <a:lnTo>
                    <a:pt x="2431" y="264"/>
                  </a:lnTo>
                  <a:lnTo>
                    <a:pt x="2461" y="220"/>
                  </a:lnTo>
                  <a:lnTo>
                    <a:pt x="2491" y="224"/>
                  </a:lnTo>
                  <a:lnTo>
                    <a:pt x="2521" y="226"/>
                  </a:lnTo>
                  <a:lnTo>
                    <a:pt x="2551" y="226"/>
                  </a:lnTo>
                  <a:lnTo>
                    <a:pt x="2581" y="218"/>
                  </a:lnTo>
                  <a:lnTo>
                    <a:pt x="2611" y="167"/>
                  </a:lnTo>
                  <a:lnTo>
                    <a:pt x="2641" y="156"/>
                  </a:lnTo>
                  <a:lnTo>
                    <a:pt x="2671" y="166"/>
                  </a:lnTo>
                  <a:lnTo>
                    <a:pt x="2701" y="244"/>
                  </a:lnTo>
                  <a:lnTo>
                    <a:pt x="2731" y="305"/>
                  </a:lnTo>
                  <a:lnTo>
                    <a:pt x="2761" y="329"/>
                  </a:lnTo>
                  <a:lnTo>
                    <a:pt x="2791" y="364"/>
                  </a:lnTo>
                  <a:lnTo>
                    <a:pt x="2821" y="394"/>
                  </a:lnTo>
                  <a:lnTo>
                    <a:pt x="2851" y="422"/>
                  </a:lnTo>
                </a:path>
              </a:pathLst>
            </a:custGeom>
            <a:noFill/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7" name="Freeform 389"/>
            <p:cNvSpPr>
              <a:spLocks/>
            </p:cNvSpPr>
            <p:nvPr/>
          </p:nvSpPr>
          <p:spPr bwMode="auto">
            <a:xfrm>
              <a:off x="4473" y="3351"/>
              <a:ext cx="4705" cy="2352"/>
            </a:xfrm>
            <a:custGeom>
              <a:avLst/>
              <a:gdLst/>
              <a:ahLst/>
              <a:cxnLst>
                <a:cxn ang="0">
                  <a:pos x="30" y="1368"/>
                </a:cxn>
                <a:cxn ang="0">
                  <a:pos x="90" y="1377"/>
                </a:cxn>
                <a:cxn ang="0">
                  <a:pos x="150" y="1338"/>
                </a:cxn>
                <a:cxn ang="0">
                  <a:pos x="210" y="1204"/>
                </a:cxn>
                <a:cxn ang="0">
                  <a:pos x="270" y="1184"/>
                </a:cxn>
                <a:cxn ang="0">
                  <a:pos x="330" y="1127"/>
                </a:cxn>
                <a:cxn ang="0">
                  <a:pos x="390" y="1066"/>
                </a:cxn>
                <a:cxn ang="0">
                  <a:pos x="450" y="1022"/>
                </a:cxn>
                <a:cxn ang="0">
                  <a:pos x="510" y="967"/>
                </a:cxn>
                <a:cxn ang="0">
                  <a:pos x="570" y="1117"/>
                </a:cxn>
                <a:cxn ang="0">
                  <a:pos x="630" y="1185"/>
                </a:cxn>
                <a:cxn ang="0">
                  <a:pos x="690" y="1249"/>
                </a:cxn>
                <a:cxn ang="0">
                  <a:pos x="750" y="1347"/>
                </a:cxn>
                <a:cxn ang="0">
                  <a:pos x="810" y="1378"/>
                </a:cxn>
                <a:cxn ang="0">
                  <a:pos x="870" y="1356"/>
                </a:cxn>
                <a:cxn ang="0">
                  <a:pos x="930" y="1242"/>
                </a:cxn>
                <a:cxn ang="0">
                  <a:pos x="990" y="1107"/>
                </a:cxn>
                <a:cxn ang="0">
                  <a:pos x="1050" y="854"/>
                </a:cxn>
                <a:cxn ang="0">
                  <a:pos x="1110" y="666"/>
                </a:cxn>
                <a:cxn ang="0">
                  <a:pos x="1170" y="341"/>
                </a:cxn>
                <a:cxn ang="0">
                  <a:pos x="1230" y="706"/>
                </a:cxn>
                <a:cxn ang="0">
                  <a:pos x="1290" y="879"/>
                </a:cxn>
                <a:cxn ang="0">
                  <a:pos x="1350" y="993"/>
                </a:cxn>
                <a:cxn ang="0">
                  <a:pos x="1410" y="1242"/>
                </a:cxn>
                <a:cxn ang="0">
                  <a:pos x="1470" y="1251"/>
                </a:cxn>
                <a:cxn ang="0">
                  <a:pos x="1530" y="1277"/>
                </a:cxn>
                <a:cxn ang="0">
                  <a:pos x="1590" y="1026"/>
                </a:cxn>
                <a:cxn ang="0">
                  <a:pos x="1651" y="558"/>
                </a:cxn>
                <a:cxn ang="0">
                  <a:pos x="1711" y="136"/>
                </a:cxn>
                <a:cxn ang="0">
                  <a:pos x="1771" y="138"/>
                </a:cxn>
                <a:cxn ang="0">
                  <a:pos x="1831" y="61"/>
                </a:cxn>
                <a:cxn ang="0">
                  <a:pos x="1891" y="0"/>
                </a:cxn>
                <a:cxn ang="0">
                  <a:pos x="1951" y="95"/>
                </a:cxn>
                <a:cxn ang="0">
                  <a:pos x="2011" y="517"/>
                </a:cxn>
                <a:cxn ang="0">
                  <a:pos x="2071" y="1313"/>
                </a:cxn>
                <a:cxn ang="0">
                  <a:pos x="2131" y="1372"/>
                </a:cxn>
                <a:cxn ang="0">
                  <a:pos x="2191" y="1397"/>
                </a:cxn>
                <a:cxn ang="0">
                  <a:pos x="2251" y="1418"/>
                </a:cxn>
                <a:cxn ang="0">
                  <a:pos x="2311" y="1413"/>
                </a:cxn>
                <a:cxn ang="0">
                  <a:pos x="2371" y="1417"/>
                </a:cxn>
                <a:cxn ang="0">
                  <a:pos x="2431" y="1419"/>
                </a:cxn>
                <a:cxn ang="0">
                  <a:pos x="2491" y="1421"/>
                </a:cxn>
                <a:cxn ang="0">
                  <a:pos x="2551" y="1413"/>
                </a:cxn>
                <a:cxn ang="0">
                  <a:pos x="2611" y="1372"/>
                </a:cxn>
                <a:cxn ang="0">
                  <a:pos x="2671" y="1350"/>
                </a:cxn>
                <a:cxn ang="0">
                  <a:pos x="2731" y="1333"/>
                </a:cxn>
                <a:cxn ang="0">
                  <a:pos x="2791" y="1375"/>
                </a:cxn>
                <a:cxn ang="0">
                  <a:pos x="2851" y="1406"/>
                </a:cxn>
              </a:cxnLst>
              <a:rect l="0" t="0" r="r" b="b"/>
              <a:pathLst>
                <a:path w="2851" h="1421">
                  <a:moveTo>
                    <a:pt x="0" y="1355"/>
                  </a:moveTo>
                  <a:lnTo>
                    <a:pt x="30" y="1368"/>
                  </a:lnTo>
                  <a:lnTo>
                    <a:pt x="60" y="1374"/>
                  </a:lnTo>
                  <a:lnTo>
                    <a:pt x="90" y="1377"/>
                  </a:lnTo>
                  <a:lnTo>
                    <a:pt x="120" y="1372"/>
                  </a:lnTo>
                  <a:lnTo>
                    <a:pt x="150" y="1338"/>
                  </a:lnTo>
                  <a:lnTo>
                    <a:pt x="180" y="1280"/>
                  </a:lnTo>
                  <a:lnTo>
                    <a:pt x="210" y="1204"/>
                  </a:lnTo>
                  <a:lnTo>
                    <a:pt x="240" y="1185"/>
                  </a:lnTo>
                  <a:lnTo>
                    <a:pt x="270" y="1184"/>
                  </a:lnTo>
                  <a:lnTo>
                    <a:pt x="300" y="1136"/>
                  </a:lnTo>
                  <a:lnTo>
                    <a:pt x="330" y="1127"/>
                  </a:lnTo>
                  <a:lnTo>
                    <a:pt x="360" y="1108"/>
                  </a:lnTo>
                  <a:lnTo>
                    <a:pt x="390" y="1066"/>
                  </a:lnTo>
                  <a:lnTo>
                    <a:pt x="420" y="1012"/>
                  </a:lnTo>
                  <a:lnTo>
                    <a:pt x="450" y="1022"/>
                  </a:lnTo>
                  <a:lnTo>
                    <a:pt x="480" y="964"/>
                  </a:lnTo>
                  <a:lnTo>
                    <a:pt x="510" y="967"/>
                  </a:lnTo>
                  <a:lnTo>
                    <a:pt x="540" y="1035"/>
                  </a:lnTo>
                  <a:lnTo>
                    <a:pt x="570" y="1117"/>
                  </a:lnTo>
                  <a:lnTo>
                    <a:pt x="600" y="1150"/>
                  </a:lnTo>
                  <a:lnTo>
                    <a:pt x="630" y="1185"/>
                  </a:lnTo>
                  <a:lnTo>
                    <a:pt x="660" y="1191"/>
                  </a:lnTo>
                  <a:lnTo>
                    <a:pt x="690" y="1249"/>
                  </a:lnTo>
                  <a:lnTo>
                    <a:pt x="720" y="1310"/>
                  </a:lnTo>
                  <a:lnTo>
                    <a:pt x="750" y="1347"/>
                  </a:lnTo>
                  <a:lnTo>
                    <a:pt x="780" y="1375"/>
                  </a:lnTo>
                  <a:lnTo>
                    <a:pt x="810" y="1378"/>
                  </a:lnTo>
                  <a:lnTo>
                    <a:pt x="840" y="1384"/>
                  </a:lnTo>
                  <a:lnTo>
                    <a:pt x="870" y="1356"/>
                  </a:lnTo>
                  <a:lnTo>
                    <a:pt x="900" y="1312"/>
                  </a:lnTo>
                  <a:lnTo>
                    <a:pt x="930" y="1242"/>
                  </a:lnTo>
                  <a:lnTo>
                    <a:pt x="960" y="1187"/>
                  </a:lnTo>
                  <a:lnTo>
                    <a:pt x="990" y="1107"/>
                  </a:lnTo>
                  <a:lnTo>
                    <a:pt x="1020" y="1013"/>
                  </a:lnTo>
                  <a:lnTo>
                    <a:pt x="1050" y="854"/>
                  </a:lnTo>
                  <a:lnTo>
                    <a:pt x="1080" y="833"/>
                  </a:lnTo>
                  <a:lnTo>
                    <a:pt x="1110" y="666"/>
                  </a:lnTo>
                  <a:lnTo>
                    <a:pt x="1140" y="602"/>
                  </a:lnTo>
                  <a:lnTo>
                    <a:pt x="1170" y="341"/>
                  </a:lnTo>
                  <a:lnTo>
                    <a:pt x="1200" y="362"/>
                  </a:lnTo>
                  <a:lnTo>
                    <a:pt x="1230" y="706"/>
                  </a:lnTo>
                  <a:lnTo>
                    <a:pt x="1260" y="810"/>
                  </a:lnTo>
                  <a:lnTo>
                    <a:pt x="1290" y="879"/>
                  </a:lnTo>
                  <a:lnTo>
                    <a:pt x="1320" y="975"/>
                  </a:lnTo>
                  <a:lnTo>
                    <a:pt x="1350" y="993"/>
                  </a:lnTo>
                  <a:lnTo>
                    <a:pt x="1380" y="1158"/>
                  </a:lnTo>
                  <a:lnTo>
                    <a:pt x="1410" y="1242"/>
                  </a:lnTo>
                  <a:lnTo>
                    <a:pt x="1440" y="1295"/>
                  </a:lnTo>
                  <a:lnTo>
                    <a:pt x="1470" y="1251"/>
                  </a:lnTo>
                  <a:lnTo>
                    <a:pt x="1500" y="1309"/>
                  </a:lnTo>
                  <a:lnTo>
                    <a:pt x="1530" y="1277"/>
                  </a:lnTo>
                  <a:lnTo>
                    <a:pt x="1560" y="1175"/>
                  </a:lnTo>
                  <a:lnTo>
                    <a:pt x="1590" y="1026"/>
                  </a:lnTo>
                  <a:lnTo>
                    <a:pt x="1621" y="815"/>
                  </a:lnTo>
                  <a:lnTo>
                    <a:pt x="1651" y="558"/>
                  </a:lnTo>
                  <a:lnTo>
                    <a:pt x="1681" y="322"/>
                  </a:lnTo>
                  <a:lnTo>
                    <a:pt x="1711" y="136"/>
                  </a:lnTo>
                  <a:lnTo>
                    <a:pt x="1741" y="125"/>
                  </a:lnTo>
                  <a:lnTo>
                    <a:pt x="1771" y="138"/>
                  </a:lnTo>
                  <a:lnTo>
                    <a:pt x="1801" y="115"/>
                  </a:lnTo>
                  <a:lnTo>
                    <a:pt x="1831" y="61"/>
                  </a:lnTo>
                  <a:lnTo>
                    <a:pt x="1861" y="43"/>
                  </a:lnTo>
                  <a:lnTo>
                    <a:pt x="1891" y="0"/>
                  </a:lnTo>
                  <a:lnTo>
                    <a:pt x="1921" y="139"/>
                  </a:lnTo>
                  <a:lnTo>
                    <a:pt x="1951" y="95"/>
                  </a:lnTo>
                  <a:lnTo>
                    <a:pt x="1981" y="148"/>
                  </a:lnTo>
                  <a:lnTo>
                    <a:pt x="2011" y="517"/>
                  </a:lnTo>
                  <a:lnTo>
                    <a:pt x="2041" y="1185"/>
                  </a:lnTo>
                  <a:lnTo>
                    <a:pt x="2071" y="1313"/>
                  </a:lnTo>
                  <a:lnTo>
                    <a:pt x="2101" y="1343"/>
                  </a:lnTo>
                  <a:lnTo>
                    <a:pt x="2131" y="1372"/>
                  </a:lnTo>
                  <a:lnTo>
                    <a:pt x="2161" y="1392"/>
                  </a:lnTo>
                  <a:lnTo>
                    <a:pt x="2191" y="1397"/>
                  </a:lnTo>
                  <a:lnTo>
                    <a:pt x="2221" y="1417"/>
                  </a:lnTo>
                  <a:lnTo>
                    <a:pt x="2251" y="1418"/>
                  </a:lnTo>
                  <a:lnTo>
                    <a:pt x="2281" y="1418"/>
                  </a:lnTo>
                  <a:lnTo>
                    <a:pt x="2311" y="1413"/>
                  </a:lnTo>
                  <a:lnTo>
                    <a:pt x="2341" y="1414"/>
                  </a:lnTo>
                  <a:lnTo>
                    <a:pt x="2371" y="1417"/>
                  </a:lnTo>
                  <a:lnTo>
                    <a:pt x="2401" y="1420"/>
                  </a:lnTo>
                  <a:lnTo>
                    <a:pt x="2431" y="1419"/>
                  </a:lnTo>
                  <a:lnTo>
                    <a:pt x="2461" y="1420"/>
                  </a:lnTo>
                  <a:lnTo>
                    <a:pt x="2491" y="1421"/>
                  </a:lnTo>
                  <a:lnTo>
                    <a:pt x="2521" y="1419"/>
                  </a:lnTo>
                  <a:lnTo>
                    <a:pt x="2551" y="1413"/>
                  </a:lnTo>
                  <a:lnTo>
                    <a:pt x="2581" y="1395"/>
                  </a:lnTo>
                  <a:lnTo>
                    <a:pt x="2611" y="1372"/>
                  </a:lnTo>
                  <a:lnTo>
                    <a:pt x="2641" y="1375"/>
                  </a:lnTo>
                  <a:lnTo>
                    <a:pt x="2671" y="1350"/>
                  </a:lnTo>
                  <a:lnTo>
                    <a:pt x="2701" y="1336"/>
                  </a:lnTo>
                  <a:lnTo>
                    <a:pt x="2731" y="1333"/>
                  </a:lnTo>
                  <a:lnTo>
                    <a:pt x="2761" y="1341"/>
                  </a:lnTo>
                  <a:lnTo>
                    <a:pt x="2791" y="1375"/>
                  </a:lnTo>
                  <a:lnTo>
                    <a:pt x="2821" y="1401"/>
                  </a:lnTo>
                  <a:lnTo>
                    <a:pt x="2851" y="1406"/>
                  </a:lnTo>
                </a:path>
              </a:pathLst>
            </a:custGeom>
            <a:noFill/>
            <a:ln w="825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6" name="Freeform 388"/>
            <p:cNvSpPr>
              <a:spLocks/>
            </p:cNvSpPr>
            <p:nvPr/>
          </p:nvSpPr>
          <p:spPr bwMode="auto">
            <a:xfrm>
              <a:off x="857" y="5101"/>
              <a:ext cx="2378" cy="557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30" y="320"/>
                </a:cxn>
                <a:cxn ang="0">
                  <a:pos x="60" y="337"/>
                </a:cxn>
                <a:cxn ang="0">
                  <a:pos x="90" y="330"/>
                </a:cxn>
                <a:cxn ang="0">
                  <a:pos x="120" y="333"/>
                </a:cxn>
                <a:cxn ang="0">
                  <a:pos x="150" y="310"/>
                </a:cxn>
                <a:cxn ang="0">
                  <a:pos x="180" y="250"/>
                </a:cxn>
                <a:cxn ang="0">
                  <a:pos x="210" y="207"/>
                </a:cxn>
                <a:cxn ang="0">
                  <a:pos x="240" y="110"/>
                </a:cxn>
                <a:cxn ang="0">
                  <a:pos x="270" y="132"/>
                </a:cxn>
                <a:cxn ang="0">
                  <a:pos x="300" y="101"/>
                </a:cxn>
                <a:cxn ang="0">
                  <a:pos x="330" y="54"/>
                </a:cxn>
                <a:cxn ang="0">
                  <a:pos x="360" y="63"/>
                </a:cxn>
                <a:cxn ang="0">
                  <a:pos x="390" y="69"/>
                </a:cxn>
                <a:cxn ang="0">
                  <a:pos x="420" y="75"/>
                </a:cxn>
                <a:cxn ang="0">
                  <a:pos x="450" y="29"/>
                </a:cxn>
                <a:cxn ang="0">
                  <a:pos x="480" y="12"/>
                </a:cxn>
                <a:cxn ang="0">
                  <a:pos x="510" y="2"/>
                </a:cxn>
                <a:cxn ang="0">
                  <a:pos x="540" y="53"/>
                </a:cxn>
                <a:cxn ang="0">
                  <a:pos x="570" y="94"/>
                </a:cxn>
                <a:cxn ang="0">
                  <a:pos x="600" y="133"/>
                </a:cxn>
                <a:cxn ang="0">
                  <a:pos x="630" y="157"/>
                </a:cxn>
                <a:cxn ang="0">
                  <a:pos x="660" y="219"/>
                </a:cxn>
                <a:cxn ang="0">
                  <a:pos x="690" y="248"/>
                </a:cxn>
                <a:cxn ang="0">
                  <a:pos x="720" y="279"/>
                </a:cxn>
                <a:cxn ang="0">
                  <a:pos x="750" y="311"/>
                </a:cxn>
                <a:cxn ang="0">
                  <a:pos x="780" y="312"/>
                </a:cxn>
                <a:cxn ang="0">
                  <a:pos x="810" y="325"/>
                </a:cxn>
                <a:cxn ang="0">
                  <a:pos x="840" y="327"/>
                </a:cxn>
                <a:cxn ang="0">
                  <a:pos x="870" y="303"/>
                </a:cxn>
                <a:cxn ang="0">
                  <a:pos x="900" y="268"/>
                </a:cxn>
                <a:cxn ang="0">
                  <a:pos x="930" y="216"/>
                </a:cxn>
                <a:cxn ang="0">
                  <a:pos x="960" y="131"/>
                </a:cxn>
                <a:cxn ang="0">
                  <a:pos x="990" y="129"/>
                </a:cxn>
                <a:cxn ang="0">
                  <a:pos x="1020" y="100"/>
                </a:cxn>
                <a:cxn ang="0">
                  <a:pos x="1050" y="84"/>
                </a:cxn>
                <a:cxn ang="0">
                  <a:pos x="1080" y="90"/>
                </a:cxn>
                <a:cxn ang="0">
                  <a:pos x="1110" y="69"/>
                </a:cxn>
                <a:cxn ang="0">
                  <a:pos x="1140" y="71"/>
                </a:cxn>
                <a:cxn ang="0">
                  <a:pos x="1170" y="60"/>
                </a:cxn>
                <a:cxn ang="0">
                  <a:pos x="1200" y="1"/>
                </a:cxn>
                <a:cxn ang="0">
                  <a:pos x="1230" y="0"/>
                </a:cxn>
                <a:cxn ang="0">
                  <a:pos x="1261" y="2"/>
                </a:cxn>
                <a:cxn ang="0">
                  <a:pos x="1291" y="94"/>
                </a:cxn>
                <a:cxn ang="0">
                  <a:pos x="1321" y="148"/>
                </a:cxn>
                <a:cxn ang="0">
                  <a:pos x="1351" y="196"/>
                </a:cxn>
                <a:cxn ang="0">
                  <a:pos x="1381" y="213"/>
                </a:cxn>
                <a:cxn ang="0">
                  <a:pos x="1411" y="247"/>
                </a:cxn>
                <a:cxn ang="0">
                  <a:pos x="1441" y="289"/>
                </a:cxn>
              </a:cxnLst>
              <a:rect l="0" t="0" r="r" b="b"/>
              <a:pathLst>
                <a:path w="1441" h="337">
                  <a:moveTo>
                    <a:pt x="0" y="320"/>
                  </a:moveTo>
                  <a:lnTo>
                    <a:pt x="30" y="320"/>
                  </a:lnTo>
                  <a:lnTo>
                    <a:pt x="60" y="337"/>
                  </a:lnTo>
                  <a:lnTo>
                    <a:pt x="90" y="330"/>
                  </a:lnTo>
                  <a:lnTo>
                    <a:pt x="120" y="333"/>
                  </a:lnTo>
                  <a:lnTo>
                    <a:pt x="150" y="310"/>
                  </a:lnTo>
                  <a:lnTo>
                    <a:pt x="180" y="250"/>
                  </a:lnTo>
                  <a:lnTo>
                    <a:pt x="210" y="207"/>
                  </a:lnTo>
                  <a:lnTo>
                    <a:pt x="240" y="110"/>
                  </a:lnTo>
                  <a:lnTo>
                    <a:pt x="270" y="132"/>
                  </a:lnTo>
                  <a:lnTo>
                    <a:pt x="300" y="101"/>
                  </a:lnTo>
                  <a:lnTo>
                    <a:pt x="330" y="54"/>
                  </a:lnTo>
                  <a:lnTo>
                    <a:pt x="360" y="63"/>
                  </a:lnTo>
                  <a:lnTo>
                    <a:pt x="390" y="69"/>
                  </a:lnTo>
                  <a:lnTo>
                    <a:pt x="420" y="75"/>
                  </a:lnTo>
                  <a:lnTo>
                    <a:pt x="450" y="29"/>
                  </a:lnTo>
                  <a:lnTo>
                    <a:pt x="480" y="12"/>
                  </a:lnTo>
                  <a:lnTo>
                    <a:pt x="510" y="2"/>
                  </a:lnTo>
                  <a:lnTo>
                    <a:pt x="540" y="53"/>
                  </a:lnTo>
                  <a:lnTo>
                    <a:pt x="570" y="94"/>
                  </a:lnTo>
                  <a:lnTo>
                    <a:pt x="600" y="133"/>
                  </a:lnTo>
                  <a:lnTo>
                    <a:pt x="630" y="157"/>
                  </a:lnTo>
                  <a:lnTo>
                    <a:pt x="660" y="219"/>
                  </a:lnTo>
                  <a:lnTo>
                    <a:pt x="690" y="248"/>
                  </a:lnTo>
                  <a:lnTo>
                    <a:pt x="720" y="279"/>
                  </a:lnTo>
                  <a:lnTo>
                    <a:pt x="750" y="311"/>
                  </a:lnTo>
                  <a:lnTo>
                    <a:pt x="780" y="312"/>
                  </a:lnTo>
                  <a:lnTo>
                    <a:pt x="810" y="325"/>
                  </a:lnTo>
                  <a:lnTo>
                    <a:pt x="840" y="327"/>
                  </a:lnTo>
                  <a:lnTo>
                    <a:pt x="870" y="303"/>
                  </a:lnTo>
                  <a:lnTo>
                    <a:pt x="900" y="268"/>
                  </a:lnTo>
                  <a:lnTo>
                    <a:pt x="930" y="216"/>
                  </a:lnTo>
                  <a:lnTo>
                    <a:pt x="960" y="131"/>
                  </a:lnTo>
                  <a:lnTo>
                    <a:pt x="990" y="129"/>
                  </a:lnTo>
                  <a:lnTo>
                    <a:pt x="1020" y="100"/>
                  </a:lnTo>
                  <a:lnTo>
                    <a:pt x="1050" y="84"/>
                  </a:lnTo>
                  <a:lnTo>
                    <a:pt x="1080" y="90"/>
                  </a:lnTo>
                  <a:lnTo>
                    <a:pt x="1110" y="69"/>
                  </a:lnTo>
                  <a:lnTo>
                    <a:pt x="1140" y="71"/>
                  </a:lnTo>
                  <a:lnTo>
                    <a:pt x="1170" y="60"/>
                  </a:lnTo>
                  <a:lnTo>
                    <a:pt x="1200" y="1"/>
                  </a:lnTo>
                  <a:lnTo>
                    <a:pt x="1230" y="0"/>
                  </a:lnTo>
                  <a:lnTo>
                    <a:pt x="1261" y="2"/>
                  </a:lnTo>
                  <a:lnTo>
                    <a:pt x="1291" y="94"/>
                  </a:lnTo>
                  <a:lnTo>
                    <a:pt x="1321" y="148"/>
                  </a:lnTo>
                  <a:lnTo>
                    <a:pt x="1351" y="196"/>
                  </a:lnTo>
                  <a:lnTo>
                    <a:pt x="1381" y="213"/>
                  </a:lnTo>
                  <a:lnTo>
                    <a:pt x="1411" y="247"/>
                  </a:lnTo>
                  <a:lnTo>
                    <a:pt x="1441" y="289"/>
                  </a:lnTo>
                </a:path>
              </a:pathLst>
            </a:custGeom>
            <a:noFill/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5" name="Freeform 387"/>
            <p:cNvSpPr>
              <a:spLocks/>
            </p:cNvSpPr>
            <p:nvPr/>
          </p:nvSpPr>
          <p:spPr bwMode="auto">
            <a:xfrm>
              <a:off x="857" y="3444"/>
              <a:ext cx="2378" cy="2208"/>
            </a:xfrm>
            <a:custGeom>
              <a:avLst/>
              <a:gdLst/>
              <a:ahLst/>
              <a:cxnLst>
                <a:cxn ang="0">
                  <a:pos x="0" y="1222"/>
                </a:cxn>
                <a:cxn ang="0">
                  <a:pos x="30" y="1222"/>
                </a:cxn>
                <a:cxn ang="0">
                  <a:pos x="60" y="1216"/>
                </a:cxn>
                <a:cxn ang="0">
                  <a:pos x="90" y="1280"/>
                </a:cxn>
                <a:cxn ang="0">
                  <a:pos x="120" y="1279"/>
                </a:cxn>
                <a:cxn ang="0">
                  <a:pos x="150" y="1252"/>
                </a:cxn>
                <a:cxn ang="0">
                  <a:pos x="180" y="1165"/>
                </a:cxn>
                <a:cxn ang="0">
                  <a:pos x="210" y="1021"/>
                </a:cxn>
                <a:cxn ang="0">
                  <a:pos x="240" y="855"/>
                </a:cxn>
                <a:cxn ang="0">
                  <a:pos x="270" y="767"/>
                </a:cxn>
                <a:cxn ang="0">
                  <a:pos x="300" y="574"/>
                </a:cxn>
                <a:cxn ang="0">
                  <a:pos x="330" y="391"/>
                </a:cxn>
                <a:cxn ang="0">
                  <a:pos x="360" y="291"/>
                </a:cxn>
                <a:cxn ang="0">
                  <a:pos x="390" y="288"/>
                </a:cxn>
                <a:cxn ang="0">
                  <a:pos x="420" y="96"/>
                </a:cxn>
                <a:cxn ang="0">
                  <a:pos x="450" y="39"/>
                </a:cxn>
                <a:cxn ang="0">
                  <a:pos x="480" y="164"/>
                </a:cxn>
                <a:cxn ang="0">
                  <a:pos x="510" y="62"/>
                </a:cxn>
                <a:cxn ang="0">
                  <a:pos x="540" y="0"/>
                </a:cxn>
                <a:cxn ang="0">
                  <a:pos x="570" y="103"/>
                </a:cxn>
                <a:cxn ang="0">
                  <a:pos x="600" y="280"/>
                </a:cxn>
                <a:cxn ang="0">
                  <a:pos x="630" y="241"/>
                </a:cxn>
                <a:cxn ang="0">
                  <a:pos x="660" y="232"/>
                </a:cxn>
                <a:cxn ang="0">
                  <a:pos x="690" y="341"/>
                </a:cxn>
                <a:cxn ang="0">
                  <a:pos x="720" y="319"/>
                </a:cxn>
                <a:cxn ang="0">
                  <a:pos x="750" y="366"/>
                </a:cxn>
                <a:cxn ang="0">
                  <a:pos x="780" y="463"/>
                </a:cxn>
                <a:cxn ang="0">
                  <a:pos x="810" y="329"/>
                </a:cxn>
                <a:cxn ang="0">
                  <a:pos x="840" y="714"/>
                </a:cxn>
                <a:cxn ang="0">
                  <a:pos x="870" y="510"/>
                </a:cxn>
                <a:cxn ang="0">
                  <a:pos x="900" y="437"/>
                </a:cxn>
                <a:cxn ang="0">
                  <a:pos x="930" y="305"/>
                </a:cxn>
                <a:cxn ang="0">
                  <a:pos x="960" y="247"/>
                </a:cxn>
                <a:cxn ang="0">
                  <a:pos x="990" y="298"/>
                </a:cxn>
                <a:cxn ang="0">
                  <a:pos x="1020" y="347"/>
                </a:cxn>
                <a:cxn ang="0">
                  <a:pos x="1050" y="650"/>
                </a:cxn>
                <a:cxn ang="0">
                  <a:pos x="1080" y="749"/>
                </a:cxn>
                <a:cxn ang="0">
                  <a:pos x="1110" y="961"/>
                </a:cxn>
                <a:cxn ang="0">
                  <a:pos x="1140" y="1073"/>
                </a:cxn>
                <a:cxn ang="0">
                  <a:pos x="1170" y="1133"/>
                </a:cxn>
                <a:cxn ang="0">
                  <a:pos x="1200" y="1170"/>
                </a:cxn>
                <a:cxn ang="0">
                  <a:pos x="1230" y="1220"/>
                </a:cxn>
                <a:cxn ang="0">
                  <a:pos x="1261" y="1247"/>
                </a:cxn>
                <a:cxn ang="0">
                  <a:pos x="1291" y="1273"/>
                </a:cxn>
                <a:cxn ang="0">
                  <a:pos x="1321" y="1283"/>
                </a:cxn>
                <a:cxn ang="0">
                  <a:pos x="1351" y="1300"/>
                </a:cxn>
                <a:cxn ang="0">
                  <a:pos x="1381" y="1311"/>
                </a:cxn>
                <a:cxn ang="0">
                  <a:pos x="1411" y="1333"/>
                </a:cxn>
                <a:cxn ang="0">
                  <a:pos x="1441" y="1334"/>
                </a:cxn>
              </a:cxnLst>
              <a:rect l="0" t="0" r="r" b="b"/>
              <a:pathLst>
                <a:path w="1441" h="1334">
                  <a:moveTo>
                    <a:pt x="0" y="1222"/>
                  </a:moveTo>
                  <a:lnTo>
                    <a:pt x="30" y="1222"/>
                  </a:lnTo>
                  <a:lnTo>
                    <a:pt x="60" y="1216"/>
                  </a:lnTo>
                  <a:lnTo>
                    <a:pt x="90" y="1280"/>
                  </a:lnTo>
                  <a:lnTo>
                    <a:pt x="120" y="1279"/>
                  </a:lnTo>
                  <a:lnTo>
                    <a:pt x="150" y="1252"/>
                  </a:lnTo>
                  <a:lnTo>
                    <a:pt x="180" y="1165"/>
                  </a:lnTo>
                  <a:lnTo>
                    <a:pt x="210" y="1021"/>
                  </a:lnTo>
                  <a:lnTo>
                    <a:pt x="240" y="855"/>
                  </a:lnTo>
                  <a:lnTo>
                    <a:pt x="270" y="767"/>
                  </a:lnTo>
                  <a:lnTo>
                    <a:pt x="300" y="574"/>
                  </a:lnTo>
                  <a:lnTo>
                    <a:pt x="330" y="391"/>
                  </a:lnTo>
                  <a:lnTo>
                    <a:pt x="360" y="291"/>
                  </a:lnTo>
                  <a:lnTo>
                    <a:pt x="390" y="288"/>
                  </a:lnTo>
                  <a:lnTo>
                    <a:pt x="420" y="96"/>
                  </a:lnTo>
                  <a:lnTo>
                    <a:pt x="450" y="39"/>
                  </a:lnTo>
                  <a:lnTo>
                    <a:pt x="480" y="164"/>
                  </a:lnTo>
                  <a:lnTo>
                    <a:pt x="510" y="62"/>
                  </a:lnTo>
                  <a:lnTo>
                    <a:pt x="540" y="0"/>
                  </a:lnTo>
                  <a:lnTo>
                    <a:pt x="570" y="103"/>
                  </a:lnTo>
                  <a:lnTo>
                    <a:pt x="600" y="280"/>
                  </a:lnTo>
                  <a:lnTo>
                    <a:pt x="630" y="241"/>
                  </a:lnTo>
                  <a:lnTo>
                    <a:pt x="660" y="232"/>
                  </a:lnTo>
                  <a:lnTo>
                    <a:pt x="690" y="341"/>
                  </a:lnTo>
                  <a:lnTo>
                    <a:pt x="720" y="319"/>
                  </a:lnTo>
                  <a:lnTo>
                    <a:pt x="750" y="366"/>
                  </a:lnTo>
                  <a:lnTo>
                    <a:pt x="780" y="463"/>
                  </a:lnTo>
                  <a:lnTo>
                    <a:pt x="810" y="329"/>
                  </a:lnTo>
                  <a:lnTo>
                    <a:pt x="840" y="714"/>
                  </a:lnTo>
                  <a:lnTo>
                    <a:pt x="870" y="510"/>
                  </a:lnTo>
                  <a:lnTo>
                    <a:pt x="900" y="437"/>
                  </a:lnTo>
                  <a:lnTo>
                    <a:pt x="930" y="305"/>
                  </a:lnTo>
                  <a:lnTo>
                    <a:pt x="960" y="247"/>
                  </a:lnTo>
                  <a:lnTo>
                    <a:pt x="990" y="298"/>
                  </a:lnTo>
                  <a:lnTo>
                    <a:pt x="1020" y="347"/>
                  </a:lnTo>
                  <a:lnTo>
                    <a:pt x="1050" y="650"/>
                  </a:lnTo>
                  <a:lnTo>
                    <a:pt x="1080" y="749"/>
                  </a:lnTo>
                  <a:lnTo>
                    <a:pt x="1110" y="961"/>
                  </a:lnTo>
                  <a:lnTo>
                    <a:pt x="1140" y="1073"/>
                  </a:lnTo>
                  <a:lnTo>
                    <a:pt x="1170" y="1133"/>
                  </a:lnTo>
                  <a:lnTo>
                    <a:pt x="1200" y="1170"/>
                  </a:lnTo>
                  <a:lnTo>
                    <a:pt x="1230" y="1220"/>
                  </a:lnTo>
                  <a:lnTo>
                    <a:pt x="1261" y="1247"/>
                  </a:lnTo>
                  <a:lnTo>
                    <a:pt x="1291" y="1273"/>
                  </a:lnTo>
                  <a:lnTo>
                    <a:pt x="1321" y="1283"/>
                  </a:lnTo>
                  <a:lnTo>
                    <a:pt x="1351" y="1300"/>
                  </a:lnTo>
                  <a:lnTo>
                    <a:pt x="1381" y="1311"/>
                  </a:lnTo>
                  <a:lnTo>
                    <a:pt x="1411" y="1333"/>
                  </a:lnTo>
                  <a:lnTo>
                    <a:pt x="1441" y="1334"/>
                  </a:lnTo>
                </a:path>
              </a:pathLst>
            </a:custGeom>
            <a:noFill/>
            <a:ln w="825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4" name="Freeform 386"/>
            <p:cNvSpPr>
              <a:spLocks/>
            </p:cNvSpPr>
            <p:nvPr/>
          </p:nvSpPr>
          <p:spPr bwMode="auto">
            <a:xfrm>
              <a:off x="6453" y="1933"/>
              <a:ext cx="1289" cy="3017"/>
            </a:xfrm>
            <a:custGeom>
              <a:avLst/>
              <a:gdLst/>
              <a:ahLst/>
              <a:cxnLst>
                <a:cxn ang="0">
                  <a:pos x="0" y="1205"/>
                </a:cxn>
                <a:cxn ang="0">
                  <a:pos x="30" y="1300"/>
                </a:cxn>
                <a:cxn ang="0">
                  <a:pos x="60" y="1104"/>
                </a:cxn>
                <a:cxn ang="0">
                  <a:pos x="90" y="1091"/>
                </a:cxn>
                <a:cxn ang="0">
                  <a:pos x="120" y="1047"/>
                </a:cxn>
                <a:cxn ang="0">
                  <a:pos x="150" y="1205"/>
                </a:cxn>
                <a:cxn ang="0">
                  <a:pos x="180" y="1561"/>
                </a:cxn>
                <a:cxn ang="0">
                  <a:pos x="210" y="1774"/>
                </a:cxn>
                <a:cxn ang="0">
                  <a:pos x="240" y="1823"/>
                </a:cxn>
                <a:cxn ang="0">
                  <a:pos x="270" y="1684"/>
                </a:cxn>
                <a:cxn ang="0">
                  <a:pos x="300" y="1787"/>
                </a:cxn>
                <a:cxn ang="0">
                  <a:pos x="330" y="1753"/>
                </a:cxn>
                <a:cxn ang="0">
                  <a:pos x="360" y="1464"/>
                </a:cxn>
                <a:cxn ang="0">
                  <a:pos x="390" y="1332"/>
                </a:cxn>
                <a:cxn ang="0">
                  <a:pos x="421" y="935"/>
                </a:cxn>
                <a:cxn ang="0">
                  <a:pos x="451" y="601"/>
                </a:cxn>
                <a:cxn ang="0">
                  <a:pos x="481" y="245"/>
                </a:cxn>
                <a:cxn ang="0">
                  <a:pos x="511" y="75"/>
                </a:cxn>
                <a:cxn ang="0">
                  <a:pos x="541" y="14"/>
                </a:cxn>
                <a:cxn ang="0">
                  <a:pos x="571" y="20"/>
                </a:cxn>
                <a:cxn ang="0">
                  <a:pos x="601" y="0"/>
                </a:cxn>
                <a:cxn ang="0">
                  <a:pos x="631" y="76"/>
                </a:cxn>
                <a:cxn ang="0">
                  <a:pos x="661" y="17"/>
                </a:cxn>
                <a:cxn ang="0">
                  <a:pos x="691" y="79"/>
                </a:cxn>
                <a:cxn ang="0">
                  <a:pos x="721" y="126"/>
                </a:cxn>
                <a:cxn ang="0">
                  <a:pos x="751" y="449"/>
                </a:cxn>
                <a:cxn ang="0">
                  <a:pos x="781" y="994"/>
                </a:cxn>
              </a:cxnLst>
              <a:rect l="0" t="0" r="r" b="b"/>
              <a:pathLst>
                <a:path w="781" h="1823">
                  <a:moveTo>
                    <a:pt x="0" y="1205"/>
                  </a:moveTo>
                  <a:lnTo>
                    <a:pt x="30" y="1300"/>
                  </a:lnTo>
                  <a:lnTo>
                    <a:pt x="60" y="1104"/>
                  </a:lnTo>
                  <a:lnTo>
                    <a:pt x="90" y="1091"/>
                  </a:lnTo>
                  <a:lnTo>
                    <a:pt x="120" y="1047"/>
                  </a:lnTo>
                  <a:lnTo>
                    <a:pt x="150" y="1205"/>
                  </a:lnTo>
                  <a:lnTo>
                    <a:pt x="180" y="1561"/>
                  </a:lnTo>
                  <a:lnTo>
                    <a:pt x="210" y="1774"/>
                  </a:lnTo>
                  <a:lnTo>
                    <a:pt x="240" y="1823"/>
                  </a:lnTo>
                  <a:lnTo>
                    <a:pt x="270" y="1684"/>
                  </a:lnTo>
                  <a:lnTo>
                    <a:pt x="300" y="1787"/>
                  </a:lnTo>
                  <a:lnTo>
                    <a:pt x="330" y="1753"/>
                  </a:lnTo>
                  <a:lnTo>
                    <a:pt x="360" y="1464"/>
                  </a:lnTo>
                  <a:lnTo>
                    <a:pt x="390" y="1332"/>
                  </a:lnTo>
                  <a:lnTo>
                    <a:pt x="421" y="935"/>
                  </a:lnTo>
                  <a:lnTo>
                    <a:pt x="451" y="601"/>
                  </a:lnTo>
                  <a:lnTo>
                    <a:pt x="481" y="245"/>
                  </a:lnTo>
                  <a:lnTo>
                    <a:pt x="511" y="75"/>
                  </a:lnTo>
                  <a:lnTo>
                    <a:pt x="541" y="14"/>
                  </a:lnTo>
                  <a:lnTo>
                    <a:pt x="571" y="20"/>
                  </a:lnTo>
                  <a:lnTo>
                    <a:pt x="601" y="0"/>
                  </a:lnTo>
                  <a:lnTo>
                    <a:pt x="631" y="76"/>
                  </a:lnTo>
                  <a:lnTo>
                    <a:pt x="661" y="17"/>
                  </a:lnTo>
                  <a:lnTo>
                    <a:pt x="691" y="79"/>
                  </a:lnTo>
                  <a:lnTo>
                    <a:pt x="721" y="126"/>
                  </a:lnTo>
                  <a:lnTo>
                    <a:pt x="751" y="449"/>
                  </a:lnTo>
                  <a:lnTo>
                    <a:pt x="781" y="994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3" name="Freeform 385"/>
            <p:cNvSpPr>
              <a:spLocks/>
            </p:cNvSpPr>
            <p:nvPr/>
          </p:nvSpPr>
          <p:spPr bwMode="auto">
            <a:xfrm>
              <a:off x="4438" y="5503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2" name="Freeform 384"/>
            <p:cNvSpPr>
              <a:spLocks/>
            </p:cNvSpPr>
            <p:nvPr/>
          </p:nvSpPr>
          <p:spPr bwMode="auto">
            <a:xfrm>
              <a:off x="4488" y="5490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1" name="Freeform 383"/>
            <p:cNvSpPr>
              <a:spLocks/>
            </p:cNvSpPr>
            <p:nvPr/>
          </p:nvSpPr>
          <p:spPr bwMode="auto">
            <a:xfrm>
              <a:off x="4537" y="5480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70" name="Freeform 382"/>
            <p:cNvSpPr>
              <a:spLocks/>
            </p:cNvSpPr>
            <p:nvPr/>
          </p:nvSpPr>
          <p:spPr bwMode="auto">
            <a:xfrm>
              <a:off x="4587" y="5475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9" name="Freeform 381"/>
            <p:cNvSpPr>
              <a:spLocks/>
            </p:cNvSpPr>
            <p:nvPr/>
          </p:nvSpPr>
          <p:spPr bwMode="auto">
            <a:xfrm>
              <a:off x="4636" y="5455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8" name="Freeform 380"/>
            <p:cNvSpPr>
              <a:spLocks/>
            </p:cNvSpPr>
            <p:nvPr/>
          </p:nvSpPr>
          <p:spPr bwMode="auto">
            <a:xfrm>
              <a:off x="4686" y="5404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7" name="Freeform 379"/>
            <p:cNvSpPr>
              <a:spLocks/>
            </p:cNvSpPr>
            <p:nvPr/>
          </p:nvSpPr>
          <p:spPr bwMode="auto">
            <a:xfrm>
              <a:off x="4735" y="5327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6" name="Freeform 378"/>
            <p:cNvSpPr>
              <a:spLocks/>
            </p:cNvSpPr>
            <p:nvPr/>
          </p:nvSpPr>
          <p:spPr bwMode="auto">
            <a:xfrm>
              <a:off x="4785" y="5203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5" name="Freeform 377"/>
            <p:cNvSpPr>
              <a:spLocks/>
            </p:cNvSpPr>
            <p:nvPr/>
          </p:nvSpPr>
          <p:spPr bwMode="auto">
            <a:xfrm>
              <a:off x="4834" y="5183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4" name="Freeform 376"/>
            <p:cNvSpPr>
              <a:spLocks/>
            </p:cNvSpPr>
            <p:nvPr/>
          </p:nvSpPr>
          <p:spPr bwMode="auto">
            <a:xfrm>
              <a:off x="4884" y="5169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3" name="Freeform 375"/>
            <p:cNvSpPr>
              <a:spLocks/>
            </p:cNvSpPr>
            <p:nvPr/>
          </p:nvSpPr>
          <p:spPr bwMode="auto">
            <a:xfrm>
              <a:off x="4933" y="5071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2" name="Freeform 374"/>
            <p:cNvSpPr>
              <a:spLocks/>
            </p:cNvSpPr>
            <p:nvPr/>
          </p:nvSpPr>
          <p:spPr bwMode="auto">
            <a:xfrm>
              <a:off x="4983" y="5023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1" name="Freeform 373"/>
            <p:cNvSpPr>
              <a:spLocks/>
            </p:cNvSpPr>
            <p:nvPr/>
          </p:nvSpPr>
          <p:spPr bwMode="auto">
            <a:xfrm>
              <a:off x="5032" y="5041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60" name="Freeform 372"/>
            <p:cNvSpPr>
              <a:spLocks/>
            </p:cNvSpPr>
            <p:nvPr/>
          </p:nvSpPr>
          <p:spPr bwMode="auto">
            <a:xfrm>
              <a:off x="5082" y="4972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9" name="Freeform 371"/>
            <p:cNvSpPr>
              <a:spLocks/>
            </p:cNvSpPr>
            <p:nvPr/>
          </p:nvSpPr>
          <p:spPr bwMode="auto">
            <a:xfrm>
              <a:off x="5131" y="4889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8" name="Freeform 370"/>
            <p:cNvSpPr>
              <a:spLocks/>
            </p:cNvSpPr>
            <p:nvPr/>
          </p:nvSpPr>
          <p:spPr bwMode="auto">
            <a:xfrm>
              <a:off x="5181" y="4843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7" name="Freeform 369"/>
            <p:cNvSpPr>
              <a:spLocks/>
            </p:cNvSpPr>
            <p:nvPr/>
          </p:nvSpPr>
          <p:spPr bwMode="auto">
            <a:xfrm>
              <a:off x="5230" y="4854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6" name="Freeform 368"/>
            <p:cNvSpPr>
              <a:spLocks/>
            </p:cNvSpPr>
            <p:nvPr/>
          </p:nvSpPr>
          <p:spPr bwMode="auto">
            <a:xfrm>
              <a:off x="5280" y="4854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5" name="Freeform 367"/>
            <p:cNvSpPr>
              <a:spLocks/>
            </p:cNvSpPr>
            <p:nvPr/>
          </p:nvSpPr>
          <p:spPr bwMode="auto">
            <a:xfrm>
              <a:off x="5329" y="4872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4" name="Freeform 366"/>
            <p:cNvSpPr>
              <a:spLocks/>
            </p:cNvSpPr>
            <p:nvPr/>
          </p:nvSpPr>
          <p:spPr bwMode="auto">
            <a:xfrm>
              <a:off x="5379" y="5006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3" name="Freeform 365"/>
            <p:cNvSpPr>
              <a:spLocks/>
            </p:cNvSpPr>
            <p:nvPr/>
          </p:nvSpPr>
          <p:spPr bwMode="auto">
            <a:xfrm>
              <a:off x="5428" y="5165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2" name="Freeform 364"/>
            <p:cNvSpPr>
              <a:spLocks/>
            </p:cNvSpPr>
            <p:nvPr/>
          </p:nvSpPr>
          <p:spPr bwMode="auto">
            <a:xfrm>
              <a:off x="5478" y="5210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1" name="Freeform 363"/>
            <p:cNvSpPr>
              <a:spLocks/>
            </p:cNvSpPr>
            <p:nvPr/>
          </p:nvSpPr>
          <p:spPr bwMode="auto">
            <a:xfrm>
              <a:off x="5527" y="5250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50" name="Freeform 362"/>
            <p:cNvSpPr>
              <a:spLocks/>
            </p:cNvSpPr>
            <p:nvPr/>
          </p:nvSpPr>
          <p:spPr bwMode="auto">
            <a:xfrm>
              <a:off x="5577" y="5309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9" name="Freeform 361"/>
            <p:cNvSpPr>
              <a:spLocks/>
            </p:cNvSpPr>
            <p:nvPr/>
          </p:nvSpPr>
          <p:spPr bwMode="auto">
            <a:xfrm>
              <a:off x="5626" y="5367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8" name="Freeform 360"/>
            <p:cNvSpPr>
              <a:spLocks/>
            </p:cNvSpPr>
            <p:nvPr/>
          </p:nvSpPr>
          <p:spPr bwMode="auto">
            <a:xfrm>
              <a:off x="5676" y="5407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7" name="Freeform 359"/>
            <p:cNvSpPr>
              <a:spLocks/>
            </p:cNvSpPr>
            <p:nvPr/>
          </p:nvSpPr>
          <p:spPr bwMode="auto">
            <a:xfrm>
              <a:off x="5725" y="5463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6" name="Freeform 358"/>
            <p:cNvSpPr>
              <a:spLocks/>
            </p:cNvSpPr>
            <p:nvPr/>
          </p:nvSpPr>
          <p:spPr bwMode="auto">
            <a:xfrm>
              <a:off x="5775" y="5465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5" name="Freeform 357"/>
            <p:cNvSpPr>
              <a:spLocks/>
            </p:cNvSpPr>
            <p:nvPr/>
          </p:nvSpPr>
          <p:spPr bwMode="auto">
            <a:xfrm>
              <a:off x="5825" y="5468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4" name="Freeform 356"/>
            <p:cNvSpPr>
              <a:spLocks/>
            </p:cNvSpPr>
            <p:nvPr/>
          </p:nvSpPr>
          <p:spPr bwMode="auto">
            <a:xfrm>
              <a:off x="5874" y="5423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3" name="Freeform 355"/>
            <p:cNvSpPr>
              <a:spLocks/>
            </p:cNvSpPr>
            <p:nvPr/>
          </p:nvSpPr>
          <p:spPr bwMode="auto">
            <a:xfrm>
              <a:off x="5924" y="5372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2" name="Freeform 354"/>
            <p:cNvSpPr>
              <a:spLocks/>
            </p:cNvSpPr>
            <p:nvPr/>
          </p:nvSpPr>
          <p:spPr bwMode="auto">
            <a:xfrm>
              <a:off x="5973" y="5256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1" name="Freeform 353"/>
            <p:cNvSpPr>
              <a:spLocks/>
            </p:cNvSpPr>
            <p:nvPr/>
          </p:nvSpPr>
          <p:spPr bwMode="auto">
            <a:xfrm>
              <a:off x="6023" y="5183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40" name="Freeform 352"/>
            <p:cNvSpPr>
              <a:spLocks/>
            </p:cNvSpPr>
            <p:nvPr/>
          </p:nvSpPr>
          <p:spPr bwMode="auto">
            <a:xfrm>
              <a:off x="6072" y="5112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9" name="Freeform 351"/>
            <p:cNvSpPr>
              <a:spLocks/>
            </p:cNvSpPr>
            <p:nvPr/>
          </p:nvSpPr>
          <p:spPr bwMode="auto">
            <a:xfrm>
              <a:off x="6122" y="5064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8" name="Freeform 350"/>
            <p:cNvSpPr>
              <a:spLocks/>
            </p:cNvSpPr>
            <p:nvPr/>
          </p:nvSpPr>
          <p:spPr bwMode="auto">
            <a:xfrm>
              <a:off x="6171" y="5086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7" name="Freeform 349"/>
            <p:cNvSpPr>
              <a:spLocks/>
            </p:cNvSpPr>
            <p:nvPr/>
          </p:nvSpPr>
          <p:spPr bwMode="auto">
            <a:xfrm>
              <a:off x="6221" y="5127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6" name="Freeform 348"/>
            <p:cNvSpPr>
              <a:spLocks/>
            </p:cNvSpPr>
            <p:nvPr/>
          </p:nvSpPr>
          <p:spPr bwMode="auto">
            <a:xfrm>
              <a:off x="6270" y="5147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5" name="Freeform 347"/>
            <p:cNvSpPr>
              <a:spLocks/>
            </p:cNvSpPr>
            <p:nvPr/>
          </p:nvSpPr>
          <p:spPr bwMode="auto">
            <a:xfrm>
              <a:off x="6320" y="5174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4" name="Freeform 346"/>
            <p:cNvSpPr>
              <a:spLocks/>
            </p:cNvSpPr>
            <p:nvPr/>
          </p:nvSpPr>
          <p:spPr bwMode="auto">
            <a:xfrm>
              <a:off x="6369" y="5164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3" name="Freeform 345"/>
            <p:cNvSpPr>
              <a:spLocks/>
            </p:cNvSpPr>
            <p:nvPr/>
          </p:nvSpPr>
          <p:spPr bwMode="auto">
            <a:xfrm>
              <a:off x="6419" y="5183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2" name="Freeform 344"/>
            <p:cNvSpPr>
              <a:spLocks/>
            </p:cNvSpPr>
            <p:nvPr/>
          </p:nvSpPr>
          <p:spPr bwMode="auto">
            <a:xfrm>
              <a:off x="6468" y="5195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1" name="Freeform 343"/>
            <p:cNvSpPr>
              <a:spLocks/>
            </p:cNvSpPr>
            <p:nvPr/>
          </p:nvSpPr>
          <p:spPr bwMode="auto">
            <a:xfrm>
              <a:off x="6518" y="5246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30" name="Freeform 342"/>
            <p:cNvSpPr>
              <a:spLocks/>
            </p:cNvSpPr>
            <p:nvPr/>
          </p:nvSpPr>
          <p:spPr bwMode="auto">
            <a:xfrm>
              <a:off x="6567" y="5314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9" name="Freeform 341"/>
            <p:cNvSpPr>
              <a:spLocks/>
            </p:cNvSpPr>
            <p:nvPr/>
          </p:nvSpPr>
          <p:spPr bwMode="auto">
            <a:xfrm>
              <a:off x="6617" y="5361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8" name="Freeform 340"/>
            <p:cNvSpPr>
              <a:spLocks/>
            </p:cNvSpPr>
            <p:nvPr/>
          </p:nvSpPr>
          <p:spPr bwMode="auto">
            <a:xfrm>
              <a:off x="6666" y="5387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7" name="Freeform 339"/>
            <p:cNvSpPr>
              <a:spLocks/>
            </p:cNvSpPr>
            <p:nvPr/>
          </p:nvSpPr>
          <p:spPr bwMode="auto">
            <a:xfrm>
              <a:off x="6716" y="5423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6" name="Freeform 338"/>
            <p:cNvSpPr>
              <a:spLocks/>
            </p:cNvSpPr>
            <p:nvPr/>
          </p:nvSpPr>
          <p:spPr bwMode="auto">
            <a:xfrm>
              <a:off x="6765" y="5481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5" name="Freeform 337"/>
            <p:cNvSpPr>
              <a:spLocks/>
            </p:cNvSpPr>
            <p:nvPr/>
          </p:nvSpPr>
          <p:spPr bwMode="auto">
            <a:xfrm>
              <a:off x="6815" y="5559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4" name="Freeform 336"/>
            <p:cNvSpPr>
              <a:spLocks/>
            </p:cNvSpPr>
            <p:nvPr/>
          </p:nvSpPr>
          <p:spPr bwMode="auto">
            <a:xfrm>
              <a:off x="6864" y="5581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3" name="Freeform 335"/>
            <p:cNvSpPr>
              <a:spLocks/>
            </p:cNvSpPr>
            <p:nvPr/>
          </p:nvSpPr>
          <p:spPr bwMode="auto">
            <a:xfrm>
              <a:off x="6914" y="5594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2" name="Freeform 334"/>
            <p:cNvSpPr>
              <a:spLocks/>
            </p:cNvSpPr>
            <p:nvPr/>
          </p:nvSpPr>
          <p:spPr bwMode="auto">
            <a:xfrm>
              <a:off x="6963" y="5620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1" name="Freeform 333"/>
            <p:cNvSpPr>
              <a:spLocks/>
            </p:cNvSpPr>
            <p:nvPr/>
          </p:nvSpPr>
          <p:spPr bwMode="auto">
            <a:xfrm>
              <a:off x="7013" y="5615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20" name="Freeform 332"/>
            <p:cNvSpPr>
              <a:spLocks/>
            </p:cNvSpPr>
            <p:nvPr/>
          </p:nvSpPr>
          <p:spPr bwMode="auto">
            <a:xfrm>
              <a:off x="7062" y="5574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9" name="Freeform 331"/>
            <p:cNvSpPr>
              <a:spLocks/>
            </p:cNvSpPr>
            <p:nvPr/>
          </p:nvSpPr>
          <p:spPr bwMode="auto">
            <a:xfrm>
              <a:off x="7114" y="5553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8" name="Freeform 330"/>
            <p:cNvSpPr>
              <a:spLocks/>
            </p:cNvSpPr>
            <p:nvPr/>
          </p:nvSpPr>
          <p:spPr bwMode="auto">
            <a:xfrm>
              <a:off x="7163" y="5501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7" name="Freeform 329"/>
            <p:cNvSpPr>
              <a:spLocks/>
            </p:cNvSpPr>
            <p:nvPr/>
          </p:nvSpPr>
          <p:spPr bwMode="auto">
            <a:xfrm>
              <a:off x="7213" y="5415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6" name="Freeform 328"/>
            <p:cNvSpPr>
              <a:spLocks/>
            </p:cNvSpPr>
            <p:nvPr/>
          </p:nvSpPr>
          <p:spPr bwMode="auto">
            <a:xfrm>
              <a:off x="7262" y="5334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5" name="Freeform 327"/>
            <p:cNvSpPr>
              <a:spLocks/>
            </p:cNvSpPr>
            <p:nvPr/>
          </p:nvSpPr>
          <p:spPr bwMode="auto">
            <a:xfrm>
              <a:off x="7312" y="5220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4" name="Freeform 326"/>
            <p:cNvSpPr>
              <a:spLocks/>
            </p:cNvSpPr>
            <p:nvPr/>
          </p:nvSpPr>
          <p:spPr bwMode="auto">
            <a:xfrm>
              <a:off x="7361" y="5122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3" name="Freeform 325"/>
            <p:cNvSpPr>
              <a:spLocks/>
            </p:cNvSpPr>
            <p:nvPr/>
          </p:nvSpPr>
          <p:spPr bwMode="auto">
            <a:xfrm>
              <a:off x="7411" y="5144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2" name="Freeform 324"/>
            <p:cNvSpPr>
              <a:spLocks/>
            </p:cNvSpPr>
            <p:nvPr/>
          </p:nvSpPr>
          <p:spPr bwMode="auto">
            <a:xfrm>
              <a:off x="7460" y="5122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1" name="Freeform 323"/>
            <p:cNvSpPr>
              <a:spLocks/>
            </p:cNvSpPr>
            <p:nvPr/>
          </p:nvSpPr>
          <p:spPr bwMode="auto">
            <a:xfrm>
              <a:off x="7510" y="5087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10" name="Freeform 322"/>
            <p:cNvSpPr>
              <a:spLocks/>
            </p:cNvSpPr>
            <p:nvPr/>
          </p:nvSpPr>
          <p:spPr bwMode="auto">
            <a:xfrm>
              <a:off x="7559" y="5126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9" name="Freeform 321"/>
            <p:cNvSpPr>
              <a:spLocks/>
            </p:cNvSpPr>
            <p:nvPr/>
          </p:nvSpPr>
          <p:spPr bwMode="auto">
            <a:xfrm>
              <a:off x="7609" y="5147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8" name="Freeform 320"/>
            <p:cNvSpPr>
              <a:spLocks/>
            </p:cNvSpPr>
            <p:nvPr/>
          </p:nvSpPr>
          <p:spPr bwMode="auto">
            <a:xfrm>
              <a:off x="7658" y="5193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7" name="Freeform 319"/>
            <p:cNvSpPr>
              <a:spLocks/>
            </p:cNvSpPr>
            <p:nvPr/>
          </p:nvSpPr>
          <p:spPr bwMode="auto">
            <a:xfrm>
              <a:off x="7708" y="5258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6" name="Freeform 318"/>
            <p:cNvSpPr>
              <a:spLocks/>
            </p:cNvSpPr>
            <p:nvPr/>
          </p:nvSpPr>
          <p:spPr bwMode="auto">
            <a:xfrm>
              <a:off x="7757" y="5288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5" name="Freeform 317"/>
            <p:cNvSpPr>
              <a:spLocks/>
            </p:cNvSpPr>
            <p:nvPr/>
          </p:nvSpPr>
          <p:spPr bwMode="auto">
            <a:xfrm>
              <a:off x="7807" y="5370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4" name="Freeform 316"/>
            <p:cNvSpPr>
              <a:spLocks/>
            </p:cNvSpPr>
            <p:nvPr/>
          </p:nvSpPr>
          <p:spPr bwMode="auto">
            <a:xfrm>
              <a:off x="7856" y="5442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3" name="Freeform 315"/>
            <p:cNvSpPr>
              <a:spLocks/>
            </p:cNvSpPr>
            <p:nvPr/>
          </p:nvSpPr>
          <p:spPr bwMode="auto">
            <a:xfrm>
              <a:off x="7906" y="5498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2" name="Freeform 314"/>
            <p:cNvSpPr>
              <a:spLocks/>
            </p:cNvSpPr>
            <p:nvPr/>
          </p:nvSpPr>
          <p:spPr bwMode="auto">
            <a:xfrm>
              <a:off x="7955" y="5558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1" name="Freeform 313"/>
            <p:cNvSpPr>
              <a:spLocks/>
            </p:cNvSpPr>
            <p:nvPr/>
          </p:nvSpPr>
          <p:spPr bwMode="auto">
            <a:xfrm>
              <a:off x="8005" y="5591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9000" name="Freeform 312"/>
            <p:cNvSpPr>
              <a:spLocks/>
            </p:cNvSpPr>
            <p:nvPr/>
          </p:nvSpPr>
          <p:spPr bwMode="auto">
            <a:xfrm>
              <a:off x="8054" y="5614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9" name="Freeform 311"/>
            <p:cNvSpPr>
              <a:spLocks/>
            </p:cNvSpPr>
            <p:nvPr/>
          </p:nvSpPr>
          <p:spPr bwMode="auto">
            <a:xfrm>
              <a:off x="8104" y="5619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4"/>
                </a:cxn>
                <a:cxn ang="0">
                  <a:pos x="34" y="69"/>
                </a:cxn>
                <a:cxn ang="0">
                  <a:pos x="0" y="34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4"/>
                  </a:lnTo>
                  <a:lnTo>
                    <a:pt x="34" y="69"/>
                  </a:lnTo>
                  <a:lnTo>
                    <a:pt x="0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8" name="Freeform 310"/>
            <p:cNvSpPr>
              <a:spLocks/>
            </p:cNvSpPr>
            <p:nvPr/>
          </p:nvSpPr>
          <p:spPr bwMode="auto">
            <a:xfrm>
              <a:off x="8153" y="5617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7" name="Freeform 309"/>
            <p:cNvSpPr>
              <a:spLocks/>
            </p:cNvSpPr>
            <p:nvPr/>
          </p:nvSpPr>
          <p:spPr bwMode="auto">
            <a:xfrm>
              <a:off x="8203" y="5584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6" name="Freeform 308"/>
            <p:cNvSpPr>
              <a:spLocks/>
            </p:cNvSpPr>
            <p:nvPr/>
          </p:nvSpPr>
          <p:spPr bwMode="auto">
            <a:xfrm>
              <a:off x="8252" y="5521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5" name="Freeform 307"/>
            <p:cNvSpPr>
              <a:spLocks/>
            </p:cNvSpPr>
            <p:nvPr/>
          </p:nvSpPr>
          <p:spPr bwMode="auto">
            <a:xfrm>
              <a:off x="8302" y="5445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4" name="Freeform 306"/>
            <p:cNvSpPr>
              <a:spLocks/>
            </p:cNvSpPr>
            <p:nvPr/>
          </p:nvSpPr>
          <p:spPr bwMode="auto">
            <a:xfrm>
              <a:off x="8351" y="5301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5"/>
                  </a:lnTo>
                  <a:lnTo>
                    <a:pt x="35" y="69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3" name="Freeform 305"/>
            <p:cNvSpPr>
              <a:spLocks/>
            </p:cNvSpPr>
            <p:nvPr/>
          </p:nvSpPr>
          <p:spPr bwMode="auto">
            <a:xfrm>
              <a:off x="8401" y="5308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2" name="Freeform 304"/>
            <p:cNvSpPr>
              <a:spLocks/>
            </p:cNvSpPr>
            <p:nvPr/>
          </p:nvSpPr>
          <p:spPr bwMode="auto">
            <a:xfrm>
              <a:off x="8450" y="5279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1" name="Freeform 303"/>
            <p:cNvSpPr>
              <a:spLocks/>
            </p:cNvSpPr>
            <p:nvPr/>
          </p:nvSpPr>
          <p:spPr bwMode="auto">
            <a:xfrm>
              <a:off x="8500" y="5207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90" name="Freeform 302"/>
            <p:cNvSpPr>
              <a:spLocks/>
            </p:cNvSpPr>
            <p:nvPr/>
          </p:nvSpPr>
          <p:spPr bwMode="auto">
            <a:xfrm>
              <a:off x="8549" y="5213"/>
              <a:ext cx="70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lnTo>
                    <a:pt x="70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9" name="Freeform 301"/>
            <p:cNvSpPr>
              <a:spLocks/>
            </p:cNvSpPr>
            <p:nvPr/>
          </p:nvSpPr>
          <p:spPr bwMode="auto">
            <a:xfrm>
              <a:off x="8599" y="5217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8" name="Freeform 300"/>
            <p:cNvSpPr>
              <a:spLocks/>
            </p:cNvSpPr>
            <p:nvPr/>
          </p:nvSpPr>
          <p:spPr bwMode="auto">
            <a:xfrm>
              <a:off x="8648" y="5217"/>
              <a:ext cx="70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70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70" h="69">
                  <a:moveTo>
                    <a:pt x="35" y="0"/>
                  </a:moveTo>
                  <a:lnTo>
                    <a:pt x="70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7" name="Freeform 299"/>
            <p:cNvSpPr>
              <a:spLocks/>
            </p:cNvSpPr>
            <p:nvPr/>
          </p:nvSpPr>
          <p:spPr bwMode="auto">
            <a:xfrm>
              <a:off x="8698" y="5203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6" name="Freeform 298"/>
            <p:cNvSpPr>
              <a:spLocks/>
            </p:cNvSpPr>
            <p:nvPr/>
          </p:nvSpPr>
          <p:spPr bwMode="auto">
            <a:xfrm>
              <a:off x="8748" y="5119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5" name="Freeform 297"/>
            <p:cNvSpPr>
              <a:spLocks/>
            </p:cNvSpPr>
            <p:nvPr/>
          </p:nvSpPr>
          <p:spPr bwMode="auto">
            <a:xfrm>
              <a:off x="8797" y="5101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4" name="Freeform 296"/>
            <p:cNvSpPr>
              <a:spLocks/>
            </p:cNvSpPr>
            <p:nvPr/>
          </p:nvSpPr>
          <p:spPr bwMode="auto">
            <a:xfrm>
              <a:off x="8847" y="5117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3" name="Freeform 295"/>
            <p:cNvSpPr>
              <a:spLocks/>
            </p:cNvSpPr>
            <p:nvPr/>
          </p:nvSpPr>
          <p:spPr bwMode="auto">
            <a:xfrm>
              <a:off x="8896" y="5246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2" name="Freeform 294"/>
            <p:cNvSpPr>
              <a:spLocks/>
            </p:cNvSpPr>
            <p:nvPr/>
          </p:nvSpPr>
          <p:spPr bwMode="auto">
            <a:xfrm>
              <a:off x="8946" y="5347"/>
              <a:ext cx="69" cy="7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70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70">
                  <a:moveTo>
                    <a:pt x="34" y="0"/>
                  </a:moveTo>
                  <a:lnTo>
                    <a:pt x="69" y="35"/>
                  </a:lnTo>
                  <a:lnTo>
                    <a:pt x="34" y="70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1" name="Freeform 293"/>
            <p:cNvSpPr>
              <a:spLocks/>
            </p:cNvSpPr>
            <p:nvPr/>
          </p:nvSpPr>
          <p:spPr bwMode="auto">
            <a:xfrm>
              <a:off x="8995" y="5387"/>
              <a:ext cx="69" cy="7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5"/>
                </a:cxn>
                <a:cxn ang="0">
                  <a:pos x="35" y="70"/>
                </a:cxn>
                <a:cxn ang="0">
                  <a:pos x="0" y="35"/>
                </a:cxn>
                <a:cxn ang="0">
                  <a:pos x="35" y="0"/>
                </a:cxn>
              </a:cxnLst>
              <a:rect l="0" t="0" r="r" b="b"/>
              <a:pathLst>
                <a:path w="69" h="70">
                  <a:moveTo>
                    <a:pt x="35" y="0"/>
                  </a:moveTo>
                  <a:lnTo>
                    <a:pt x="69" y="35"/>
                  </a:lnTo>
                  <a:lnTo>
                    <a:pt x="35" y="70"/>
                  </a:lnTo>
                  <a:lnTo>
                    <a:pt x="0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80" name="Freeform 292"/>
            <p:cNvSpPr>
              <a:spLocks/>
            </p:cNvSpPr>
            <p:nvPr/>
          </p:nvSpPr>
          <p:spPr bwMode="auto">
            <a:xfrm>
              <a:off x="9045" y="5445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9" name="Freeform 291"/>
            <p:cNvSpPr>
              <a:spLocks/>
            </p:cNvSpPr>
            <p:nvPr/>
          </p:nvSpPr>
          <p:spPr bwMode="auto">
            <a:xfrm>
              <a:off x="9094" y="5495"/>
              <a:ext cx="69" cy="69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9" y="34"/>
                </a:cxn>
                <a:cxn ang="0">
                  <a:pos x="35" y="69"/>
                </a:cxn>
                <a:cxn ang="0">
                  <a:pos x="0" y="34"/>
                </a:cxn>
                <a:cxn ang="0">
                  <a:pos x="35" y="0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lnTo>
                    <a:pt x="69" y="34"/>
                  </a:lnTo>
                  <a:lnTo>
                    <a:pt x="35" y="69"/>
                  </a:lnTo>
                  <a:lnTo>
                    <a:pt x="0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8" name="Freeform 290"/>
            <p:cNvSpPr>
              <a:spLocks/>
            </p:cNvSpPr>
            <p:nvPr/>
          </p:nvSpPr>
          <p:spPr bwMode="auto">
            <a:xfrm>
              <a:off x="9144" y="5541"/>
              <a:ext cx="69" cy="69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69" y="35"/>
                </a:cxn>
                <a:cxn ang="0">
                  <a:pos x="34" y="69"/>
                </a:cxn>
                <a:cxn ang="0">
                  <a:pos x="0" y="35"/>
                </a:cxn>
                <a:cxn ang="0">
                  <a:pos x="34" y="0"/>
                </a:cxn>
              </a:cxnLst>
              <a:rect l="0" t="0" r="r" b="b"/>
              <a:pathLst>
                <a:path w="69" h="69">
                  <a:moveTo>
                    <a:pt x="34" y="0"/>
                  </a:moveTo>
                  <a:lnTo>
                    <a:pt x="69" y="35"/>
                  </a:lnTo>
                  <a:lnTo>
                    <a:pt x="34" y="69"/>
                  </a:lnTo>
                  <a:lnTo>
                    <a:pt x="0" y="3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3366FF"/>
            </a:solidFill>
            <a:ln w="825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7" name="Rectangle 289"/>
            <p:cNvSpPr>
              <a:spLocks noChangeArrowheads="1"/>
            </p:cNvSpPr>
            <p:nvPr/>
          </p:nvSpPr>
          <p:spPr bwMode="auto">
            <a:xfrm>
              <a:off x="4438" y="5559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6" name="Rectangle 288"/>
            <p:cNvSpPr>
              <a:spLocks noChangeArrowheads="1"/>
            </p:cNvSpPr>
            <p:nvPr/>
          </p:nvSpPr>
          <p:spPr bwMode="auto">
            <a:xfrm>
              <a:off x="4488" y="5581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5" name="Rectangle 287"/>
            <p:cNvSpPr>
              <a:spLocks noChangeArrowheads="1"/>
            </p:cNvSpPr>
            <p:nvPr/>
          </p:nvSpPr>
          <p:spPr bwMode="auto">
            <a:xfrm>
              <a:off x="4537" y="5591"/>
              <a:ext cx="68" cy="67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4" name="Rectangle 286"/>
            <p:cNvSpPr>
              <a:spLocks noChangeArrowheads="1"/>
            </p:cNvSpPr>
            <p:nvPr/>
          </p:nvSpPr>
          <p:spPr bwMode="auto">
            <a:xfrm>
              <a:off x="4587" y="5596"/>
              <a:ext cx="67" cy="67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3" name="Rectangle 285"/>
            <p:cNvSpPr>
              <a:spLocks noChangeArrowheads="1"/>
            </p:cNvSpPr>
            <p:nvPr/>
          </p:nvSpPr>
          <p:spPr bwMode="auto">
            <a:xfrm>
              <a:off x="4636" y="5587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2" name="Rectangle 284"/>
            <p:cNvSpPr>
              <a:spLocks noChangeArrowheads="1"/>
            </p:cNvSpPr>
            <p:nvPr/>
          </p:nvSpPr>
          <p:spPr bwMode="auto">
            <a:xfrm>
              <a:off x="4686" y="5531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1" name="Rectangle 283"/>
            <p:cNvSpPr>
              <a:spLocks noChangeArrowheads="1"/>
            </p:cNvSpPr>
            <p:nvPr/>
          </p:nvSpPr>
          <p:spPr bwMode="auto">
            <a:xfrm>
              <a:off x="4735" y="5435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70" name="Rectangle 282"/>
            <p:cNvSpPr>
              <a:spLocks noChangeArrowheads="1"/>
            </p:cNvSpPr>
            <p:nvPr/>
          </p:nvSpPr>
          <p:spPr bwMode="auto">
            <a:xfrm>
              <a:off x="4785" y="5309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9" name="Rectangle 281"/>
            <p:cNvSpPr>
              <a:spLocks noChangeArrowheads="1"/>
            </p:cNvSpPr>
            <p:nvPr/>
          </p:nvSpPr>
          <p:spPr bwMode="auto">
            <a:xfrm>
              <a:off x="4834" y="5278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8" name="Rectangle 280"/>
            <p:cNvSpPr>
              <a:spLocks noChangeArrowheads="1"/>
            </p:cNvSpPr>
            <p:nvPr/>
          </p:nvSpPr>
          <p:spPr bwMode="auto">
            <a:xfrm>
              <a:off x="4884" y="5276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7" name="Rectangle 279"/>
            <p:cNvSpPr>
              <a:spLocks noChangeArrowheads="1"/>
            </p:cNvSpPr>
            <p:nvPr/>
          </p:nvSpPr>
          <p:spPr bwMode="auto">
            <a:xfrm>
              <a:off x="4933" y="5197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6" name="Rectangle 278"/>
            <p:cNvSpPr>
              <a:spLocks noChangeArrowheads="1"/>
            </p:cNvSpPr>
            <p:nvPr/>
          </p:nvSpPr>
          <p:spPr bwMode="auto">
            <a:xfrm>
              <a:off x="4983" y="5182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5" name="Rectangle 277"/>
            <p:cNvSpPr>
              <a:spLocks noChangeArrowheads="1"/>
            </p:cNvSpPr>
            <p:nvPr/>
          </p:nvSpPr>
          <p:spPr bwMode="auto">
            <a:xfrm>
              <a:off x="5032" y="5150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4" name="Rectangle 276"/>
            <p:cNvSpPr>
              <a:spLocks noChangeArrowheads="1"/>
            </p:cNvSpPr>
            <p:nvPr/>
          </p:nvSpPr>
          <p:spPr bwMode="auto">
            <a:xfrm>
              <a:off x="5082" y="5081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3" name="Rectangle 275"/>
            <p:cNvSpPr>
              <a:spLocks noChangeArrowheads="1"/>
            </p:cNvSpPr>
            <p:nvPr/>
          </p:nvSpPr>
          <p:spPr bwMode="auto">
            <a:xfrm>
              <a:off x="5131" y="4991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2" name="Rectangle 274"/>
            <p:cNvSpPr>
              <a:spLocks noChangeArrowheads="1"/>
            </p:cNvSpPr>
            <p:nvPr/>
          </p:nvSpPr>
          <p:spPr bwMode="auto">
            <a:xfrm>
              <a:off x="5181" y="5008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1" name="Rectangle 273"/>
            <p:cNvSpPr>
              <a:spLocks noChangeArrowheads="1"/>
            </p:cNvSpPr>
            <p:nvPr/>
          </p:nvSpPr>
          <p:spPr bwMode="auto">
            <a:xfrm>
              <a:off x="5230" y="4912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60" name="Rectangle 272"/>
            <p:cNvSpPr>
              <a:spLocks noChangeArrowheads="1"/>
            </p:cNvSpPr>
            <p:nvPr/>
          </p:nvSpPr>
          <p:spPr bwMode="auto">
            <a:xfrm>
              <a:off x="5280" y="4917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9" name="Rectangle 271"/>
            <p:cNvSpPr>
              <a:spLocks noChangeArrowheads="1"/>
            </p:cNvSpPr>
            <p:nvPr/>
          </p:nvSpPr>
          <p:spPr bwMode="auto">
            <a:xfrm>
              <a:off x="5329" y="5030"/>
              <a:ext cx="68" cy="67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8" name="Rectangle 270"/>
            <p:cNvSpPr>
              <a:spLocks noChangeArrowheads="1"/>
            </p:cNvSpPr>
            <p:nvPr/>
          </p:nvSpPr>
          <p:spPr bwMode="auto">
            <a:xfrm>
              <a:off x="5379" y="5165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7" name="Rectangle 269"/>
            <p:cNvSpPr>
              <a:spLocks noChangeArrowheads="1"/>
            </p:cNvSpPr>
            <p:nvPr/>
          </p:nvSpPr>
          <p:spPr bwMode="auto">
            <a:xfrm>
              <a:off x="5428" y="5220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6" name="Rectangle 268"/>
            <p:cNvSpPr>
              <a:spLocks noChangeArrowheads="1"/>
            </p:cNvSpPr>
            <p:nvPr/>
          </p:nvSpPr>
          <p:spPr bwMode="auto">
            <a:xfrm>
              <a:off x="5478" y="5278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5" name="Rectangle 267"/>
            <p:cNvSpPr>
              <a:spLocks noChangeArrowheads="1"/>
            </p:cNvSpPr>
            <p:nvPr/>
          </p:nvSpPr>
          <p:spPr bwMode="auto">
            <a:xfrm>
              <a:off x="5527" y="5288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4" name="Rectangle 266"/>
            <p:cNvSpPr>
              <a:spLocks noChangeArrowheads="1"/>
            </p:cNvSpPr>
            <p:nvPr/>
          </p:nvSpPr>
          <p:spPr bwMode="auto">
            <a:xfrm>
              <a:off x="5577" y="5384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3" name="Rectangle 265"/>
            <p:cNvSpPr>
              <a:spLocks noChangeArrowheads="1"/>
            </p:cNvSpPr>
            <p:nvPr/>
          </p:nvSpPr>
          <p:spPr bwMode="auto">
            <a:xfrm>
              <a:off x="5626" y="5485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2" name="Rectangle 264"/>
            <p:cNvSpPr>
              <a:spLocks noChangeArrowheads="1"/>
            </p:cNvSpPr>
            <p:nvPr/>
          </p:nvSpPr>
          <p:spPr bwMode="auto">
            <a:xfrm>
              <a:off x="5676" y="5546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1" name="Rectangle 263"/>
            <p:cNvSpPr>
              <a:spLocks noChangeArrowheads="1"/>
            </p:cNvSpPr>
            <p:nvPr/>
          </p:nvSpPr>
          <p:spPr bwMode="auto">
            <a:xfrm>
              <a:off x="5725" y="5592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50" name="Rectangle 262"/>
            <p:cNvSpPr>
              <a:spLocks noChangeArrowheads="1"/>
            </p:cNvSpPr>
            <p:nvPr/>
          </p:nvSpPr>
          <p:spPr bwMode="auto">
            <a:xfrm>
              <a:off x="5775" y="5597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9" name="Rectangle 261"/>
            <p:cNvSpPr>
              <a:spLocks noChangeArrowheads="1"/>
            </p:cNvSpPr>
            <p:nvPr/>
          </p:nvSpPr>
          <p:spPr bwMode="auto">
            <a:xfrm>
              <a:off x="5825" y="5607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8" name="Rectangle 260"/>
            <p:cNvSpPr>
              <a:spLocks noChangeArrowheads="1"/>
            </p:cNvSpPr>
            <p:nvPr/>
          </p:nvSpPr>
          <p:spPr bwMode="auto">
            <a:xfrm>
              <a:off x="5874" y="5561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7" name="Rectangle 259"/>
            <p:cNvSpPr>
              <a:spLocks noChangeArrowheads="1"/>
            </p:cNvSpPr>
            <p:nvPr/>
          </p:nvSpPr>
          <p:spPr bwMode="auto">
            <a:xfrm>
              <a:off x="5924" y="5488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6" name="Rectangle 258"/>
            <p:cNvSpPr>
              <a:spLocks noChangeArrowheads="1"/>
            </p:cNvSpPr>
            <p:nvPr/>
          </p:nvSpPr>
          <p:spPr bwMode="auto">
            <a:xfrm>
              <a:off x="5973" y="5372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5" name="Rectangle 257"/>
            <p:cNvSpPr>
              <a:spLocks noChangeArrowheads="1"/>
            </p:cNvSpPr>
            <p:nvPr/>
          </p:nvSpPr>
          <p:spPr bwMode="auto">
            <a:xfrm>
              <a:off x="6023" y="5281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4" name="Rectangle 256"/>
            <p:cNvSpPr>
              <a:spLocks noChangeArrowheads="1"/>
            </p:cNvSpPr>
            <p:nvPr/>
          </p:nvSpPr>
          <p:spPr bwMode="auto">
            <a:xfrm>
              <a:off x="6072" y="5149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3" name="Rectangle 255"/>
            <p:cNvSpPr>
              <a:spLocks noChangeArrowheads="1"/>
            </p:cNvSpPr>
            <p:nvPr/>
          </p:nvSpPr>
          <p:spPr bwMode="auto">
            <a:xfrm>
              <a:off x="6122" y="4993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2" name="Rectangle 254"/>
            <p:cNvSpPr>
              <a:spLocks noChangeArrowheads="1"/>
            </p:cNvSpPr>
            <p:nvPr/>
          </p:nvSpPr>
          <p:spPr bwMode="auto">
            <a:xfrm>
              <a:off x="6171" y="4730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1" name="Rectangle 253"/>
            <p:cNvSpPr>
              <a:spLocks noChangeArrowheads="1"/>
            </p:cNvSpPr>
            <p:nvPr/>
          </p:nvSpPr>
          <p:spPr bwMode="auto">
            <a:xfrm>
              <a:off x="6221" y="4695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40" name="Rectangle 252"/>
            <p:cNvSpPr>
              <a:spLocks noChangeArrowheads="1"/>
            </p:cNvSpPr>
            <p:nvPr/>
          </p:nvSpPr>
          <p:spPr bwMode="auto">
            <a:xfrm>
              <a:off x="6270" y="4419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9" name="Rectangle 251"/>
            <p:cNvSpPr>
              <a:spLocks noChangeArrowheads="1"/>
            </p:cNvSpPr>
            <p:nvPr/>
          </p:nvSpPr>
          <p:spPr bwMode="auto">
            <a:xfrm>
              <a:off x="6320" y="4313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8" name="Rectangle 250"/>
            <p:cNvSpPr>
              <a:spLocks noChangeArrowheads="1"/>
            </p:cNvSpPr>
            <p:nvPr/>
          </p:nvSpPr>
          <p:spPr bwMode="auto">
            <a:xfrm>
              <a:off x="6369" y="3881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7" name="Rectangle 249"/>
            <p:cNvSpPr>
              <a:spLocks noChangeArrowheads="1"/>
            </p:cNvSpPr>
            <p:nvPr/>
          </p:nvSpPr>
          <p:spPr bwMode="auto">
            <a:xfrm>
              <a:off x="6419" y="3916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6" name="Rectangle 248"/>
            <p:cNvSpPr>
              <a:spLocks noChangeArrowheads="1"/>
            </p:cNvSpPr>
            <p:nvPr/>
          </p:nvSpPr>
          <p:spPr bwMode="auto">
            <a:xfrm>
              <a:off x="6468" y="4485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5" name="Rectangle 247"/>
            <p:cNvSpPr>
              <a:spLocks noChangeArrowheads="1"/>
            </p:cNvSpPr>
            <p:nvPr/>
          </p:nvSpPr>
          <p:spPr bwMode="auto">
            <a:xfrm>
              <a:off x="6518" y="4657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4" name="Rectangle 246"/>
            <p:cNvSpPr>
              <a:spLocks noChangeArrowheads="1"/>
            </p:cNvSpPr>
            <p:nvPr/>
          </p:nvSpPr>
          <p:spPr bwMode="auto">
            <a:xfrm>
              <a:off x="6567" y="4771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3" name="Rectangle 245"/>
            <p:cNvSpPr>
              <a:spLocks noChangeArrowheads="1"/>
            </p:cNvSpPr>
            <p:nvPr/>
          </p:nvSpPr>
          <p:spPr bwMode="auto">
            <a:xfrm>
              <a:off x="6617" y="4930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2" name="Rectangle 244"/>
            <p:cNvSpPr>
              <a:spLocks noChangeArrowheads="1"/>
            </p:cNvSpPr>
            <p:nvPr/>
          </p:nvSpPr>
          <p:spPr bwMode="auto">
            <a:xfrm>
              <a:off x="6666" y="4960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1" name="Rectangle 243"/>
            <p:cNvSpPr>
              <a:spLocks noChangeArrowheads="1"/>
            </p:cNvSpPr>
            <p:nvPr/>
          </p:nvSpPr>
          <p:spPr bwMode="auto">
            <a:xfrm>
              <a:off x="6716" y="5233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30" name="Rectangle 242"/>
            <p:cNvSpPr>
              <a:spLocks noChangeArrowheads="1"/>
            </p:cNvSpPr>
            <p:nvPr/>
          </p:nvSpPr>
          <p:spPr bwMode="auto">
            <a:xfrm>
              <a:off x="6765" y="5372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9" name="Rectangle 241"/>
            <p:cNvSpPr>
              <a:spLocks noChangeArrowheads="1"/>
            </p:cNvSpPr>
            <p:nvPr/>
          </p:nvSpPr>
          <p:spPr bwMode="auto">
            <a:xfrm>
              <a:off x="6815" y="5460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8" name="Rectangle 240"/>
            <p:cNvSpPr>
              <a:spLocks noChangeArrowheads="1"/>
            </p:cNvSpPr>
            <p:nvPr/>
          </p:nvSpPr>
          <p:spPr bwMode="auto">
            <a:xfrm>
              <a:off x="6864" y="5387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7" name="Rectangle 239"/>
            <p:cNvSpPr>
              <a:spLocks noChangeArrowheads="1"/>
            </p:cNvSpPr>
            <p:nvPr/>
          </p:nvSpPr>
          <p:spPr bwMode="auto">
            <a:xfrm>
              <a:off x="6914" y="5483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6" name="Rectangle 238"/>
            <p:cNvSpPr>
              <a:spLocks noChangeArrowheads="1"/>
            </p:cNvSpPr>
            <p:nvPr/>
          </p:nvSpPr>
          <p:spPr bwMode="auto">
            <a:xfrm>
              <a:off x="6963" y="5430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5" name="Rectangle 237"/>
            <p:cNvSpPr>
              <a:spLocks noChangeArrowheads="1"/>
            </p:cNvSpPr>
            <p:nvPr/>
          </p:nvSpPr>
          <p:spPr bwMode="auto">
            <a:xfrm>
              <a:off x="7013" y="5261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4" name="Rectangle 236"/>
            <p:cNvSpPr>
              <a:spLocks noChangeArrowheads="1"/>
            </p:cNvSpPr>
            <p:nvPr/>
          </p:nvSpPr>
          <p:spPr bwMode="auto">
            <a:xfrm>
              <a:off x="7062" y="5015"/>
              <a:ext cx="68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923" name="Rectangle 235"/>
            <p:cNvSpPr>
              <a:spLocks noChangeArrowheads="1"/>
            </p:cNvSpPr>
            <p:nvPr/>
          </p:nvSpPr>
          <p:spPr bwMode="auto">
            <a:xfrm>
              <a:off x="7114" y="4665"/>
              <a:ext cx="67" cy="68"/>
            </a:xfrm>
            <a:prstGeom prst="rect">
              <a:avLst/>
            </a:prstGeom>
            <a:solidFill>
              <a:srgbClr val="FF00FF"/>
            </a:solidFill>
            <a:ln w="825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921" name="Rectangle 233"/>
          <p:cNvSpPr>
            <a:spLocks noChangeArrowheads="1"/>
          </p:cNvSpPr>
          <p:nvPr/>
        </p:nvSpPr>
        <p:spPr bwMode="auto">
          <a:xfrm>
            <a:off x="6746875" y="4297363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20" name="Rectangle 232"/>
          <p:cNvSpPr>
            <a:spLocks noChangeArrowheads="1"/>
          </p:cNvSpPr>
          <p:nvPr/>
        </p:nvSpPr>
        <p:spPr bwMode="auto">
          <a:xfrm>
            <a:off x="6794500" y="3929063"/>
            <a:ext cx="63500" cy="619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9" name="Rectangle 231"/>
          <p:cNvSpPr>
            <a:spLocks noChangeArrowheads="1"/>
          </p:cNvSpPr>
          <p:nvPr/>
        </p:nvSpPr>
        <p:spPr bwMode="auto">
          <a:xfrm>
            <a:off x="6840538" y="3636963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8" name="Rectangle 230"/>
          <p:cNvSpPr>
            <a:spLocks noChangeArrowheads="1"/>
          </p:cNvSpPr>
          <p:nvPr/>
        </p:nvSpPr>
        <p:spPr bwMode="auto">
          <a:xfrm>
            <a:off x="6888163" y="3621088"/>
            <a:ext cx="61912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7" name="Rectangle 229"/>
          <p:cNvSpPr>
            <a:spLocks noChangeArrowheads="1"/>
          </p:cNvSpPr>
          <p:nvPr/>
        </p:nvSpPr>
        <p:spPr bwMode="auto">
          <a:xfrm>
            <a:off x="6934200" y="3640138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6" name="Rectangle 228"/>
          <p:cNvSpPr>
            <a:spLocks noChangeArrowheads="1"/>
          </p:cNvSpPr>
          <p:nvPr/>
        </p:nvSpPr>
        <p:spPr bwMode="auto">
          <a:xfrm>
            <a:off x="6981825" y="3605213"/>
            <a:ext cx="61913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5" name="Rectangle 227"/>
          <p:cNvSpPr>
            <a:spLocks noChangeArrowheads="1"/>
          </p:cNvSpPr>
          <p:nvPr/>
        </p:nvSpPr>
        <p:spPr bwMode="auto">
          <a:xfrm>
            <a:off x="7027863" y="3521075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4" name="Rectangle 226"/>
          <p:cNvSpPr>
            <a:spLocks noChangeArrowheads="1"/>
          </p:cNvSpPr>
          <p:nvPr/>
        </p:nvSpPr>
        <p:spPr bwMode="auto">
          <a:xfrm>
            <a:off x="7073900" y="3492500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3" name="Rectangle 225"/>
          <p:cNvSpPr>
            <a:spLocks noChangeArrowheads="1"/>
          </p:cNvSpPr>
          <p:nvPr/>
        </p:nvSpPr>
        <p:spPr bwMode="auto">
          <a:xfrm>
            <a:off x="7121525" y="3425825"/>
            <a:ext cx="63500" cy="619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2" name="Rectangle 224"/>
          <p:cNvSpPr>
            <a:spLocks noChangeArrowheads="1"/>
          </p:cNvSpPr>
          <p:nvPr/>
        </p:nvSpPr>
        <p:spPr bwMode="auto">
          <a:xfrm>
            <a:off x="7167563" y="3641725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1" name="Rectangle 223"/>
          <p:cNvSpPr>
            <a:spLocks noChangeArrowheads="1"/>
          </p:cNvSpPr>
          <p:nvPr/>
        </p:nvSpPr>
        <p:spPr bwMode="auto">
          <a:xfrm>
            <a:off x="7213600" y="3573463"/>
            <a:ext cx="65088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10" name="Rectangle 222"/>
          <p:cNvSpPr>
            <a:spLocks noChangeArrowheads="1"/>
          </p:cNvSpPr>
          <p:nvPr/>
        </p:nvSpPr>
        <p:spPr bwMode="auto">
          <a:xfrm>
            <a:off x="7261225" y="3656013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9" name="Rectangle 221"/>
          <p:cNvSpPr>
            <a:spLocks noChangeArrowheads="1"/>
          </p:cNvSpPr>
          <p:nvPr/>
        </p:nvSpPr>
        <p:spPr bwMode="auto">
          <a:xfrm>
            <a:off x="7307263" y="4232275"/>
            <a:ext cx="65087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8" name="Rectangle 220"/>
          <p:cNvSpPr>
            <a:spLocks noChangeArrowheads="1"/>
          </p:cNvSpPr>
          <p:nvPr/>
        </p:nvSpPr>
        <p:spPr bwMode="auto">
          <a:xfrm>
            <a:off x="7354888" y="5276850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7" name="Rectangle 219"/>
          <p:cNvSpPr>
            <a:spLocks noChangeArrowheads="1"/>
          </p:cNvSpPr>
          <p:nvPr/>
        </p:nvSpPr>
        <p:spPr bwMode="auto">
          <a:xfrm>
            <a:off x="7400925" y="5476875"/>
            <a:ext cx="65088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6" name="Rectangle 218"/>
          <p:cNvSpPr>
            <a:spLocks noChangeArrowheads="1"/>
          </p:cNvSpPr>
          <p:nvPr/>
        </p:nvSpPr>
        <p:spPr bwMode="auto">
          <a:xfrm>
            <a:off x="7448550" y="5522913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5" name="Rectangle 217"/>
          <p:cNvSpPr>
            <a:spLocks noChangeArrowheads="1"/>
          </p:cNvSpPr>
          <p:nvPr/>
        </p:nvSpPr>
        <p:spPr bwMode="auto">
          <a:xfrm>
            <a:off x="7494588" y="5568950"/>
            <a:ext cx="65087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4" name="Rectangle 216"/>
          <p:cNvSpPr>
            <a:spLocks noChangeArrowheads="1"/>
          </p:cNvSpPr>
          <p:nvPr/>
        </p:nvSpPr>
        <p:spPr bwMode="auto">
          <a:xfrm>
            <a:off x="7542213" y="5599113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3" name="Rectangle 215"/>
          <p:cNvSpPr>
            <a:spLocks noChangeArrowheads="1"/>
          </p:cNvSpPr>
          <p:nvPr/>
        </p:nvSpPr>
        <p:spPr bwMode="auto">
          <a:xfrm>
            <a:off x="7588250" y="5608638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2" name="Rectangle 214"/>
          <p:cNvSpPr>
            <a:spLocks noChangeArrowheads="1"/>
          </p:cNvSpPr>
          <p:nvPr/>
        </p:nvSpPr>
        <p:spPr bwMode="auto">
          <a:xfrm>
            <a:off x="7635875" y="5638800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1" name="Rectangle 213"/>
          <p:cNvSpPr>
            <a:spLocks noChangeArrowheads="1"/>
          </p:cNvSpPr>
          <p:nvPr/>
        </p:nvSpPr>
        <p:spPr bwMode="auto">
          <a:xfrm>
            <a:off x="7681913" y="5640388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900" name="Rectangle 212"/>
          <p:cNvSpPr>
            <a:spLocks noChangeArrowheads="1"/>
          </p:cNvSpPr>
          <p:nvPr/>
        </p:nvSpPr>
        <p:spPr bwMode="auto">
          <a:xfrm>
            <a:off x="7729538" y="5640388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9" name="Rectangle 211"/>
          <p:cNvSpPr>
            <a:spLocks noChangeArrowheads="1"/>
          </p:cNvSpPr>
          <p:nvPr/>
        </p:nvSpPr>
        <p:spPr bwMode="auto">
          <a:xfrm>
            <a:off x="7775575" y="5632450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8" name="Rectangle 210"/>
          <p:cNvSpPr>
            <a:spLocks noChangeArrowheads="1"/>
          </p:cNvSpPr>
          <p:nvPr/>
        </p:nvSpPr>
        <p:spPr bwMode="auto">
          <a:xfrm>
            <a:off x="7823200" y="5634038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7" name="Rectangle 209"/>
          <p:cNvSpPr>
            <a:spLocks noChangeArrowheads="1"/>
          </p:cNvSpPr>
          <p:nvPr/>
        </p:nvSpPr>
        <p:spPr bwMode="auto">
          <a:xfrm>
            <a:off x="7869238" y="5638800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6" name="Rectangle 208"/>
          <p:cNvSpPr>
            <a:spLocks noChangeArrowheads="1"/>
          </p:cNvSpPr>
          <p:nvPr/>
        </p:nvSpPr>
        <p:spPr bwMode="auto">
          <a:xfrm>
            <a:off x="7915275" y="5643563"/>
            <a:ext cx="65088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5" name="Rectangle 207"/>
          <p:cNvSpPr>
            <a:spLocks noChangeArrowheads="1"/>
          </p:cNvSpPr>
          <p:nvPr/>
        </p:nvSpPr>
        <p:spPr bwMode="auto">
          <a:xfrm>
            <a:off x="7962900" y="5641975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4" name="Rectangle 206"/>
          <p:cNvSpPr>
            <a:spLocks noChangeArrowheads="1"/>
          </p:cNvSpPr>
          <p:nvPr/>
        </p:nvSpPr>
        <p:spPr bwMode="auto">
          <a:xfrm>
            <a:off x="8008938" y="5643563"/>
            <a:ext cx="65087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3" name="Rectangle 205"/>
          <p:cNvSpPr>
            <a:spLocks noChangeArrowheads="1"/>
          </p:cNvSpPr>
          <p:nvPr/>
        </p:nvSpPr>
        <p:spPr bwMode="auto">
          <a:xfrm>
            <a:off x="8054975" y="5645150"/>
            <a:ext cx="65088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2" name="Rectangle 204"/>
          <p:cNvSpPr>
            <a:spLocks noChangeArrowheads="1"/>
          </p:cNvSpPr>
          <p:nvPr/>
        </p:nvSpPr>
        <p:spPr bwMode="auto">
          <a:xfrm>
            <a:off x="8102600" y="5641975"/>
            <a:ext cx="65088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1" name="Rectangle 203"/>
          <p:cNvSpPr>
            <a:spLocks noChangeArrowheads="1"/>
          </p:cNvSpPr>
          <p:nvPr/>
        </p:nvSpPr>
        <p:spPr bwMode="auto">
          <a:xfrm>
            <a:off x="8148638" y="5632450"/>
            <a:ext cx="65087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90" name="Rectangle 202"/>
          <p:cNvSpPr>
            <a:spLocks noChangeArrowheads="1"/>
          </p:cNvSpPr>
          <p:nvPr/>
        </p:nvSpPr>
        <p:spPr bwMode="auto">
          <a:xfrm>
            <a:off x="8196263" y="5603875"/>
            <a:ext cx="65087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9" name="Rectangle 201"/>
          <p:cNvSpPr>
            <a:spLocks noChangeArrowheads="1"/>
          </p:cNvSpPr>
          <p:nvPr/>
        </p:nvSpPr>
        <p:spPr bwMode="auto">
          <a:xfrm>
            <a:off x="8243888" y="5568950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8" name="Rectangle 200"/>
          <p:cNvSpPr>
            <a:spLocks noChangeArrowheads="1"/>
          </p:cNvSpPr>
          <p:nvPr/>
        </p:nvSpPr>
        <p:spPr bwMode="auto">
          <a:xfrm>
            <a:off x="8289925" y="5573713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7" name="Rectangle 199"/>
          <p:cNvSpPr>
            <a:spLocks noChangeArrowheads="1"/>
          </p:cNvSpPr>
          <p:nvPr/>
        </p:nvSpPr>
        <p:spPr bwMode="auto">
          <a:xfrm>
            <a:off x="8337550" y="5534025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6" name="Rectangle 198"/>
          <p:cNvSpPr>
            <a:spLocks noChangeArrowheads="1"/>
          </p:cNvSpPr>
          <p:nvPr/>
        </p:nvSpPr>
        <p:spPr bwMode="auto">
          <a:xfrm>
            <a:off x="8383588" y="5513388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5" name="Rectangle 197"/>
          <p:cNvSpPr>
            <a:spLocks noChangeArrowheads="1"/>
          </p:cNvSpPr>
          <p:nvPr/>
        </p:nvSpPr>
        <p:spPr bwMode="auto">
          <a:xfrm>
            <a:off x="8431213" y="5508625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4" name="Rectangle 196"/>
          <p:cNvSpPr>
            <a:spLocks noChangeArrowheads="1"/>
          </p:cNvSpPr>
          <p:nvPr/>
        </p:nvSpPr>
        <p:spPr bwMode="auto">
          <a:xfrm>
            <a:off x="8477250" y="5519738"/>
            <a:ext cx="63500" cy="65087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3" name="Rectangle 195"/>
          <p:cNvSpPr>
            <a:spLocks noChangeArrowheads="1"/>
          </p:cNvSpPr>
          <p:nvPr/>
        </p:nvSpPr>
        <p:spPr bwMode="auto">
          <a:xfrm>
            <a:off x="8524875" y="5573713"/>
            <a:ext cx="61913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2" name="Rectangle 194"/>
          <p:cNvSpPr>
            <a:spLocks noChangeArrowheads="1"/>
          </p:cNvSpPr>
          <p:nvPr/>
        </p:nvSpPr>
        <p:spPr bwMode="auto">
          <a:xfrm>
            <a:off x="8570913" y="5613400"/>
            <a:ext cx="63500" cy="65088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1" name="Rectangle 193"/>
          <p:cNvSpPr>
            <a:spLocks noChangeArrowheads="1"/>
          </p:cNvSpPr>
          <p:nvPr/>
        </p:nvSpPr>
        <p:spPr bwMode="auto">
          <a:xfrm>
            <a:off x="8616950" y="5622925"/>
            <a:ext cx="63500" cy="635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80" name="Freeform 192"/>
          <p:cNvSpPr>
            <a:spLocks/>
          </p:cNvSpPr>
          <p:nvPr/>
        </p:nvSpPr>
        <p:spPr bwMode="auto">
          <a:xfrm>
            <a:off x="758825" y="5576888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9" name="Freeform 191"/>
          <p:cNvSpPr>
            <a:spLocks/>
          </p:cNvSpPr>
          <p:nvPr/>
        </p:nvSpPr>
        <p:spPr bwMode="auto">
          <a:xfrm>
            <a:off x="804863" y="5576888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8" name="Freeform 190"/>
          <p:cNvSpPr>
            <a:spLocks/>
          </p:cNvSpPr>
          <p:nvPr/>
        </p:nvSpPr>
        <p:spPr bwMode="auto">
          <a:xfrm>
            <a:off x="852488" y="5603875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7" name="Freeform 189"/>
          <p:cNvSpPr>
            <a:spLocks/>
          </p:cNvSpPr>
          <p:nvPr/>
        </p:nvSpPr>
        <p:spPr bwMode="auto">
          <a:xfrm>
            <a:off x="898525" y="5592763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6" name="Freeform 188"/>
          <p:cNvSpPr>
            <a:spLocks/>
          </p:cNvSpPr>
          <p:nvPr/>
        </p:nvSpPr>
        <p:spPr bwMode="auto">
          <a:xfrm>
            <a:off x="946150" y="5597525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5" name="Freeform 187"/>
          <p:cNvSpPr>
            <a:spLocks/>
          </p:cNvSpPr>
          <p:nvPr/>
        </p:nvSpPr>
        <p:spPr bwMode="auto">
          <a:xfrm>
            <a:off x="992188" y="5561013"/>
            <a:ext cx="65087" cy="6667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4" name="Freeform 186"/>
          <p:cNvSpPr>
            <a:spLocks/>
          </p:cNvSpPr>
          <p:nvPr/>
        </p:nvSpPr>
        <p:spPr bwMode="auto">
          <a:xfrm>
            <a:off x="1039813" y="546735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3" name="Freeform 185"/>
          <p:cNvSpPr>
            <a:spLocks/>
          </p:cNvSpPr>
          <p:nvPr/>
        </p:nvSpPr>
        <p:spPr bwMode="auto">
          <a:xfrm>
            <a:off x="1085850" y="5400675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2" name="Freeform 184"/>
          <p:cNvSpPr>
            <a:spLocks/>
          </p:cNvSpPr>
          <p:nvPr/>
        </p:nvSpPr>
        <p:spPr bwMode="auto">
          <a:xfrm>
            <a:off x="1131888" y="5248275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1" name="Freeform 183"/>
          <p:cNvSpPr>
            <a:spLocks/>
          </p:cNvSpPr>
          <p:nvPr/>
        </p:nvSpPr>
        <p:spPr bwMode="auto">
          <a:xfrm>
            <a:off x="1179513" y="5283200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70" name="Freeform 182"/>
          <p:cNvSpPr>
            <a:spLocks/>
          </p:cNvSpPr>
          <p:nvPr/>
        </p:nvSpPr>
        <p:spPr bwMode="auto">
          <a:xfrm>
            <a:off x="1225550" y="5233988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9" name="Freeform 181"/>
          <p:cNvSpPr>
            <a:spLocks/>
          </p:cNvSpPr>
          <p:nvPr/>
        </p:nvSpPr>
        <p:spPr bwMode="auto">
          <a:xfrm>
            <a:off x="1273175" y="5160963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8" name="Freeform 180"/>
          <p:cNvSpPr>
            <a:spLocks/>
          </p:cNvSpPr>
          <p:nvPr/>
        </p:nvSpPr>
        <p:spPr bwMode="auto">
          <a:xfrm>
            <a:off x="1319213" y="517525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7" name="Freeform 179"/>
          <p:cNvSpPr>
            <a:spLocks/>
          </p:cNvSpPr>
          <p:nvPr/>
        </p:nvSpPr>
        <p:spPr bwMode="auto">
          <a:xfrm>
            <a:off x="1366838" y="5184775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6" name="Freeform 178"/>
          <p:cNvSpPr>
            <a:spLocks/>
          </p:cNvSpPr>
          <p:nvPr/>
        </p:nvSpPr>
        <p:spPr bwMode="auto">
          <a:xfrm>
            <a:off x="1412875" y="5194300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5" name="Freeform 177"/>
          <p:cNvSpPr>
            <a:spLocks/>
          </p:cNvSpPr>
          <p:nvPr/>
        </p:nvSpPr>
        <p:spPr bwMode="auto">
          <a:xfrm>
            <a:off x="1460500" y="5121275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4" name="Freeform 176"/>
          <p:cNvSpPr>
            <a:spLocks/>
          </p:cNvSpPr>
          <p:nvPr/>
        </p:nvSpPr>
        <p:spPr bwMode="auto">
          <a:xfrm>
            <a:off x="1506538" y="5095875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3" name="Freeform 175"/>
          <p:cNvSpPr>
            <a:spLocks/>
          </p:cNvSpPr>
          <p:nvPr/>
        </p:nvSpPr>
        <p:spPr bwMode="auto">
          <a:xfrm>
            <a:off x="1554163" y="5080000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2" name="Freeform 174"/>
          <p:cNvSpPr>
            <a:spLocks/>
          </p:cNvSpPr>
          <p:nvPr/>
        </p:nvSpPr>
        <p:spPr bwMode="auto">
          <a:xfrm>
            <a:off x="1600200" y="5159375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1" name="Freeform 173"/>
          <p:cNvSpPr>
            <a:spLocks/>
          </p:cNvSpPr>
          <p:nvPr/>
        </p:nvSpPr>
        <p:spPr bwMode="auto">
          <a:xfrm>
            <a:off x="1647825" y="5224463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60" name="Freeform 172"/>
          <p:cNvSpPr>
            <a:spLocks/>
          </p:cNvSpPr>
          <p:nvPr/>
        </p:nvSpPr>
        <p:spPr bwMode="auto">
          <a:xfrm>
            <a:off x="1693863" y="5284788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9" name="Freeform 171"/>
          <p:cNvSpPr>
            <a:spLocks/>
          </p:cNvSpPr>
          <p:nvPr/>
        </p:nvSpPr>
        <p:spPr bwMode="auto">
          <a:xfrm>
            <a:off x="1741488" y="5322888"/>
            <a:ext cx="65087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8" name="Freeform 170"/>
          <p:cNvSpPr>
            <a:spLocks/>
          </p:cNvSpPr>
          <p:nvPr/>
        </p:nvSpPr>
        <p:spPr bwMode="auto">
          <a:xfrm>
            <a:off x="1787525" y="5418138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7" name="Freeform 169"/>
          <p:cNvSpPr>
            <a:spLocks/>
          </p:cNvSpPr>
          <p:nvPr/>
        </p:nvSpPr>
        <p:spPr bwMode="auto">
          <a:xfrm>
            <a:off x="1833563" y="5464175"/>
            <a:ext cx="66675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6" name="Freeform 168"/>
          <p:cNvSpPr>
            <a:spLocks/>
          </p:cNvSpPr>
          <p:nvPr/>
        </p:nvSpPr>
        <p:spPr bwMode="auto">
          <a:xfrm>
            <a:off x="1881188" y="5513388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5" name="Freeform 167"/>
          <p:cNvSpPr>
            <a:spLocks/>
          </p:cNvSpPr>
          <p:nvPr/>
        </p:nvSpPr>
        <p:spPr bwMode="auto">
          <a:xfrm>
            <a:off x="1927225" y="5562600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4" name="Freeform 166"/>
          <p:cNvSpPr>
            <a:spLocks/>
          </p:cNvSpPr>
          <p:nvPr/>
        </p:nvSpPr>
        <p:spPr bwMode="auto">
          <a:xfrm>
            <a:off x="1974850" y="5564188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3" name="Freeform 165"/>
          <p:cNvSpPr>
            <a:spLocks/>
          </p:cNvSpPr>
          <p:nvPr/>
        </p:nvSpPr>
        <p:spPr bwMode="auto">
          <a:xfrm>
            <a:off x="2020888" y="5584825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2" name="Freeform 164"/>
          <p:cNvSpPr>
            <a:spLocks/>
          </p:cNvSpPr>
          <p:nvPr/>
        </p:nvSpPr>
        <p:spPr bwMode="auto">
          <a:xfrm>
            <a:off x="2066925" y="5588000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1" name="Freeform 163"/>
          <p:cNvSpPr>
            <a:spLocks/>
          </p:cNvSpPr>
          <p:nvPr/>
        </p:nvSpPr>
        <p:spPr bwMode="auto">
          <a:xfrm>
            <a:off x="2114550" y="5549900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50" name="Freeform 162"/>
          <p:cNvSpPr>
            <a:spLocks/>
          </p:cNvSpPr>
          <p:nvPr/>
        </p:nvSpPr>
        <p:spPr bwMode="auto">
          <a:xfrm>
            <a:off x="2160588" y="5495925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9" name="Freeform 161"/>
          <p:cNvSpPr>
            <a:spLocks/>
          </p:cNvSpPr>
          <p:nvPr/>
        </p:nvSpPr>
        <p:spPr bwMode="auto">
          <a:xfrm>
            <a:off x="2208213" y="5413375"/>
            <a:ext cx="65087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8" name="Freeform 160"/>
          <p:cNvSpPr>
            <a:spLocks/>
          </p:cNvSpPr>
          <p:nvPr/>
        </p:nvSpPr>
        <p:spPr bwMode="auto">
          <a:xfrm>
            <a:off x="2254250" y="5281613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7" name="Freeform 159"/>
          <p:cNvSpPr>
            <a:spLocks/>
          </p:cNvSpPr>
          <p:nvPr/>
        </p:nvSpPr>
        <p:spPr bwMode="auto">
          <a:xfrm>
            <a:off x="2301875" y="5278438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6" name="Freeform 158"/>
          <p:cNvSpPr>
            <a:spLocks/>
          </p:cNvSpPr>
          <p:nvPr/>
        </p:nvSpPr>
        <p:spPr bwMode="auto">
          <a:xfrm>
            <a:off x="2347913" y="5232400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5" name="Freeform 157"/>
          <p:cNvSpPr>
            <a:spLocks/>
          </p:cNvSpPr>
          <p:nvPr/>
        </p:nvSpPr>
        <p:spPr bwMode="auto">
          <a:xfrm>
            <a:off x="2395538" y="5208588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4" name="Freeform 156"/>
          <p:cNvSpPr>
            <a:spLocks/>
          </p:cNvSpPr>
          <p:nvPr/>
        </p:nvSpPr>
        <p:spPr bwMode="auto">
          <a:xfrm>
            <a:off x="2441575" y="5218113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3" name="Freeform 155"/>
          <p:cNvSpPr>
            <a:spLocks/>
          </p:cNvSpPr>
          <p:nvPr/>
        </p:nvSpPr>
        <p:spPr bwMode="auto">
          <a:xfrm>
            <a:off x="2489200" y="5184775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2" name="Freeform 154"/>
          <p:cNvSpPr>
            <a:spLocks/>
          </p:cNvSpPr>
          <p:nvPr/>
        </p:nvSpPr>
        <p:spPr bwMode="auto">
          <a:xfrm>
            <a:off x="2535238" y="5186363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1" name="Freeform 153"/>
          <p:cNvSpPr>
            <a:spLocks/>
          </p:cNvSpPr>
          <p:nvPr/>
        </p:nvSpPr>
        <p:spPr bwMode="auto">
          <a:xfrm>
            <a:off x="2582863" y="5170488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40" name="Freeform 152"/>
          <p:cNvSpPr>
            <a:spLocks/>
          </p:cNvSpPr>
          <p:nvPr/>
        </p:nvSpPr>
        <p:spPr bwMode="auto">
          <a:xfrm>
            <a:off x="2628900" y="5078413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9" name="Freeform 151"/>
          <p:cNvSpPr>
            <a:spLocks/>
          </p:cNvSpPr>
          <p:nvPr/>
        </p:nvSpPr>
        <p:spPr bwMode="auto">
          <a:xfrm>
            <a:off x="2674938" y="5076825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8" name="Freeform 150"/>
          <p:cNvSpPr>
            <a:spLocks/>
          </p:cNvSpPr>
          <p:nvPr/>
        </p:nvSpPr>
        <p:spPr bwMode="auto">
          <a:xfrm>
            <a:off x="2724150" y="5080000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7" name="Freeform 149"/>
          <p:cNvSpPr>
            <a:spLocks/>
          </p:cNvSpPr>
          <p:nvPr/>
        </p:nvSpPr>
        <p:spPr bwMode="auto">
          <a:xfrm>
            <a:off x="2771775" y="5224463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6" name="Freeform 148"/>
          <p:cNvSpPr>
            <a:spLocks/>
          </p:cNvSpPr>
          <p:nvPr/>
        </p:nvSpPr>
        <p:spPr bwMode="auto">
          <a:xfrm>
            <a:off x="2817813" y="530860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69"/>
              </a:cxn>
              <a:cxn ang="0">
                <a:pos x="0" y="69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69"/>
                </a:lnTo>
                <a:lnTo>
                  <a:pt x="0" y="69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5" name="Freeform 147"/>
          <p:cNvSpPr>
            <a:spLocks/>
          </p:cNvSpPr>
          <p:nvPr/>
        </p:nvSpPr>
        <p:spPr bwMode="auto">
          <a:xfrm>
            <a:off x="2863850" y="5383213"/>
            <a:ext cx="66675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70"/>
              </a:cxn>
              <a:cxn ang="0">
                <a:pos x="0" y="70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70"/>
                </a:lnTo>
                <a:lnTo>
                  <a:pt x="0" y="70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4" name="Freeform 146"/>
          <p:cNvSpPr>
            <a:spLocks/>
          </p:cNvSpPr>
          <p:nvPr/>
        </p:nvSpPr>
        <p:spPr bwMode="auto">
          <a:xfrm>
            <a:off x="2911475" y="5408613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3" name="Freeform 145"/>
          <p:cNvSpPr>
            <a:spLocks/>
          </p:cNvSpPr>
          <p:nvPr/>
        </p:nvSpPr>
        <p:spPr bwMode="auto">
          <a:xfrm>
            <a:off x="2957513" y="5462588"/>
            <a:ext cx="65087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69"/>
              </a:cxn>
              <a:cxn ang="0">
                <a:pos x="0" y="69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69"/>
                </a:lnTo>
                <a:lnTo>
                  <a:pt x="0" y="69"/>
                </a:lnTo>
                <a:lnTo>
                  <a:pt x="34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2" name="Freeform 144"/>
          <p:cNvSpPr>
            <a:spLocks/>
          </p:cNvSpPr>
          <p:nvPr/>
        </p:nvSpPr>
        <p:spPr bwMode="auto">
          <a:xfrm>
            <a:off x="3005138" y="5527675"/>
            <a:ext cx="65087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70"/>
              </a:cxn>
              <a:cxn ang="0">
                <a:pos x="0" y="70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70"/>
                </a:lnTo>
                <a:lnTo>
                  <a:pt x="0" y="70"/>
                </a:lnTo>
                <a:lnTo>
                  <a:pt x="35" y="0"/>
                </a:lnTo>
                <a:close/>
              </a:path>
            </a:pathLst>
          </a:custGeom>
          <a:solidFill>
            <a:srgbClr val="3366FF"/>
          </a:solidFill>
          <a:ln w="825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1" name="Freeform 143"/>
          <p:cNvSpPr>
            <a:spLocks/>
          </p:cNvSpPr>
          <p:nvPr/>
        </p:nvSpPr>
        <p:spPr bwMode="auto">
          <a:xfrm>
            <a:off x="758825" y="5422900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30" name="Freeform 142"/>
          <p:cNvSpPr>
            <a:spLocks/>
          </p:cNvSpPr>
          <p:nvPr/>
        </p:nvSpPr>
        <p:spPr bwMode="auto">
          <a:xfrm>
            <a:off x="804863" y="5422900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9" name="Freeform 141"/>
          <p:cNvSpPr>
            <a:spLocks/>
          </p:cNvSpPr>
          <p:nvPr/>
        </p:nvSpPr>
        <p:spPr bwMode="auto">
          <a:xfrm>
            <a:off x="852488" y="5413375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69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35"/>
                </a:lnTo>
                <a:lnTo>
                  <a:pt x="35" y="69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8" name="Freeform 140"/>
          <p:cNvSpPr>
            <a:spLocks/>
          </p:cNvSpPr>
          <p:nvPr/>
        </p:nvSpPr>
        <p:spPr bwMode="auto">
          <a:xfrm>
            <a:off x="898525" y="5513388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7" name="Freeform 139"/>
          <p:cNvSpPr>
            <a:spLocks/>
          </p:cNvSpPr>
          <p:nvPr/>
        </p:nvSpPr>
        <p:spPr bwMode="auto">
          <a:xfrm>
            <a:off x="946150" y="5510213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6" name="Freeform 138"/>
          <p:cNvSpPr>
            <a:spLocks/>
          </p:cNvSpPr>
          <p:nvPr/>
        </p:nvSpPr>
        <p:spPr bwMode="auto">
          <a:xfrm>
            <a:off x="992188" y="5468938"/>
            <a:ext cx="65087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5" name="Freeform 137"/>
          <p:cNvSpPr>
            <a:spLocks/>
          </p:cNvSpPr>
          <p:nvPr/>
        </p:nvSpPr>
        <p:spPr bwMode="auto">
          <a:xfrm>
            <a:off x="1039813" y="5332413"/>
            <a:ext cx="65087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4" name="Freeform 136"/>
          <p:cNvSpPr>
            <a:spLocks/>
          </p:cNvSpPr>
          <p:nvPr/>
        </p:nvSpPr>
        <p:spPr bwMode="auto">
          <a:xfrm>
            <a:off x="1085850" y="5108575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3" name="Freeform 135"/>
          <p:cNvSpPr>
            <a:spLocks/>
          </p:cNvSpPr>
          <p:nvPr/>
        </p:nvSpPr>
        <p:spPr bwMode="auto">
          <a:xfrm>
            <a:off x="1131888" y="4848225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2" name="Freeform 134"/>
          <p:cNvSpPr>
            <a:spLocks/>
          </p:cNvSpPr>
          <p:nvPr/>
        </p:nvSpPr>
        <p:spPr bwMode="auto">
          <a:xfrm>
            <a:off x="1179513" y="4711700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4"/>
              </a:cxn>
              <a:cxn ang="0">
                <a:pos x="34" y="69"/>
              </a:cxn>
              <a:cxn ang="0">
                <a:pos x="0" y="34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4"/>
                </a:lnTo>
                <a:lnTo>
                  <a:pt x="34" y="69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1" name="Freeform 133"/>
          <p:cNvSpPr>
            <a:spLocks/>
          </p:cNvSpPr>
          <p:nvPr/>
        </p:nvSpPr>
        <p:spPr bwMode="auto">
          <a:xfrm>
            <a:off x="1225550" y="4408488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20" name="Freeform 132"/>
          <p:cNvSpPr>
            <a:spLocks/>
          </p:cNvSpPr>
          <p:nvPr/>
        </p:nvSpPr>
        <p:spPr bwMode="auto">
          <a:xfrm>
            <a:off x="1273175" y="4122738"/>
            <a:ext cx="65088" cy="6667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9" name="Freeform 131"/>
          <p:cNvSpPr>
            <a:spLocks/>
          </p:cNvSpPr>
          <p:nvPr/>
        </p:nvSpPr>
        <p:spPr bwMode="auto">
          <a:xfrm>
            <a:off x="1319213" y="3967163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69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35"/>
                </a:lnTo>
                <a:lnTo>
                  <a:pt x="35" y="69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8" name="Freeform 130"/>
          <p:cNvSpPr>
            <a:spLocks/>
          </p:cNvSpPr>
          <p:nvPr/>
        </p:nvSpPr>
        <p:spPr bwMode="auto">
          <a:xfrm>
            <a:off x="1366838" y="3962400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7" name="Freeform 129"/>
          <p:cNvSpPr>
            <a:spLocks/>
          </p:cNvSpPr>
          <p:nvPr/>
        </p:nvSpPr>
        <p:spPr bwMode="auto">
          <a:xfrm>
            <a:off x="1412875" y="3662363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6" name="Freeform 128"/>
          <p:cNvSpPr>
            <a:spLocks/>
          </p:cNvSpPr>
          <p:nvPr/>
        </p:nvSpPr>
        <p:spPr bwMode="auto">
          <a:xfrm>
            <a:off x="1460500" y="3573463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5" name="Freeform 127"/>
          <p:cNvSpPr>
            <a:spLocks/>
          </p:cNvSpPr>
          <p:nvPr/>
        </p:nvSpPr>
        <p:spPr bwMode="auto">
          <a:xfrm>
            <a:off x="1506538" y="3768725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4" name="Freeform 126"/>
          <p:cNvSpPr>
            <a:spLocks/>
          </p:cNvSpPr>
          <p:nvPr/>
        </p:nvSpPr>
        <p:spPr bwMode="auto">
          <a:xfrm>
            <a:off x="1554163" y="3609975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3" name="Freeform 125"/>
          <p:cNvSpPr>
            <a:spLocks/>
          </p:cNvSpPr>
          <p:nvPr/>
        </p:nvSpPr>
        <p:spPr bwMode="auto">
          <a:xfrm>
            <a:off x="1600200" y="3511550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2" name="Freeform 124"/>
          <p:cNvSpPr>
            <a:spLocks/>
          </p:cNvSpPr>
          <p:nvPr/>
        </p:nvSpPr>
        <p:spPr bwMode="auto">
          <a:xfrm>
            <a:off x="1647825" y="3673475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1" name="Freeform 123"/>
          <p:cNvSpPr>
            <a:spLocks/>
          </p:cNvSpPr>
          <p:nvPr/>
        </p:nvSpPr>
        <p:spPr bwMode="auto">
          <a:xfrm>
            <a:off x="1693863" y="394970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10" name="Freeform 122"/>
          <p:cNvSpPr>
            <a:spLocks/>
          </p:cNvSpPr>
          <p:nvPr/>
        </p:nvSpPr>
        <p:spPr bwMode="auto">
          <a:xfrm>
            <a:off x="1741488" y="3889375"/>
            <a:ext cx="65087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9" name="Freeform 121"/>
          <p:cNvSpPr>
            <a:spLocks/>
          </p:cNvSpPr>
          <p:nvPr/>
        </p:nvSpPr>
        <p:spPr bwMode="auto">
          <a:xfrm>
            <a:off x="1787525" y="3875088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8" name="Freeform 120"/>
          <p:cNvSpPr>
            <a:spLocks/>
          </p:cNvSpPr>
          <p:nvPr/>
        </p:nvSpPr>
        <p:spPr bwMode="auto">
          <a:xfrm>
            <a:off x="1833563" y="4044950"/>
            <a:ext cx="66675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4"/>
              </a:cxn>
              <a:cxn ang="0">
                <a:pos x="34" y="69"/>
              </a:cxn>
              <a:cxn ang="0">
                <a:pos x="0" y="34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4"/>
                </a:lnTo>
                <a:lnTo>
                  <a:pt x="34" y="69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7" name="Freeform 119"/>
          <p:cNvSpPr>
            <a:spLocks/>
          </p:cNvSpPr>
          <p:nvPr/>
        </p:nvSpPr>
        <p:spPr bwMode="auto">
          <a:xfrm>
            <a:off x="1881188" y="4010025"/>
            <a:ext cx="65087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6" name="Freeform 118"/>
          <p:cNvSpPr>
            <a:spLocks/>
          </p:cNvSpPr>
          <p:nvPr/>
        </p:nvSpPr>
        <p:spPr bwMode="auto">
          <a:xfrm>
            <a:off x="1927225" y="4084638"/>
            <a:ext cx="65088" cy="65087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5" name="Freeform 117"/>
          <p:cNvSpPr>
            <a:spLocks/>
          </p:cNvSpPr>
          <p:nvPr/>
        </p:nvSpPr>
        <p:spPr bwMode="auto">
          <a:xfrm>
            <a:off x="1974850" y="4237038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4" name="Freeform 116"/>
          <p:cNvSpPr>
            <a:spLocks/>
          </p:cNvSpPr>
          <p:nvPr/>
        </p:nvSpPr>
        <p:spPr bwMode="auto">
          <a:xfrm>
            <a:off x="2020888" y="4025900"/>
            <a:ext cx="65087" cy="6667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3" name="Freeform 115"/>
          <p:cNvSpPr>
            <a:spLocks/>
          </p:cNvSpPr>
          <p:nvPr/>
        </p:nvSpPr>
        <p:spPr bwMode="auto">
          <a:xfrm>
            <a:off x="2066925" y="4627563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69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5"/>
                </a:lnTo>
                <a:lnTo>
                  <a:pt x="35" y="69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2" name="Freeform 114"/>
          <p:cNvSpPr>
            <a:spLocks/>
          </p:cNvSpPr>
          <p:nvPr/>
        </p:nvSpPr>
        <p:spPr bwMode="auto">
          <a:xfrm>
            <a:off x="2114550" y="4308475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1" name="Freeform 113"/>
          <p:cNvSpPr>
            <a:spLocks/>
          </p:cNvSpPr>
          <p:nvPr/>
        </p:nvSpPr>
        <p:spPr bwMode="auto">
          <a:xfrm>
            <a:off x="2160588" y="4195763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800" name="Freeform 112"/>
          <p:cNvSpPr>
            <a:spLocks/>
          </p:cNvSpPr>
          <p:nvPr/>
        </p:nvSpPr>
        <p:spPr bwMode="auto">
          <a:xfrm>
            <a:off x="2208213" y="3989388"/>
            <a:ext cx="65087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9" name="Freeform 111"/>
          <p:cNvSpPr>
            <a:spLocks/>
          </p:cNvSpPr>
          <p:nvPr/>
        </p:nvSpPr>
        <p:spPr bwMode="auto">
          <a:xfrm>
            <a:off x="2254250" y="3898900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8" name="Freeform 110"/>
          <p:cNvSpPr>
            <a:spLocks/>
          </p:cNvSpPr>
          <p:nvPr/>
        </p:nvSpPr>
        <p:spPr bwMode="auto">
          <a:xfrm>
            <a:off x="2301875" y="3978275"/>
            <a:ext cx="65088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7" name="Freeform 109"/>
          <p:cNvSpPr>
            <a:spLocks/>
          </p:cNvSpPr>
          <p:nvPr/>
        </p:nvSpPr>
        <p:spPr bwMode="auto">
          <a:xfrm>
            <a:off x="2347913" y="4054475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6" name="Freeform 108"/>
          <p:cNvSpPr>
            <a:spLocks/>
          </p:cNvSpPr>
          <p:nvPr/>
        </p:nvSpPr>
        <p:spPr bwMode="auto">
          <a:xfrm>
            <a:off x="2395538" y="4527550"/>
            <a:ext cx="65087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5" name="Freeform 107"/>
          <p:cNvSpPr>
            <a:spLocks/>
          </p:cNvSpPr>
          <p:nvPr/>
        </p:nvSpPr>
        <p:spPr bwMode="auto">
          <a:xfrm>
            <a:off x="2441575" y="4683125"/>
            <a:ext cx="66675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69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5"/>
                </a:lnTo>
                <a:lnTo>
                  <a:pt x="35" y="69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4" name="Freeform 106"/>
          <p:cNvSpPr>
            <a:spLocks/>
          </p:cNvSpPr>
          <p:nvPr/>
        </p:nvSpPr>
        <p:spPr bwMode="auto">
          <a:xfrm>
            <a:off x="2489200" y="5014913"/>
            <a:ext cx="65088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69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69">
                <a:moveTo>
                  <a:pt x="35" y="0"/>
                </a:moveTo>
                <a:lnTo>
                  <a:pt x="69" y="35"/>
                </a:lnTo>
                <a:lnTo>
                  <a:pt x="35" y="69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3" name="Freeform 105"/>
          <p:cNvSpPr>
            <a:spLocks/>
          </p:cNvSpPr>
          <p:nvPr/>
        </p:nvSpPr>
        <p:spPr bwMode="auto">
          <a:xfrm>
            <a:off x="2535238" y="5189538"/>
            <a:ext cx="66675" cy="6508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2" name="Freeform 104"/>
          <p:cNvSpPr>
            <a:spLocks/>
          </p:cNvSpPr>
          <p:nvPr/>
        </p:nvSpPr>
        <p:spPr bwMode="auto">
          <a:xfrm>
            <a:off x="2582863" y="528320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1" name="Freeform 103"/>
          <p:cNvSpPr>
            <a:spLocks/>
          </p:cNvSpPr>
          <p:nvPr/>
        </p:nvSpPr>
        <p:spPr bwMode="auto">
          <a:xfrm>
            <a:off x="2628900" y="5340350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4"/>
              </a:cxn>
              <a:cxn ang="0">
                <a:pos x="34" y="69"/>
              </a:cxn>
              <a:cxn ang="0">
                <a:pos x="0" y="34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4"/>
                </a:lnTo>
                <a:lnTo>
                  <a:pt x="34" y="69"/>
                </a:lnTo>
                <a:lnTo>
                  <a:pt x="0" y="34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90" name="Freeform 102"/>
          <p:cNvSpPr>
            <a:spLocks/>
          </p:cNvSpPr>
          <p:nvPr/>
        </p:nvSpPr>
        <p:spPr bwMode="auto">
          <a:xfrm>
            <a:off x="2674938" y="5418138"/>
            <a:ext cx="66675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9" name="Freeform 101"/>
          <p:cNvSpPr>
            <a:spLocks/>
          </p:cNvSpPr>
          <p:nvPr/>
        </p:nvSpPr>
        <p:spPr bwMode="auto">
          <a:xfrm>
            <a:off x="2724150" y="5461000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69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69" h="70">
                <a:moveTo>
                  <a:pt x="35" y="0"/>
                </a:moveTo>
                <a:lnTo>
                  <a:pt x="69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8" name="Freeform 100"/>
          <p:cNvSpPr>
            <a:spLocks/>
          </p:cNvSpPr>
          <p:nvPr/>
        </p:nvSpPr>
        <p:spPr bwMode="auto">
          <a:xfrm>
            <a:off x="2771775" y="5502275"/>
            <a:ext cx="65088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7" name="Freeform 99"/>
          <p:cNvSpPr>
            <a:spLocks/>
          </p:cNvSpPr>
          <p:nvPr/>
        </p:nvSpPr>
        <p:spPr bwMode="auto">
          <a:xfrm>
            <a:off x="2817813" y="5518150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4"/>
              </a:cxn>
              <a:cxn ang="0">
                <a:pos x="35" y="69"/>
              </a:cxn>
              <a:cxn ang="0">
                <a:pos x="0" y="34"/>
              </a:cxn>
              <a:cxn ang="0">
                <a:pos x="35" y="0"/>
              </a:cxn>
            </a:cxnLst>
            <a:rect l="0" t="0" r="r" b="b"/>
            <a:pathLst>
              <a:path w="70" h="69">
                <a:moveTo>
                  <a:pt x="35" y="0"/>
                </a:moveTo>
                <a:lnTo>
                  <a:pt x="70" y="34"/>
                </a:lnTo>
                <a:lnTo>
                  <a:pt x="35" y="69"/>
                </a:lnTo>
                <a:lnTo>
                  <a:pt x="0" y="34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6" name="Freeform 98"/>
          <p:cNvSpPr>
            <a:spLocks/>
          </p:cNvSpPr>
          <p:nvPr/>
        </p:nvSpPr>
        <p:spPr bwMode="auto">
          <a:xfrm>
            <a:off x="2863850" y="5543550"/>
            <a:ext cx="66675" cy="65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69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69">
                <a:moveTo>
                  <a:pt x="34" y="0"/>
                </a:moveTo>
                <a:lnTo>
                  <a:pt x="69" y="35"/>
                </a:lnTo>
                <a:lnTo>
                  <a:pt x="34" y="69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5" name="Freeform 97"/>
          <p:cNvSpPr>
            <a:spLocks/>
          </p:cNvSpPr>
          <p:nvPr/>
        </p:nvSpPr>
        <p:spPr bwMode="auto">
          <a:xfrm>
            <a:off x="2911475" y="5561013"/>
            <a:ext cx="65088" cy="66675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4" name="Freeform 96"/>
          <p:cNvSpPr>
            <a:spLocks/>
          </p:cNvSpPr>
          <p:nvPr/>
        </p:nvSpPr>
        <p:spPr bwMode="auto">
          <a:xfrm>
            <a:off x="2957513" y="5594350"/>
            <a:ext cx="65087" cy="66675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69" y="35"/>
              </a:cxn>
              <a:cxn ang="0">
                <a:pos x="34" y="70"/>
              </a:cxn>
              <a:cxn ang="0">
                <a:pos x="0" y="35"/>
              </a:cxn>
              <a:cxn ang="0">
                <a:pos x="34" y="0"/>
              </a:cxn>
            </a:cxnLst>
            <a:rect l="0" t="0" r="r" b="b"/>
            <a:pathLst>
              <a:path w="69" h="70">
                <a:moveTo>
                  <a:pt x="34" y="0"/>
                </a:moveTo>
                <a:lnTo>
                  <a:pt x="69" y="35"/>
                </a:lnTo>
                <a:lnTo>
                  <a:pt x="34" y="70"/>
                </a:lnTo>
                <a:lnTo>
                  <a:pt x="0" y="35"/>
                </a:lnTo>
                <a:lnTo>
                  <a:pt x="34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3" name="Freeform 95"/>
          <p:cNvSpPr>
            <a:spLocks/>
          </p:cNvSpPr>
          <p:nvPr/>
        </p:nvSpPr>
        <p:spPr bwMode="auto">
          <a:xfrm>
            <a:off x="3005138" y="5597525"/>
            <a:ext cx="65087" cy="6508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70" y="35"/>
              </a:cxn>
              <a:cxn ang="0">
                <a:pos x="35" y="70"/>
              </a:cxn>
              <a:cxn ang="0">
                <a:pos x="0" y="35"/>
              </a:cxn>
              <a:cxn ang="0">
                <a:pos x="35" y="0"/>
              </a:cxn>
            </a:cxnLst>
            <a:rect l="0" t="0" r="r" b="b"/>
            <a:pathLst>
              <a:path w="70" h="70">
                <a:moveTo>
                  <a:pt x="35" y="0"/>
                </a:moveTo>
                <a:lnTo>
                  <a:pt x="70" y="35"/>
                </a:lnTo>
                <a:lnTo>
                  <a:pt x="35" y="70"/>
                </a:lnTo>
                <a:lnTo>
                  <a:pt x="0" y="35"/>
                </a:lnTo>
                <a:lnTo>
                  <a:pt x="35" y="0"/>
                </a:lnTo>
                <a:close/>
              </a:path>
            </a:pathLst>
          </a:custGeom>
          <a:solidFill>
            <a:srgbClr val="FF00FF"/>
          </a:solidFill>
          <a:ln w="825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2" name="Rectangle 94"/>
          <p:cNvSpPr>
            <a:spLocks noChangeArrowheads="1"/>
          </p:cNvSpPr>
          <p:nvPr/>
        </p:nvSpPr>
        <p:spPr bwMode="auto">
          <a:xfrm>
            <a:off x="6076950" y="3995738"/>
            <a:ext cx="31750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1" name="Rectangle 93"/>
          <p:cNvSpPr>
            <a:spLocks noChangeArrowheads="1"/>
          </p:cNvSpPr>
          <p:nvPr/>
        </p:nvSpPr>
        <p:spPr bwMode="auto">
          <a:xfrm>
            <a:off x="6122988" y="4143375"/>
            <a:ext cx="33337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80" name="Rectangle 92"/>
          <p:cNvSpPr>
            <a:spLocks noChangeArrowheads="1"/>
          </p:cNvSpPr>
          <p:nvPr/>
        </p:nvSpPr>
        <p:spPr bwMode="auto">
          <a:xfrm>
            <a:off x="6170613" y="3838575"/>
            <a:ext cx="31750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9" name="Rectangle 91"/>
          <p:cNvSpPr>
            <a:spLocks noChangeArrowheads="1"/>
          </p:cNvSpPr>
          <p:nvPr/>
        </p:nvSpPr>
        <p:spPr bwMode="auto">
          <a:xfrm>
            <a:off x="6216650" y="3816350"/>
            <a:ext cx="33338" cy="127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8" name="Rectangle 90"/>
          <p:cNvSpPr>
            <a:spLocks noChangeArrowheads="1"/>
          </p:cNvSpPr>
          <p:nvPr/>
        </p:nvSpPr>
        <p:spPr bwMode="auto">
          <a:xfrm>
            <a:off x="6262688" y="3748088"/>
            <a:ext cx="33337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7" name="Rectangle 89"/>
          <p:cNvSpPr>
            <a:spLocks noChangeArrowheads="1"/>
          </p:cNvSpPr>
          <p:nvPr/>
        </p:nvSpPr>
        <p:spPr bwMode="auto">
          <a:xfrm>
            <a:off x="6310313" y="3995738"/>
            <a:ext cx="33337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6" name="Rectangle 88"/>
          <p:cNvSpPr>
            <a:spLocks noChangeArrowheads="1"/>
          </p:cNvSpPr>
          <p:nvPr/>
        </p:nvSpPr>
        <p:spPr bwMode="auto">
          <a:xfrm>
            <a:off x="6356350" y="4551363"/>
            <a:ext cx="33338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5" name="Rectangle 87"/>
          <p:cNvSpPr>
            <a:spLocks noChangeArrowheads="1"/>
          </p:cNvSpPr>
          <p:nvPr/>
        </p:nvSpPr>
        <p:spPr bwMode="auto">
          <a:xfrm>
            <a:off x="6403975" y="4884738"/>
            <a:ext cx="33338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4" name="Rectangle 86"/>
          <p:cNvSpPr>
            <a:spLocks noChangeArrowheads="1"/>
          </p:cNvSpPr>
          <p:nvPr/>
        </p:nvSpPr>
        <p:spPr bwMode="auto">
          <a:xfrm>
            <a:off x="6450013" y="4960938"/>
            <a:ext cx="33337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3" name="Rectangle 85"/>
          <p:cNvSpPr>
            <a:spLocks noChangeArrowheads="1"/>
          </p:cNvSpPr>
          <p:nvPr/>
        </p:nvSpPr>
        <p:spPr bwMode="auto">
          <a:xfrm>
            <a:off x="6497638" y="4743450"/>
            <a:ext cx="33337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2" name="Rectangle 84"/>
          <p:cNvSpPr>
            <a:spLocks noChangeArrowheads="1"/>
          </p:cNvSpPr>
          <p:nvPr/>
        </p:nvSpPr>
        <p:spPr bwMode="auto">
          <a:xfrm>
            <a:off x="6543675" y="4905375"/>
            <a:ext cx="33338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1" name="Rectangle 83"/>
          <p:cNvSpPr>
            <a:spLocks noChangeArrowheads="1"/>
          </p:cNvSpPr>
          <p:nvPr/>
        </p:nvSpPr>
        <p:spPr bwMode="auto">
          <a:xfrm>
            <a:off x="6591300" y="4851400"/>
            <a:ext cx="33338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70" name="Rectangle 82"/>
          <p:cNvSpPr>
            <a:spLocks noChangeArrowheads="1"/>
          </p:cNvSpPr>
          <p:nvPr/>
        </p:nvSpPr>
        <p:spPr bwMode="auto">
          <a:xfrm>
            <a:off x="6638925" y="4398963"/>
            <a:ext cx="31750" cy="12700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9" name="Rectangle 81"/>
          <p:cNvSpPr>
            <a:spLocks noChangeArrowheads="1"/>
          </p:cNvSpPr>
          <p:nvPr/>
        </p:nvSpPr>
        <p:spPr bwMode="auto">
          <a:xfrm>
            <a:off x="6684963" y="4194175"/>
            <a:ext cx="33337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8" name="Rectangle 80"/>
          <p:cNvSpPr>
            <a:spLocks noChangeArrowheads="1"/>
          </p:cNvSpPr>
          <p:nvPr/>
        </p:nvSpPr>
        <p:spPr bwMode="auto">
          <a:xfrm>
            <a:off x="6732588" y="3573463"/>
            <a:ext cx="33337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7" name="Rectangle 79"/>
          <p:cNvSpPr>
            <a:spLocks noChangeArrowheads="1"/>
          </p:cNvSpPr>
          <p:nvPr/>
        </p:nvSpPr>
        <p:spPr bwMode="auto">
          <a:xfrm>
            <a:off x="6780213" y="3051175"/>
            <a:ext cx="31750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6" name="Rectangle 78"/>
          <p:cNvSpPr>
            <a:spLocks noChangeArrowheads="1"/>
          </p:cNvSpPr>
          <p:nvPr/>
        </p:nvSpPr>
        <p:spPr bwMode="auto">
          <a:xfrm>
            <a:off x="6826250" y="2495550"/>
            <a:ext cx="33338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5" name="Rectangle 77"/>
          <p:cNvSpPr>
            <a:spLocks noChangeArrowheads="1"/>
          </p:cNvSpPr>
          <p:nvPr/>
        </p:nvSpPr>
        <p:spPr bwMode="auto">
          <a:xfrm>
            <a:off x="6873875" y="2230438"/>
            <a:ext cx="31750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4" name="Rectangle 76"/>
          <p:cNvSpPr>
            <a:spLocks noChangeArrowheads="1"/>
          </p:cNvSpPr>
          <p:nvPr/>
        </p:nvSpPr>
        <p:spPr bwMode="auto">
          <a:xfrm>
            <a:off x="6919913" y="2135188"/>
            <a:ext cx="33337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3" name="Rectangle 75"/>
          <p:cNvSpPr>
            <a:spLocks noChangeArrowheads="1"/>
          </p:cNvSpPr>
          <p:nvPr/>
        </p:nvSpPr>
        <p:spPr bwMode="auto">
          <a:xfrm>
            <a:off x="6967538" y="2143125"/>
            <a:ext cx="31750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2" name="Rectangle 74"/>
          <p:cNvSpPr>
            <a:spLocks noChangeArrowheads="1"/>
          </p:cNvSpPr>
          <p:nvPr/>
        </p:nvSpPr>
        <p:spPr bwMode="auto">
          <a:xfrm>
            <a:off x="7013575" y="2111375"/>
            <a:ext cx="33338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1" name="Rectangle 73"/>
          <p:cNvSpPr>
            <a:spLocks noChangeArrowheads="1"/>
          </p:cNvSpPr>
          <p:nvPr/>
        </p:nvSpPr>
        <p:spPr bwMode="auto">
          <a:xfrm>
            <a:off x="7059613" y="2230438"/>
            <a:ext cx="33337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60" name="Rectangle 72"/>
          <p:cNvSpPr>
            <a:spLocks noChangeArrowheads="1"/>
          </p:cNvSpPr>
          <p:nvPr/>
        </p:nvSpPr>
        <p:spPr bwMode="auto">
          <a:xfrm>
            <a:off x="7107238" y="2139950"/>
            <a:ext cx="31750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59" name="Rectangle 71"/>
          <p:cNvSpPr>
            <a:spLocks noChangeArrowheads="1"/>
          </p:cNvSpPr>
          <p:nvPr/>
        </p:nvSpPr>
        <p:spPr bwMode="auto">
          <a:xfrm>
            <a:off x="7153275" y="2235200"/>
            <a:ext cx="33338" cy="11113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58" name="Rectangle 70"/>
          <p:cNvSpPr>
            <a:spLocks noChangeArrowheads="1"/>
          </p:cNvSpPr>
          <p:nvPr/>
        </p:nvSpPr>
        <p:spPr bwMode="auto">
          <a:xfrm>
            <a:off x="7200900" y="2309813"/>
            <a:ext cx="31750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57" name="Rectangle 69"/>
          <p:cNvSpPr>
            <a:spLocks noChangeArrowheads="1"/>
          </p:cNvSpPr>
          <p:nvPr/>
        </p:nvSpPr>
        <p:spPr bwMode="auto">
          <a:xfrm>
            <a:off x="7246938" y="2814638"/>
            <a:ext cx="33337" cy="9525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56" name="Rectangle 68"/>
          <p:cNvSpPr>
            <a:spLocks noChangeArrowheads="1"/>
          </p:cNvSpPr>
          <p:nvPr/>
        </p:nvSpPr>
        <p:spPr bwMode="auto">
          <a:xfrm>
            <a:off x="7292975" y="3665538"/>
            <a:ext cx="33338" cy="11112"/>
          </a:xfrm>
          <a:prstGeom prst="rect">
            <a:avLst/>
          </a:prstGeom>
          <a:solidFill>
            <a:srgbClr val="FF00FF"/>
          </a:solidFill>
          <a:ln w="825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98755" name="Rectangle 67"/>
          <p:cNvSpPr>
            <a:spLocks noChangeArrowheads="1"/>
          </p:cNvSpPr>
          <p:nvPr/>
        </p:nvSpPr>
        <p:spPr bwMode="auto">
          <a:xfrm>
            <a:off x="601181" y="5607050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54" name="Rectangle 66"/>
          <p:cNvSpPr>
            <a:spLocks noChangeArrowheads="1"/>
          </p:cNvSpPr>
          <p:nvPr/>
        </p:nvSpPr>
        <p:spPr bwMode="auto">
          <a:xfrm>
            <a:off x="457345" y="5194300"/>
            <a:ext cx="1490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500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53" name="Rectangle 65"/>
          <p:cNvSpPr>
            <a:spLocks noChangeArrowheads="1"/>
          </p:cNvSpPr>
          <p:nvPr/>
        </p:nvSpPr>
        <p:spPr bwMode="auto">
          <a:xfrm>
            <a:off x="382253" y="4779963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1000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52" name="Rectangle 64"/>
          <p:cNvSpPr>
            <a:spLocks noChangeArrowheads="1"/>
          </p:cNvSpPr>
          <p:nvPr/>
        </p:nvSpPr>
        <p:spPr bwMode="auto">
          <a:xfrm>
            <a:off x="382253" y="4367213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1500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51" name="Rectangle 63"/>
          <p:cNvSpPr>
            <a:spLocks noChangeArrowheads="1"/>
          </p:cNvSpPr>
          <p:nvPr/>
        </p:nvSpPr>
        <p:spPr bwMode="auto">
          <a:xfrm>
            <a:off x="382253" y="3954463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2000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50" name="Rectangle 62"/>
          <p:cNvSpPr>
            <a:spLocks noChangeArrowheads="1"/>
          </p:cNvSpPr>
          <p:nvPr/>
        </p:nvSpPr>
        <p:spPr bwMode="auto">
          <a:xfrm>
            <a:off x="382253" y="3541713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2500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9" name="Rectangle 61"/>
          <p:cNvSpPr>
            <a:spLocks noChangeArrowheads="1"/>
          </p:cNvSpPr>
          <p:nvPr/>
        </p:nvSpPr>
        <p:spPr bwMode="auto">
          <a:xfrm>
            <a:off x="382253" y="3127375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3000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8" name="Rectangle 60"/>
          <p:cNvSpPr>
            <a:spLocks noChangeArrowheads="1"/>
          </p:cNvSpPr>
          <p:nvPr/>
        </p:nvSpPr>
        <p:spPr bwMode="auto">
          <a:xfrm>
            <a:off x="382253" y="2714625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3500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7" name="Rectangle 59"/>
          <p:cNvSpPr>
            <a:spLocks noChangeArrowheads="1"/>
          </p:cNvSpPr>
          <p:nvPr/>
        </p:nvSpPr>
        <p:spPr bwMode="auto">
          <a:xfrm>
            <a:off x="382253" y="2300288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4000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6" name="Rectangle 58"/>
          <p:cNvSpPr>
            <a:spLocks noChangeArrowheads="1"/>
          </p:cNvSpPr>
          <p:nvPr/>
        </p:nvSpPr>
        <p:spPr bwMode="auto">
          <a:xfrm>
            <a:off x="382253" y="1885950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4500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5" name="Rectangle 57"/>
          <p:cNvSpPr>
            <a:spLocks noChangeArrowheads="1"/>
          </p:cNvSpPr>
          <p:nvPr/>
        </p:nvSpPr>
        <p:spPr bwMode="auto">
          <a:xfrm>
            <a:off x="382253" y="1473200"/>
            <a:ext cx="19877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5000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4" name="Rectangle 56"/>
          <p:cNvSpPr>
            <a:spLocks noChangeArrowheads="1"/>
          </p:cNvSpPr>
          <p:nvPr/>
        </p:nvSpPr>
        <p:spPr bwMode="auto">
          <a:xfrm>
            <a:off x="756756" y="5792788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0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3" name="Rectangle 55"/>
          <p:cNvSpPr>
            <a:spLocks noChangeArrowheads="1"/>
          </p:cNvSpPr>
          <p:nvPr/>
        </p:nvSpPr>
        <p:spPr bwMode="auto">
          <a:xfrm>
            <a:off x="1280152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2" name="Rectangle 54"/>
          <p:cNvSpPr>
            <a:spLocks noChangeArrowheads="1"/>
          </p:cNvSpPr>
          <p:nvPr/>
        </p:nvSpPr>
        <p:spPr bwMode="auto">
          <a:xfrm>
            <a:off x="184212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1" name="Rectangle 53"/>
          <p:cNvSpPr>
            <a:spLocks noChangeArrowheads="1"/>
          </p:cNvSpPr>
          <p:nvPr/>
        </p:nvSpPr>
        <p:spPr bwMode="auto">
          <a:xfrm>
            <a:off x="240092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40" name="Rectangle 52"/>
          <p:cNvSpPr>
            <a:spLocks noChangeArrowheads="1"/>
          </p:cNvSpPr>
          <p:nvPr/>
        </p:nvSpPr>
        <p:spPr bwMode="auto">
          <a:xfrm>
            <a:off x="296607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9" name="Rectangle 51"/>
          <p:cNvSpPr>
            <a:spLocks noChangeArrowheads="1"/>
          </p:cNvSpPr>
          <p:nvPr/>
        </p:nvSpPr>
        <p:spPr bwMode="auto">
          <a:xfrm>
            <a:off x="352487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8" name="Rectangle 50"/>
          <p:cNvSpPr>
            <a:spLocks noChangeArrowheads="1"/>
          </p:cNvSpPr>
          <p:nvPr/>
        </p:nvSpPr>
        <p:spPr bwMode="auto">
          <a:xfrm>
            <a:off x="4088439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7" name="Rectangle 49"/>
          <p:cNvSpPr>
            <a:spLocks noChangeArrowheads="1"/>
          </p:cNvSpPr>
          <p:nvPr/>
        </p:nvSpPr>
        <p:spPr bwMode="auto">
          <a:xfrm>
            <a:off x="464882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6" name="Rectangle 48"/>
          <p:cNvSpPr>
            <a:spLocks noChangeArrowheads="1"/>
          </p:cNvSpPr>
          <p:nvPr/>
        </p:nvSpPr>
        <p:spPr bwMode="auto">
          <a:xfrm>
            <a:off x="5209214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5" name="Rectangle 47"/>
          <p:cNvSpPr>
            <a:spLocks noChangeArrowheads="1"/>
          </p:cNvSpPr>
          <p:nvPr/>
        </p:nvSpPr>
        <p:spPr bwMode="auto">
          <a:xfrm>
            <a:off x="5769602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4" name="Rectangle 46"/>
          <p:cNvSpPr>
            <a:spLocks noChangeArrowheads="1"/>
          </p:cNvSpPr>
          <p:nvPr/>
        </p:nvSpPr>
        <p:spPr bwMode="auto">
          <a:xfrm>
            <a:off x="6331577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3" name="Rectangle 45"/>
          <p:cNvSpPr>
            <a:spLocks noChangeArrowheads="1"/>
          </p:cNvSpPr>
          <p:nvPr/>
        </p:nvSpPr>
        <p:spPr bwMode="auto">
          <a:xfrm>
            <a:off x="6893552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2" name="Rectangle 44"/>
          <p:cNvSpPr>
            <a:spLocks noChangeArrowheads="1"/>
          </p:cNvSpPr>
          <p:nvPr/>
        </p:nvSpPr>
        <p:spPr bwMode="auto">
          <a:xfrm>
            <a:off x="7457114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1" name="Rectangle 43"/>
          <p:cNvSpPr>
            <a:spLocks noChangeArrowheads="1"/>
          </p:cNvSpPr>
          <p:nvPr/>
        </p:nvSpPr>
        <p:spPr bwMode="auto">
          <a:xfrm>
            <a:off x="8015914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12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30" name="Rectangle 42"/>
          <p:cNvSpPr>
            <a:spLocks noChangeArrowheads="1"/>
          </p:cNvSpPr>
          <p:nvPr/>
        </p:nvSpPr>
        <p:spPr bwMode="auto">
          <a:xfrm>
            <a:off x="8576302" y="5792788"/>
            <a:ext cx="99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24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8729" name="Rectangle 41"/>
          <p:cNvSpPr>
            <a:spLocks noChangeArrowheads="1"/>
          </p:cNvSpPr>
          <p:nvPr/>
        </p:nvSpPr>
        <p:spPr bwMode="auto">
          <a:xfrm>
            <a:off x="762000" y="5943600"/>
            <a:ext cx="7848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    TUESDAY        WEDNESDAY                                  FRIDAY        SATURDAY        SUNDAY            MONDAY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728" name="Line 40"/>
          <p:cNvSpPr>
            <a:spLocks noChangeShapeType="1"/>
          </p:cNvSpPr>
          <p:nvPr/>
        </p:nvSpPr>
        <p:spPr bwMode="auto">
          <a:xfrm flipH="1">
            <a:off x="3540125" y="1565275"/>
            <a:ext cx="9525" cy="4081463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990600" y="1600200"/>
            <a:ext cx="1828800" cy="381000"/>
            <a:chOff x="2234" y="1452"/>
            <a:chExt cx="1368" cy="421"/>
          </a:xfrm>
        </p:grpSpPr>
        <p:sp>
          <p:nvSpPr>
            <p:cNvPr id="498727" name="Rectangle 39"/>
            <p:cNvSpPr>
              <a:spLocks noChangeArrowheads="1"/>
            </p:cNvSpPr>
            <p:nvPr/>
          </p:nvSpPr>
          <p:spPr bwMode="auto">
            <a:xfrm>
              <a:off x="2234" y="1452"/>
              <a:ext cx="1368" cy="4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26" name="Rectangle 38"/>
            <p:cNvSpPr>
              <a:spLocks noChangeArrowheads="1"/>
            </p:cNvSpPr>
            <p:nvPr/>
          </p:nvSpPr>
          <p:spPr bwMode="auto">
            <a:xfrm>
              <a:off x="2234" y="1452"/>
              <a:ext cx="1368" cy="421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724" name="Rectangle 36"/>
          <p:cNvSpPr>
            <a:spLocks noChangeArrowheads="1"/>
          </p:cNvSpPr>
          <p:nvPr/>
        </p:nvSpPr>
        <p:spPr bwMode="auto">
          <a:xfrm>
            <a:off x="1262733" y="1601788"/>
            <a:ext cx="12439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Hurricane Ivan</a:t>
            </a:r>
            <a:endParaRPr lang="en-US" sz="1400">
              <a:ea typeface="Times New Roman" pitchFamily="18" charset="0"/>
              <a:cs typeface="Arial" charset="0"/>
            </a:endParaRPr>
          </a:p>
        </p:txBody>
      </p:sp>
      <p:sp>
        <p:nvSpPr>
          <p:cNvPr id="498723" name="Rectangle 35"/>
          <p:cNvSpPr>
            <a:spLocks noChangeArrowheads="1"/>
          </p:cNvSpPr>
          <p:nvPr/>
        </p:nvSpPr>
        <p:spPr bwMode="auto">
          <a:xfrm>
            <a:off x="1127435" y="1768475"/>
            <a:ext cx="16094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9/14 and 9/15, 2004</a:t>
            </a:r>
            <a:endParaRPr lang="en-US" sz="1400">
              <a:ea typeface="Times New Roman" pitchFamily="18" charset="0"/>
              <a:cs typeface="Arial" charset="0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905375" y="1600200"/>
            <a:ext cx="1800225" cy="381000"/>
            <a:chOff x="4003" y="1452"/>
            <a:chExt cx="1375" cy="421"/>
          </a:xfrm>
        </p:grpSpPr>
        <p:sp>
          <p:nvSpPr>
            <p:cNvPr id="498722" name="Rectangle 34"/>
            <p:cNvSpPr>
              <a:spLocks noChangeArrowheads="1"/>
            </p:cNvSpPr>
            <p:nvPr/>
          </p:nvSpPr>
          <p:spPr bwMode="auto">
            <a:xfrm>
              <a:off x="4003" y="1452"/>
              <a:ext cx="1375" cy="4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21" name="Rectangle 33"/>
            <p:cNvSpPr>
              <a:spLocks noChangeArrowheads="1"/>
            </p:cNvSpPr>
            <p:nvPr/>
          </p:nvSpPr>
          <p:spPr bwMode="auto">
            <a:xfrm>
              <a:off x="4003" y="1452"/>
              <a:ext cx="1375" cy="421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719" name="Rectangle 31"/>
          <p:cNvSpPr>
            <a:spLocks noChangeArrowheads="1"/>
          </p:cNvSpPr>
          <p:nvPr/>
        </p:nvSpPr>
        <p:spPr bwMode="auto">
          <a:xfrm>
            <a:off x="4997196" y="1600200"/>
            <a:ext cx="1503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Hurricane Katrina</a:t>
            </a:r>
            <a:endParaRPr lang="en-US" sz="1400">
              <a:ea typeface="Times New Roman" pitchFamily="18" charset="0"/>
              <a:cs typeface="Arial" charset="0"/>
            </a:endParaRPr>
          </a:p>
        </p:txBody>
      </p:sp>
      <p:sp>
        <p:nvSpPr>
          <p:cNvPr id="498718" name="Rectangle 30"/>
          <p:cNvSpPr>
            <a:spLocks noChangeArrowheads="1"/>
          </p:cNvSpPr>
          <p:nvPr/>
        </p:nvSpPr>
        <p:spPr bwMode="auto">
          <a:xfrm>
            <a:off x="4937142" y="1768475"/>
            <a:ext cx="16398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8/26 thru 8/29, 2005</a:t>
            </a:r>
            <a:endParaRPr lang="en-US" sz="1400">
              <a:ea typeface="Times New Roman" pitchFamily="18" charset="0"/>
              <a:cs typeface="Arial" charset="0"/>
            </a:endParaRP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7167563" y="1731963"/>
            <a:ext cx="1503362" cy="712787"/>
            <a:chOff x="7609" y="1523"/>
            <a:chExt cx="1592" cy="755"/>
          </a:xfrm>
        </p:grpSpPr>
        <p:sp>
          <p:nvSpPr>
            <p:cNvPr id="498717" name="Rectangle 29"/>
            <p:cNvSpPr>
              <a:spLocks noChangeArrowheads="1"/>
            </p:cNvSpPr>
            <p:nvPr/>
          </p:nvSpPr>
          <p:spPr bwMode="auto">
            <a:xfrm>
              <a:off x="8244" y="1523"/>
              <a:ext cx="956" cy="75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pic>
          <p:nvPicPr>
            <p:cNvPr id="498716" name="Picture 2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45" y="1523"/>
              <a:ext cx="956" cy="755"/>
            </a:xfrm>
            <a:prstGeom prst="rect">
              <a:avLst/>
            </a:prstGeom>
            <a:noFill/>
          </p:spPr>
        </p:pic>
        <p:sp>
          <p:nvSpPr>
            <p:cNvPr id="498715" name="Rectangle 27"/>
            <p:cNvSpPr>
              <a:spLocks noChangeArrowheads="1"/>
            </p:cNvSpPr>
            <p:nvPr/>
          </p:nvSpPr>
          <p:spPr bwMode="auto">
            <a:xfrm>
              <a:off x="8244" y="1523"/>
              <a:ext cx="956" cy="75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14" name="Freeform 26"/>
            <p:cNvSpPr>
              <a:spLocks noEditPoints="1"/>
            </p:cNvSpPr>
            <p:nvPr/>
          </p:nvSpPr>
          <p:spPr bwMode="auto">
            <a:xfrm>
              <a:off x="7609" y="1641"/>
              <a:ext cx="560" cy="453"/>
            </a:xfrm>
            <a:custGeom>
              <a:avLst/>
              <a:gdLst/>
              <a:ahLst/>
              <a:cxnLst>
                <a:cxn ang="0">
                  <a:pos x="57" y="974"/>
                </a:cxn>
                <a:cxn ang="0">
                  <a:pos x="657" y="7"/>
                </a:cxn>
                <a:cxn ang="0">
                  <a:pos x="671" y="0"/>
                </a:cxn>
                <a:cxn ang="0">
                  <a:pos x="1342" y="0"/>
                </a:cxn>
                <a:cxn ang="0">
                  <a:pos x="1358" y="16"/>
                </a:cxn>
                <a:cxn ang="0">
                  <a:pos x="1342" y="33"/>
                </a:cxn>
                <a:cxn ang="0">
                  <a:pos x="671" y="33"/>
                </a:cxn>
                <a:cxn ang="0">
                  <a:pos x="685" y="25"/>
                </a:cxn>
                <a:cxn ang="0">
                  <a:pos x="85" y="991"/>
                </a:cxn>
                <a:cxn ang="0">
                  <a:pos x="62" y="997"/>
                </a:cxn>
                <a:cxn ang="0">
                  <a:pos x="57" y="974"/>
                </a:cxn>
                <a:cxn ang="0">
                  <a:pos x="71" y="983"/>
                </a:cxn>
                <a:cxn ang="0">
                  <a:pos x="191" y="979"/>
                </a:cxn>
                <a:cxn ang="0">
                  <a:pos x="0" y="1096"/>
                </a:cxn>
                <a:cxn ang="0">
                  <a:pos x="21" y="873"/>
                </a:cxn>
                <a:cxn ang="0">
                  <a:pos x="71" y="983"/>
                </a:cxn>
              </a:cxnLst>
              <a:rect l="0" t="0" r="r" b="b"/>
              <a:pathLst>
                <a:path w="1358" h="1096">
                  <a:moveTo>
                    <a:pt x="57" y="974"/>
                  </a:moveTo>
                  <a:lnTo>
                    <a:pt x="657" y="7"/>
                  </a:lnTo>
                  <a:cubicBezTo>
                    <a:pt x="660" y="3"/>
                    <a:pt x="665" y="0"/>
                    <a:pt x="671" y="0"/>
                  </a:cubicBezTo>
                  <a:lnTo>
                    <a:pt x="1342" y="0"/>
                  </a:lnTo>
                  <a:cubicBezTo>
                    <a:pt x="1351" y="0"/>
                    <a:pt x="1358" y="7"/>
                    <a:pt x="1358" y="16"/>
                  </a:cubicBezTo>
                  <a:cubicBezTo>
                    <a:pt x="1358" y="25"/>
                    <a:pt x="1351" y="33"/>
                    <a:pt x="1342" y="33"/>
                  </a:cubicBezTo>
                  <a:lnTo>
                    <a:pt x="671" y="33"/>
                  </a:lnTo>
                  <a:lnTo>
                    <a:pt x="685" y="25"/>
                  </a:lnTo>
                  <a:lnTo>
                    <a:pt x="85" y="991"/>
                  </a:lnTo>
                  <a:cubicBezTo>
                    <a:pt x="80" y="999"/>
                    <a:pt x="70" y="1002"/>
                    <a:pt x="62" y="997"/>
                  </a:cubicBezTo>
                  <a:cubicBezTo>
                    <a:pt x="54" y="992"/>
                    <a:pt x="52" y="982"/>
                    <a:pt x="57" y="974"/>
                  </a:cubicBezTo>
                  <a:close/>
                  <a:moveTo>
                    <a:pt x="71" y="983"/>
                  </a:moveTo>
                  <a:lnTo>
                    <a:pt x="191" y="979"/>
                  </a:lnTo>
                  <a:lnTo>
                    <a:pt x="0" y="1096"/>
                  </a:lnTo>
                  <a:lnTo>
                    <a:pt x="21" y="873"/>
                  </a:lnTo>
                  <a:lnTo>
                    <a:pt x="71" y="983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13" name="Line 25"/>
            <p:cNvSpPr>
              <a:spLocks noChangeShapeType="1"/>
            </p:cNvSpPr>
            <p:nvPr/>
          </p:nvSpPr>
          <p:spPr bwMode="auto">
            <a:xfrm>
              <a:off x="8163" y="1523"/>
              <a:ext cx="1" cy="755"/>
            </a:xfrm>
            <a:prstGeom prst="line">
              <a:avLst/>
            </a:prstGeom>
            <a:noFill/>
            <a:ln w="1524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711" name="Rectangle 23"/>
          <p:cNvSpPr>
            <a:spLocks noChangeArrowheads="1"/>
          </p:cNvSpPr>
          <p:nvPr/>
        </p:nvSpPr>
        <p:spPr bwMode="auto">
          <a:xfrm>
            <a:off x="7794760" y="1741488"/>
            <a:ext cx="4062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Total 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710" name="Rectangle 22"/>
          <p:cNvSpPr>
            <a:spLocks noChangeArrowheads="1"/>
          </p:cNvSpPr>
          <p:nvPr/>
        </p:nvSpPr>
        <p:spPr bwMode="auto">
          <a:xfrm>
            <a:off x="7784077" y="1893888"/>
            <a:ext cx="926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Northbound 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709" name="Rectangle 21"/>
          <p:cNvSpPr>
            <a:spLocks noChangeArrowheads="1"/>
          </p:cNvSpPr>
          <p:nvPr/>
        </p:nvSpPr>
        <p:spPr bwMode="auto">
          <a:xfrm>
            <a:off x="7793365" y="2047875"/>
            <a:ext cx="55053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Volume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708" name="Rectangle 20"/>
          <p:cNvSpPr>
            <a:spLocks noChangeArrowheads="1"/>
          </p:cNvSpPr>
          <p:nvPr/>
        </p:nvSpPr>
        <p:spPr bwMode="auto">
          <a:xfrm>
            <a:off x="7783503" y="2193925"/>
            <a:ext cx="98584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w/ contraflow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4310063" y="4043363"/>
            <a:ext cx="1627187" cy="360362"/>
            <a:chOff x="4582" y="3972"/>
            <a:chExt cx="1724" cy="382"/>
          </a:xfrm>
        </p:grpSpPr>
        <p:sp>
          <p:nvSpPr>
            <p:cNvPr id="498707" name="Rectangle 19"/>
            <p:cNvSpPr>
              <a:spLocks noChangeArrowheads="1"/>
            </p:cNvSpPr>
            <p:nvPr/>
          </p:nvSpPr>
          <p:spPr bwMode="auto">
            <a:xfrm>
              <a:off x="4582" y="3972"/>
              <a:ext cx="1165" cy="36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pic>
          <p:nvPicPr>
            <p:cNvPr id="498706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83" y="3973"/>
              <a:ext cx="1165" cy="362"/>
            </a:xfrm>
            <a:prstGeom prst="rect">
              <a:avLst/>
            </a:prstGeom>
            <a:noFill/>
          </p:spPr>
        </p:pic>
        <p:sp>
          <p:nvSpPr>
            <p:cNvPr id="498705" name="Rectangle 17"/>
            <p:cNvSpPr>
              <a:spLocks noChangeArrowheads="1"/>
            </p:cNvSpPr>
            <p:nvPr/>
          </p:nvSpPr>
          <p:spPr bwMode="auto">
            <a:xfrm>
              <a:off x="4582" y="3972"/>
              <a:ext cx="1165" cy="36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04" name="Freeform 16"/>
            <p:cNvSpPr>
              <a:spLocks noEditPoints="1"/>
            </p:cNvSpPr>
            <p:nvPr/>
          </p:nvSpPr>
          <p:spPr bwMode="auto">
            <a:xfrm>
              <a:off x="5823" y="4090"/>
              <a:ext cx="483" cy="264"/>
            </a:xfrm>
            <a:custGeom>
              <a:avLst/>
              <a:gdLst/>
              <a:ahLst/>
              <a:cxnLst>
                <a:cxn ang="0">
                  <a:pos x="2111" y="1136"/>
                </a:cxn>
                <a:cxn ang="0">
                  <a:pos x="735" y="60"/>
                </a:cxn>
                <a:cxn ang="0">
                  <a:pos x="756" y="67"/>
                </a:cxn>
                <a:cxn ang="0">
                  <a:pos x="33" y="67"/>
                </a:cxn>
                <a:cxn ang="0">
                  <a:pos x="0" y="34"/>
                </a:cxn>
                <a:cxn ang="0">
                  <a:pos x="33" y="0"/>
                </a:cxn>
                <a:cxn ang="0">
                  <a:pos x="756" y="0"/>
                </a:cxn>
                <a:cxn ang="0">
                  <a:pos x="776" y="7"/>
                </a:cxn>
                <a:cxn ang="0">
                  <a:pos x="2152" y="1083"/>
                </a:cxn>
                <a:cxn ang="0">
                  <a:pos x="2158" y="1130"/>
                </a:cxn>
                <a:cxn ang="0">
                  <a:pos x="2111" y="1136"/>
                </a:cxn>
                <a:cxn ang="0">
                  <a:pos x="2131" y="1109"/>
                </a:cxn>
                <a:cxn ang="0">
                  <a:pos x="2150" y="870"/>
                </a:cxn>
                <a:cxn ang="0">
                  <a:pos x="2341" y="1274"/>
                </a:cxn>
                <a:cxn ang="0">
                  <a:pos x="1903" y="1185"/>
                </a:cxn>
                <a:cxn ang="0">
                  <a:pos x="2131" y="1109"/>
                </a:cxn>
              </a:cxnLst>
              <a:rect l="0" t="0" r="r" b="b"/>
              <a:pathLst>
                <a:path w="2341" h="1274">
                  <a:moveTo>
                    <a:pt x="2111" y="1136"/>
                  </a:moveTo>
                  <a:lnTo>
                    <a:pt x="735" y="60"/>
                  </a:lnTo>
                  <a:lnTo>
                    <a:pt x="756" y="67"/>
                  </a:lnTo>
                  <a:lnTo>
                    <a:pt x="33" y="67"/>
                  </a:lnTo>
                  <a:cubicBezTo>
                    <a:pt x="15" y="67"/>
                    <a:pt x="0" y="52"/>
                    <a:pt x="0" y="34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756" y="0"/>
                  </a:lnTo>
                  <a:cubicBezTo>
                    <a:pt x="763" y="0"/>
                    <a:pt x="770" y="3"/>
                    <a:pt x="776" y="7"/>
                  </a:cubicBezTo>
                  <a:lnTo>
                    <a:pt x="2152" y="1083"/>
                  </a:lnTo>
                  <a:cubicBezTo>
                    <a:pt x="2166" y="1094"/>
                    <a:pt x="2169" y="1115"/>
                    <a:pt x="2158" y="1130"/>
                  </a:cubicBezTo>
                  <a:cubicBezTo>
                    <a:pt x="2146" y="1144"/>
                    <a:pt x="2125" y="1147"/>
                    <a:pt x="2111" y="1136"/>
                  </a:cubicBezTo>
                  <a:close/>
                  <a:moveTo>
                    <a:pt x="2131" y="1109"/>
                  </a:moveTo>
                  <a:lnTo>
                    <a:pt x="2150" y="870"/>
                  </a:lnTo>
                  <a:lnTo>
                    <a:pt x="2341" y="1274"/>
                  </a:lnTo>
                  <a:lnTo>
                    <a:pt x="1903" y="1185"/>
                  </a:lnTo>
                  <a:lnTo>
                    <a:pt x="2131" y="1109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703" name="Line 15"/>
            <p:cNvSpPr>
              <a:spLocks noChangeShapeType="1"/>
            </p:cNvSpPr>
            <p:nvPr/>
          </p:nvSpPr>
          <p:spPr bwMode="auto">
            <a:xfrm>
              <a:off x="5830" y="3973"/>
              <a:ext cx="1" cy="362"/>
            </a:xfrm>
            <a:prstGeom prst="line">
              <a:avLst/>
            </a:prstGeom>
            <a:noFill/>
            <a:ln w="1524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701" name="Rectangle 13"/>
          <p:cNvSpPr>
            <a:spLocks noChangeArrowheads="1"/>
          </p:cNvSpPr>
          <p:nvPr/>
        </p:nvSpPr>
        <p:spPr bwMode="auto">
          <a:xfrm>
            <a:off x="3877148" y="4054475"/>
            <a:ext cx="15203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Northbound  Volume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700" name="Rectangle 12"/>
          <p:cNvSpPr>
            <a:spLocks noChangeArrowheads="1"/>
          </p:cNvSpPr>
          <p:nvPr/>
        </p:nvSpPr>
        <p:spPr bwMode="auto">
          <a:xfrm>
            <a:off x="3966375" y="4205288"/>
            <a:ext cx="13946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in “Normal” Lanes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85925" y="2998788"/>
            <a:ext cx="1416050" cy="804862"/>
            <a:chOff x="1804" y="2865"/>
            <a:chExt cx="1499" cy="852"/>
          </a:xfrm>
        </p:grpSpPr>
        <p:sp>
          <p:nvSpPr>
            <p:cNvPr id="498699" name="Rectangle 11"/>
            <p:cNvSpPr>
              <a:spLocks noChangeArrowheads="1"/>
            </p:cNvSpPr>
            <p:nvPr/>
          </p:nvSpPr>
          <p:spPr bwMode="auto">
            <a:xfrm>
              <a:off x="2416" y="2865"/>
              <a:ext cx="887" cy="52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pic>
          <p:nvPicPr>
            <p:cNvPr id="49869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7" y="2866"/>
              <a:ext cx="886" cy="529"/>
            </a:xfrm>
            <a:prstGeom prst="rect">
              <a:avLst/>
            </a:prstGeom>
            <a:noFill/>
          </p:spPr>
        </p:pic>
        <p:sp>
          <p:nvSpPr>
            <p:cNvPr id="498697" name="Rectangle 9"/>
            <p:cNvSpPr>
              <a:spLocks noChangeArrowheads="1"/>
            </p:cNvSpPr>
            <p:nvPr/>
          </p:nvSpPr>
          <p:spPr bwMode="auto">
            <a:xfrm>
              <a:off x="2416" y="2865"/>
              <a:ext cx="887" cy="52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696" name="Freeform 8"/>
            <p:cNvSpPr>
              <a:spLocks noEditPoints="1"/>
            </p:cNvSpPr>
            <p:nvPr/>
          </p:nvSpPr>
          <p:spPr bwMode="auto">
            <a:xfrm>
              <a:off x="1804" y="2983"/>
              <a:ext cx="537" cy="734"/>
            </a:xfrm>
            <a:custGeom>
              <a:avLst/>
              <a:gdLst/>
              <a:ahLst/>
              <a:cxnLst>
                <a:cxn ang="0">
                  <a:pos x="101" y="3291"/>
                </a:cxn>
                <a:cxn ang="0">
                  <a:pos x="1495" y="21"/>
                </a:cxn>
                <a:cxn ang="0">
                  <a:pos x="1526" y="0"/>
                </a:cxn>
                <a:cxn ang="0">
                  <a:pos x="2574" y="0"/>
                </a:cxn>
                <a:cxn ang="0">
                  <a:pos x="2607" y="34"/>
                </a:cxn>
                <a:cxn ang="0">
                  <a:pos x="2574" y="67"/>
                </a:cxn>
                <a:cxn ang="0">
                  <a:pos x="1526" y="67"/>
                </a:cxn>
                <a:cxn ang="0">
                  <a:pos x="1556" y="47"/>
                </a:cxn>
                <a:cxn ang="0">
                  <a:pos x="162" y="3317"/>
                </a:cxn>
                <a:cxn ang="0">
                  <a:pos x="118" y="3335"/>
                </a:cxn>
                <a:cxn ang="0">
                  <a:pos x="101" y="3291"/>
                </a:cxn>
                <a:cxn ang="0">
                  <a:pos x="131" y="3304"/>
                </a:cxn>
                <a:cxn ang="0">
                  <a:pos x="368" y="3260"/>
                </a:cxn>
                <a:cxn ang="0">
                  <a:pos x="27" y="3549"/>
                </a:cxn>
                <a:cxn ang="0">
                  <a:pos x="0" y="3103"/>
                </a:cxn>
                <a:cxn ang="0">
                  <a:pos x="131" y="3304"/>
                </a:cxn>
              </a:cxnLst>
              <a:rect l="0" t="0" r="r" b="b"/>
              <a:pathLst>
                <a:path w="2607" h="3549">
                  <a:moveTo>
                    <a:pt x="101" y="3291"/>
                  </a:moveTo>
                  <a:lnTo>
                    <a:pt x="1495" y="21"/>
                  </a:lnTo>
                  <a:cubicBezTo>
                    <a:pt x="1500" y="8"/>
                    <a:pt x="1512" y="0"/>
                    <a:pt x="1526" y="0"/>
                  </a:cubicBezTo>
                  <a:lnTo>
                    <a:pt x="2574" y="0"/>
                  </a:lnTo>
                  <a:cubicBezTo>
                    <a:pt x="2592" y="0"/>
                    <a:pt x="2607" y="15"/>
                    <a:pt x="2607" y="34"/>
                  </a:cubicBezTo>
                  <a:cubicBezTo>
                    <a:pt x="2607" y="52"/>
                    <a:pt x="2592" y="67"/>
                    <a:pt x="2574" y="67"/>
                  </a:cubicBezTo>
                  <a:lnTo>
                    <a:pt x="1526" y="67"/>
                  </a:lnTo>
                  <a:lnTo>
                    <a:pt x="1556" y="47"/>
                  </a:lnTo>
                  <a:lnTo>
                    <a:pt x="162" y="3317"/>
                  </a:lnTo>
                  <a:cubicBezTo>
                    <a:pt x="155" y="3334"/>
                    <a:pt x="135" y="3342"/>
                    <a:pt x="118" y="3335"/>
                  </a:cubicBezTo>
                  <a:cubicBezTo>
                    <a:pt x="101" y="3328"/>
                    <a:pt x="93" y="3308"/>
                    <a:pt x="101" y="3291"/>
                  </a:cubicBezTo>
                  <a:close/>
                  <a:moveTo>
                    <a:pt x="131" y="3304"/>
                  </a:moveTo>
                  <a:lnTo>
                    <a:pt x="368" y="3260"/>
                  </a:lnTo>
                  <a:lnTo>
                    <a:pt x="27" y="3549"/>
                  </a:lnTo>
                  <a:lnTo>
                    <a:pt x="0" y="3103"/>
                  </a:lnTo>
                  <a:lnTo>
                    <a:pt x="131" y="3304"/>
                  </a:lnTo>
                  <a:close/>
                </a:path>
              </a:pathLst>
            </a:custGeom>
            <a:solidFill>
              <a:srgbClr val="000000"/>
            </a:solidFill>
            <a:ln w="1270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  <p:sp>
          <p:nvSpPr>
            <p:cNvPr id="498695" name="Line 7"/>
            <p:cNvSpPr>
              <a:spLocks noChangeShapeType="1"/>
            </p:cNvSpPr>
            <p:nvPr/>
          </p:nvSpPr>
          <p:spPr bwMode="auto">
            <a:xfrm>
              <a:off x="2335" y="2866"/>
              <a:ext cx="1" cy="529"/>
            </a:xfrm>
            <a:prstGeom prst="line">
              <a:avLst/>
            </a:prstGeom>
            <a:noFill/>
            <a:ln w="1524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en-US"/>
            </a:p>
          </p:txBody>
        </p:sp>
      </p:grpSp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2289310" y="3008313"/>
            <a:ext cx="4062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Total 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692" name="Rectangle 4"/>
          <p:cNvSpPr>
            <a:spLocks noChangeArrowheads="1"/>
          </p:cNvSpPr>
          <p:nvPr/>
        </p:nvSpPr>
        <p:spPr bwMode="auto">
          <a:xfrm>
            <a:off x="2278627" y="3162300"/>
            <a:ext cx="926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Northbound </a:t>
            </a:r>
            <a:endParaRPr lang="en-US" sz="1200">
              <a:ea typeface="Times New Roman" pitchFamily="18" charset="0"/>
              <a:cs typeface="Arial" charset="0"/>
            </a:endParaRPr>
          </a:p>
        </p:txBody>
      </p:sp>
      <p:sp>
        <p:nvSpPr>
          <p:cNvPr id="498691" name="Rectangle 3"/>
          <p:cNvSpPr>
            <a:spLocks noChangeArrowheads="1"/>
          </p:cNvSpPr>
          <p:nvPr/>
        </p:nvSpPr>
        <p:spPr bwMode="auto">
          <a:xfrm>
            <a:off x="2287714" y="3314700"/>
            <a:ext cx="5713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Volume</a:t>
            </a:r>
            <a:r>
              <a:rPr lang="en-US" sz="6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499166" name="Rectangle 478"/>
          <p:cNvSpPr>
            <a:spLocks noChangeArrowheads="1"/>
          </p:cNvSpPr>
          <p:nvPr/>
        </p:nvSpPr>
        <p:spPr bwMode="auto">
          <a:xfrm>
            <a:off x="-228600" y="228600"/>
            <a:ext cx="9215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Effect of Contraflow on Traffic Volume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99167" name="Rectangle 479"/>
          <p:cNvSpPr>
            <a:spLocks noChangeArrowheads="1"/>
          </p:cNvSpPr>
          <p:nvPr/>
        </p:nvSpPr>
        <p:spPr bwMode="auto">
          <a:xfrm>
            <a:off x="7205663" y="6477000"/>
            <a:ext cx="1636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457200" algn="l"/>
              </a:tabLst>
            </a:pPr>
            <a:r>
              <a:rPr lang="en-US" sz="1000" b="1">
                <a:cs typeface="Times New Roman" pitchFamily="18" charset="0"/>
              </a:rPr>
              <a:t>(Data source: LA DOTD)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Evacuation Traffic Control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2103" y="2386583"/>
            <a:ext cx="6835140" cy="408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9678" y="2411602"/>
            <a:ext cx="6740525" cy="3989704"/>
          </a:xfrm>
          <a:custGeom>
            <a:avLst/>
            <a:gdLst/>
            <a:ahLst/>
            <a:cxnLst/>
            <a:rect l="l" t="t" r="r" b="b"/>
            <a:pathLst>
              <a:path w="6740525" h="3989704">
                <a:moveTo>
                  <a:pt x="0" y="3989197"/>
                </a:moveTo>
                <a:lnTo>
                  <a:pt x="6740271" y="3989197"/>
                </a:lnTo>
                <a:lnTo>
                  <a:pt x="6740271" y="0"/>
                </a:lnTo>
                <a:lnTo>
                  <a:pt x="0" y="0"/>
                </a:lnTo>
                <a:lnTo>
                  <a:pt x="0" y="3989197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9678" y="2411602"/>
            <a:ext cx="6740525" cy="3989704"/>
          </a:xfrm>
          <a:custGeom>
            <a:avLst/>
            <a:gdLst/>
            <a:ahLst/>
            <a:cxnLst/>
            <a:rect l="l" t="t" r="r" b="b"/>
            <a:pathLst>
              <a:path w="6740525" h="3989704">
                <a:moveTo>
                  <a:pt x="0" y="3989197"/>
                </a:moveTo>
                <a:lnTo>
                  <a:pt x="6740271" y="3989197"/>
                </a:lnTo>
                <a:lnTo>
                  <a:pt x="6740271" y="0"/>
                </a:lnTo>
                <a:lnTo>
                  <a:pt x="0" y="0"/>
                </a:lnTo>
                <a:lnTo>
                  <a:pt x="0" y="3989197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3189" y="5266435"/>
            <a:ext cx="4800600" cy="111125"/>
          </a:xfrm>
          <a:custGeom>
            <a:avLst/>
            <a:gdLst/>
            <a:ahLst/>
            <a:cxnLst/>
            <a:rect l="l" t="t" r="r" b="b"/>
            <a:pathLst>
              <a:path w="4800600" h="111125">
                <a:moveTo>
                  <a:pt x="4762699" y="55244"/>
                </a:moveTo>
                <a:lnTo>
                  <a:pt x="4700651" y="91439"/>
                </a:lnTo>
                <a:lnTo>
                  <a:pt x="4696206" y="94106"/>
                </a:lnTo>
                <a:lnTo>
                  <a:pt x="4694555" y="99948"/>
                </a:lnTo>
                <a:lnTo>
                  <a:pt x="4699889" y="109092"/>
                </a:lnTo>
                <a:lnTo>
                  <a:pt x="4705731" y="110616"/>
                </a:lnTo>
                <a:lnTo>
                  <a:pt x="4784280" y="64769"/>
                </a:lnTo>
                <a:lnTo>
                  <a:pt x="4781804" y="64769"/>
                </a:lnTo>
                <a:lnTo>
                  <a:pt x="4781804" y="63500"/>
                </a:lnTo>
                <a:lnTo>
                  <a:pt x="4776851" y="63500"/>
                </a:lnTo>
                <a:lnTo>
                  <a:pt x="4762699" y="55244"/>
                </a:lnTo>
                <a:close/>
              </a:path>
              <a:path w="4800600" h="111125">
                <a:moveTo>
                  <a:pt x="4746371" y="45719"/>
                </a:moveTo>
                <a:lnTo>
                  <a:pt x="0" y="45719"/>
                </a:lnTo>
                <a:lnTo>
                  <a:pt x="0" y="64769"/>
                </a:lnTo>
                <a:lnTo>
                  <a:pt x="4746371" y="64769"/>
                </a:lnTo>
                <a:lnTo>
                  <a:pt x="4762699" y="55244"/>
                </a:lnTo>
                <a:lnTo>
                  <a:pt x="4746371" y="45719"/>
                </a:lnTo>
                <a:close/>
              </a:path>
              <a:path w="4800600" h="111125">
                <a:moveTo>
                  <a:pt x="4784281" y="45719"/>
                </a:moveTo>
                <a:lnTo>
                  <a:pt x="4781804" y="45719"/>
                </a:lnTo>
                <a:lnTo>
                  <a:pt x="4781804" y="64769"/>
                </a:lnTo>
                <a:lnTo>
                  <a:pt x="4784280" y="64769"/>
                </a:lnTo>
                <a:lnTo>
                  <a:pt x="4800600" y="55244"/>
                </a:lnTo>
                <a:lnTo>
                  <a:pt x="4784281" y="45719"/>
                </a:lnTo>
                <a:close/>
              </a:path>
              <a:path w="4800600" h="111125">
                <a:moveTo>
                  <a:pt x="4776851" y="46989"/>
                </a:moveTo>
                <a:lnTo>
                  <a:pt x="4762699" y="55244"/>
                </a:lnTo>
                <a:lnTo>
                  <a:pt x="4776851" y="63500"/>
                </a:lnTo>
                <a:lnTo>
                  <a:pt x="4776851" y="46989"/>
                </a:lnTo>
                <a:close/>
              </a:path>
              <a:path w="4800600" h="111125">
                <a:moveTo>
                  <a:pt x="4781804" y="46989"/>
                </a:moveTo>
                <a:lnTo>
                  <a:pt x="4776851" y="46989"/>
                </a:lnTo>
                <a:lnTo>
                  <a:pt x="4776851" y="63500"/>
                </a:lnTo>
                <a:lnTo>
                  <a:pt x="4781804" y="63500"/>
                </a:lnTo>
                <a:lnTo>
                  <a:pt x="4781804" y="46989"/>
                </a:lnTo>
                <a:close/>
              </a:path>
              <a:path w="4800600" h="111125">
                <a:moveTo>
                  <a:pt x="4705731" y="0"/>
                </a:moveTo>
                <a:lnTo>
                  <a:pt x="4699889" y="1523"/>
                </a:lnTo>
                <a:lnTo>
                  <a:pt x="4697221" y="5968"/>
                </a:lnTo>
                <a:lnTo>
                  <a:pt x="4694555" y="10540"/>
                </a:lnTo>
                <a:lnTo>
                  <a:pt x="4696206" y="16382"/>
                </a:lnTo>
                <a:lnTo>
                  <a:pt x="4700651" y="19050"/>
                </a:lnTo>
                <a:lnTo>
                  <a:pt x="4762699" y="55244"/>
                </a:lnTo>
                <a:lnTo>
                  <a:pt x="4776851" y="46989"/>
                </a:lnTo>
                <a:lnTo>
                  <a:pt x="4781804" y="46989"/>
                </a:lnTo>
                <a:lnTo>
                  <a:pt x="4781804" y="45719"/>
                </a:lnTo>
                <a:lnTo>
                  <a:pt x="4784281" y="45719"/>
                </a:lnTo>
                <a:lnTo>
                  <a:pt x="4710303" y="2539"/>
                </a:lnTo>
                <a:lnTo>
                  <a:pt x="4705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07817" y="2883280"/>
            <a:ext cx="111125" cy="2438400"/>
          </a:xfrm>
          <a:custGeom>
            <a:avLst/>
            <a:gdLst/>
            <a:ahLst/>
            <a:cxnLst/>
            <a:rect l="l" t="t" r="r" b="b"/>
            <a:pathLst>
              <a:path w="111125" h="2438400">
                <a:moveTo>
                  <a:pt x="55308" y="37664"/>
                </a:moveTo>
                <a:lnTo>
                  <a:pt x="45846" y="53884"/>
                </a:lnTo>
                <a:lnTo>
                  <a:pt x="45846" y="2438400"/>
                </a:lnTo>
                <a:lnTo>
                  <a:pt x="64896" y="2438400"/>
                </a:lnTo>
                <a:lnTo>
                  <a:pt x="64770" y="53884"/>
                </a:lnTo>
                <a:lnTo>
                  <a:pt x="55308" y="37664"/>
                </a:lnTo>
                <a:close/>
              </a:path>
              <a:path w="111125" h="2438400">
                <a:moveTo>
                  <a:pt x="55371" y="0"/>
                </a:moveTo>
                <a:lnTo>
                  <a:pt x="0" y="94869"/>
                </a:lnTo>
                <a:lnTo>
                  <a:pt x="1524" y="100711"/>
                </a:lnTo>
                <a:lnTo>
                  <a:pt x="6095" y="103251"/>
                </a:lnTo>
                <a:lnTo>
                  <a:pt x="10668" y="105918"/>
                </a:lnTo>
                <a:lnTo>
                  <a:pt x="16509" y="104394"/>
                </a:lnTo>
                <a:lnTo>
                  <a:pt x="19050" y="99822"/>
                </a:lnTo>
                <a:lnTo>
                  <a:pt x="45720" y="54101"/>
                </a:lnTo>
                <a:lnTo>
                  <a:pt x="45846" y="18923"/>
                </a:lnTo>
                <a:lnTo>
                  <a:pt x="66390" y="18923"/>
                </a:lnTo>
                <a:lnTo>
                  <a:pt x="55371" y="0"/>
                </a:lnTo>
                <a:close/>
              </a:path>
              <a:path w="111125" h="2438400">
                <a:moveTo>
                  <a:pt x="66390" y="18923"/>
                </a:moveTo>
                <a:lnTo>
                  <a:pt x="64896" y="18923"/>
                </a:lnTo>
                <a:lnTo>
                  <a:pt x="64896" y="54101"/>
                </a:lnTo>
                <a:lnTo>
                  <a:pt x="94233" y="104394"/>
                </a:lnTo>
                <a:lnTo>
                  <a:pt x="100075" y="105918"/>
                </a:lnTo>
                <a:lnTo>
                  <a:pt x="104520" y="103251"/>
                </a:lnTo>
                <a:lnTo>
                  <a:pt x="109093" y="100711"/>
                </a:lnTo>
                <a:lnTo>
                  <a:pt x="110617" y="94869"/>
                </a:lnTo>
                <a:lnTo>
                  <a:pt x="66390" y="18923"/>
                </a:lnTo>
                <a:close/>
              </a:path>
              <a:path w="111125" h="2438400">
                <a:moveTo>
                  <a:pt x="64896" y="23622"/>
                </a:moveTo>
                <a:lnTo>
                  <a:pt x="63500" y="23622"/>
                </a:lnTo>
                <a:lnTo>
                  <a:pt x="55308" y="37664"/>
                </a:lnTo>
                <a:lnTo>
                  <a:pt x="64896" y="54101"/>
                </a:lnTo>
                <a:lnTo>
                  <a:pt x="64896" y="23622"/>
                </a:lnTo>
                <a:close/>
              </a:path>
              <a:path w="111125" h="2438400">
                <a:moveTo>
                  <a:pt x="64896" y="18923"/>
                </a:moveTo>
                <a:lnTo>
                  <a:pt x="45846" y="18923"/>
                </a:lnTo>
                <a:lnTo>
                  <a:pt x="45846" y="53884"/>
                </a:lnTo>
                <a:lnTo>
                  <a:pt x="55308" y="37664"/>
                </a:lnTo>
                <a:lnTo>
                  <a:pt x="47117" y="23622"/>
                </a:lnTo>
                <a:lnTo>
                  <a:pt x="64896" y="23622"/>
                </a:lnTo>
                <a:lnTo>
                  <a:pt x="64896" y="18923"/>
                </a:lnTo>
                <a:close/>
              </a:path>
              <a:path w="111125" h="2438400">
                <a:moveTo>
                  <a:pt x="63500" y="23622"/>
                </a:moveTo>
                <a:lnTo>
                  <a:pt x="47117" y="23622"/>
                </a:lnTo>
                <a:lnTo>
                  <a:pt x="55308" y="37664"/>
                </a:lnTo>
                <a:lnTo>
                  <a:pt x="63500" y="236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3189" y="3492880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0" y="0"/>
                </a:lnTo>
              </a:path>
            </a:pathLst>
          </a:custGeom>
          <a:ln w="28575">
            <a:solidFill>
              <a:srgbClr val="205868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34390" y="3490467"/>
            <a:ext cx="2348865" cy="1343025"/>
          </a:xfrm>
          <a:custGeom>
            <a:avLst/>
            <a:gdLst/>
            <a:ahLst/>
            <a:cxnLst/>
            <a:rect l="l" t="t" r="r" b="b"/>
            <a:pathLst>
              <a:path w="2348865" h="1343025">
                <a:moveTo>
                  <a:pt x="95" y="0"/>
                </a:moveTo>
                <a:lnTo>
                  <a:pt x="0" y="76239"/>
                </a:lnTo>
                <a:lnTo>
                  <a:pt x="19" y="152252"/>
                </a:lnTo>
                <a:lnTo>
                  <a:pt x="273" y="227812"/>
                </a:lnTo>
                <a:lnTo>
                  <a:pt x="876" y="302691"/>
                </a:lnTo>
                <a:lnTo>
                  <a:pt x="1949" y="376662"/>
                </a:lnTo>
                <a:lnTo>
                  <a:pt x="3606" y="449496"/>
                </a:lnTo>
                <a:lnTo>
                  <a:pt x="5968" y="520966"/>
                </a:lnTo>
                <a:lnTo>
                  <a:pt x="9150" y="590844"/>
                </a:lnTo>
                <a:lnTo>
                  <a:pt x="13270" y="658903"/>
                </a:lnTo>
                <a:lnTo>
                  <a:pt x="18447" y="724916"/>
                </a:lnTo>
                <a:lnTo>
                  <a:pt x="24797" y="788653"/>
                </a:lnTo>
                <a:lnTo>
                  <a:pt x="32437" y="849889"/>
                </a:lnTo>
                <a:lnTo>
                  <a:pt x="41487" y="908394"/>
                </a:lnTo>
                <a:lnTo>
                  <a:pt x="52063" y="963942"/>
                </a:lnTo>
                <a:lnTo>
                  <a:pt x="64282" y="1016305"/>
                </a:lnTo>
                <a:lnTo>
                  <a:pt x="78262" y="1065255"/>
                </a:lnTo>
                <a:lnTo>
                  <a:pt x="94121" y="1110565"/>
                </a:lnTo>
                <a:lnTo>
                  <a:pt x="111977" y="1152006"/>
                </a:lnTo>
                <a:lnTo>
                  <a:pt x="131946" y="1189352"/>
                </a:lnTo>
                <a:lnTo>
                  <a:pt x="154146" y="1222375"/>
                </a:lnTo>
                <a:lnTo>
                  <a:pt x="207067" y="1275146"/>
                </a:lnTo>
                <a:lnTo>
                  <a:pt x="271099" y="1311478"/>
                </a:lnTo>
                <a:lnTo>
                  <a:pt x="344162" y="1333217"/>
                </a:lnTo>
                <a:lnTo>
                  <a:pt x="383430" y="1339192"/>
                </a:lnTo>
                <a:lnTo>
                  <a:pt x="424177" y="1342212"/>
                </a:lnTo>
                <a:lnTo>
                  <a:pt x="466141" y="1342507"/>
                </a:lnTo>
                <a:lnTo>
                  <a:pt x="509064" y="1340310"/>
                </a:lnTo>
                <a:lnTo>
                  <a:pt x="552684" y="1335850"/>
                </a:lnTo>
                <a:lnTo>
                  <a:pt x="596743" y="1329359"/>
                </a:lnTo>
                <a:lnTo>
                  <a:pt x="640980" y="1321068"/>
                </a:lnTo>
                <a:lnTo>
                  <a:pt x="685136" y="1311208"/>
                </a:lnTo>
                <a:lnTo>
                  <a:pt x="728950" y="1300009"/>
                </a:lnTo>
                <a:lnTo>
                  <a:pt x="772163" y="1287703"/>
                </a:lnTo>
                <a:lnTo>
                  <a:pt x="814514" y="1274521"/>
                </a:lnTo>
                <a:lnTo>
                  <a:pt x="855744" y="1260694"/>
                </a:lnTo>
                <a:lnTo>
                  <a:pt x="895592" y="1246452"/>
                </a:lnTo>
                <a:lnTo>
                  <a:pt x="933799" y="1232027"/>
                </a:lnTo>
                <a:lnTo>
                  <a:pt x="970946" y="1216189"/>
                </a:lnTo>
                <a:lnTo>
                  <a:pt x="1007799" y="1197695"/>
                </a:lnTo>
                <a:lnTo>
                  <a:pt x="1044383" y="1176748"/>
                </a:lnTo>
                <a:lnTo>
                  <a:pt x="1080717" y="1153556"/>
                </a:lnTo>
                <a:lnTo>
                  <a:pt x="1116824" y="1128323"/>
                </a:lnTo>
                <a:lnTo>
                  <a:pt x="1152726" y="1101256"/>
                </a:lnTo>
                <a:lnTo>
                  <a:pt x="1188444" y="1072560"/>
                </a:lnTo>
                <a:lnTo>
                  <a:pt x="1224001" y="1042441"/>
                </a:lnTo>
                <a:lnTo>
                  <a:pt x="1259418" y="1011105"/>
                </a:lnTo>
                <a:lnTo>
                  <a:pt x="1294717" y="978757"/>
                </a:lnTo>
                <a:lnTo>
                  <a:pt x="1329920" y="945603"/>
                </a:lnTo>
                <a:lnTo>
                  <a:pt x="1365048" y="911849"/>
                </a:lnTo>
                <a:lnTo>
                  <a:pt x="1400124" y="877701"/>
                </a:lnTo>
                <a:lnTo>
                  <a:pt x="1435169" y="843365"/>
                </a:lnTo>
                <a:lnTo>
                  <a:pt x="1470205" y="809045"/>
                </a:lnTo>
                <a:lnTo>
                  <a:pt x="1505254" y="774948"/>
                </a:lnTo>
                <a:lnTo>
                  <a:pt x="1540338" y="741280"/>
                </a:lnTo>
                <a:lnTo>
                  <a:pt x="1575478" y="708247"/>
                </a:lnTo>
                <a:lnTo>
                  <a:pt x="1610697" y="676053"/>
                </a:lnTo>
                <a:lnTo>
                  <a:pt x="1646015" y="644906"/>
                </a:lnTo>
                <a:lnTo>
                  <a:pt x="1682042" y="613500"/>
                </a:lnTo>
                <a:lnTo>
                  <a:pt x="1719231" y="580563"/>
                </a:lnTo>
                <a:lnTo>
                  <a:pt x="1757373" y="546342"/>
                </a:lnTo>
                <a:lnTo>
                  <a:pt x="1796258" y="511088"/>
                </a:lnTo>
                <a:lnTo>
                  <a:pt x="1835678" y="475049"/>
                </a:lnTo>
                <a:lnTo>
                  <a:pt x="1875422" y="438474"/>
                </a:lnTo>
                <a:lnTo>
                  <a:pt x="1915282" y="401612"/>
                </a:lnTo>
                <a:lnTo>
                  <a:pt x="1955048" y="364713"/>
                </a:lnTo>
                <a:lnTo>
                  <a:pt x="1994510" y="328025"/>
                </a:lnTo>
                <a:lnTo>
                  <a:pt x="2033460" y="291798"/>
                </a:lnTo>
                <a:lnTo>
                  <a:pt x="2071688" y="256280"/>
                </a:lnTo>
                <a:lnTo>
                  <a:pt x="2108985" y="221721"/>
                </a:lnTo>
                <a:lnTo>
                  <a:pt x="2145141" y="188370"/>
                </a:lnTo>
                <a:lnTo>
                  <a:pt x="2179947" y="156476"/>
                </a:lnTo>
                <a:lnTo>
                  <a:pt x="2213193" y="126287"/>
                </a:lnTo>
                <a:lnTo>
                  <a:pt x="2244671" y="98054"/>
                </a:lnTo>
                <a:lnTo>
                  <a:pt x="2274170" y="72024"/>
                </a:lnTo>
                <a:lnTo>
                  <a:pt x="2326397" y="27574"/>
                </a:lnTo>
                <a:lnTo>
                  <a:pt x="2348706" y="9652"/>
                </a:lnTo>
              </a:path>
            </a:pathLst>
          </a:custGeom>
          <a:ln w="25400">
            <a:solidFill>
              <a:srgbClr val="205868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83096" y="3490467"/>
            <a:ext cx="718820" cy="2540"/>
          </a:xfrm>
          <a:custGeom>
            <a:avLst/>
            <a:gdLst/>
            <a:ahLst/>
            <a:cxnLst/>
            <a:rect l="l" t="t" r="r" b="b"/>
            <a:pathLst>
              <a:path w="718820" h="2539">
                <a:moveTo>
                  <a:pt x="0" y="2412"/>
                </a:moveTo>
                <a:lnTo>
                  <a:pt x="718693" y="0"/>
                </a:lnTo>
              </a:path>
            </a:pathLst>
          </a:custGeom>
          <a:ln w="28575">
            <a:solidFill>
              <a:srgbClr val="205868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34359" y="5440045"/>
            <a:ext cx="2305685" cy="132715"/>
          </a:xfrm>
          <a:custGeom>
            <a:avLst/>
            <a:gdLst/>
            <a:ahLst/>
            <a:cxnLst/>
            <a:rect l="l" t="t" r="r" b="b"/>
            <a:pathLst>
              <a:path w="2305685" h="132714">
                <a:moveTo>
                  <a:pt x="113664" y="0"/>
                </a:moveTo>
                <a:lnTo>
                  <a:pt x="0" y="66293"/>
                </a:lnTo>
                <a:lnTo>
                  <a:pt x="113664" y="132587"/>
                </a:lnTo>
                <a:lnTo>
                  <a:pt x="122427" y="130301"/>
                </a:lnTo>
                <a:lnTo>
                  <a:pt x="126364" y="123570"/>
                </a:lnTo>
                <a:lnTo>
                  <a:pt x="130301" y="116712"/>
                </a:lnTo>
                <a:lnTo>
                  <a:pt x="128015" y="107949"/>
                </a:lnTo>
                <a:lnTo>
                  <a:pt x="81244" y="80644"/>
                </a:lnTo>
                <a:lnTo>
                  <a:pt x="28320" y="80644"/>
                </a:lnTo>
                <a:lnTo>
                  <a:pt x="28320" y="52069"/>
                </a:lnTo>
                <a:lnTo>
                  <a:pt x="81149" y="52069"/>
                </a:lnTo>
                <a:lnTo>
                  <a:pt x="121285" y="28701"/>
                </a:lnTo>
                <a:lnTo>
                  <a:pt x="128015" y="24637"/>
                </a:lnTo>
                <a:lnTo>
                  <a:pt x="130301" y="15874"/>
                </a:lnTo>
                <a:lnTo>
                  <a:pt x="126364" y="9143"/>
                </a:lnTo>
                <a:lnTo>
                  <a:pt x="122427" y="2285"/>
                </a:lnTo>
                <a:lnTo>
                  <a:pt x="113664" y="0"/>
                </a:lnTo>
                <a:close/>
              </a:path>
              <a:path w="2305685" h="132714">
                <a:moveTo>
                  <a:pt x="2248740" y="66310"/>
                </a:moveTo>
                <a:lnTo>
                  <a:pt x="2177415" y="107949"/>
                </a:lnTo>
                <a:lnTo>
                  <a:pt x="2175002" y="116712"/>
                </a:lnTo>
                <a:lnTo>
                  <a:pt x="2179066" y="123570"/>
                </a:lnTo>
                <a:lnTo>
                  <a:pt x="2183003" y="130301"/>
                </a:lnTo>
                <a:lnTo>
                  <a:pt x="2191766" y="132587"/>
                </a:lnTo>
                <a:lnTo>
                  <a:pt x="2280850" y="80644"/>
                </a:lnTo>
                <a:lnTo>
                  <a:pt x="2277110" y="80644"/>
                </a:lnTo>
                <a:lnTo>
                  <a:pt x="2277110" y="78612"/>
                </a:lnTo>
                <a:lnTo>
                  <a:pt x="2269870" y="78612"/>
                </a:lnTo>
                <a:lnTo>
                  <a:pt x="2248740" y="66310"/>
                </a:lnTo>
                <a:close/>
              </a:path>
              <a:path w="2305685" h="132714">
                <a:moveTo>
                  <a:pt x="81149" y="52069"/>
                </a:moveTo>
                <a:lnTo>
                  <a:pt x="28320" y="52069"/>
                </a:lnTo>
                <a:lnTo>
                  <a:pt x="28320" y="80644"/>
                </a:lnTo>
                <a:lnTo>
                  <a:pt x="81244" y="80644"/>
                </a:lnTo>
                <a:lnTo>
                  <a:pt x="77763" y="78612"/>
                </a:lnTo>
                <a:lnTo>
                  <a:pt x="35560" y="78612"/>
                </a:lnTo>
                <a:lnTo>
                  <a:pt x="35560" y="53974"/>
                </a:lnTo>
                <a:lnTo>
                  <a:pt x="77877" y="53974"/>
                </a:lnTo>
                <a:lnTo>
                  <a:pt x="81149" y="52069"/>
                </a:lnTo>
                <a:close/>
              </a:path>
              <a:path w="2305685" h="132714">
                <a:moveTo>
                  <a:pt x="2224281" y="52069"/>
                </a:moveTo>
                <a:lnTo>
                  <a:pt x="81149" y="52069"/>
                </a:lnTo>
                <a:lnTo>
                  <a:pt x="56690" y="66310"/>
                </a:lnTo>
                <a:lnTo>
                  <a:pt x="81244" y="80644"/>
                </a:lnTo>
                <a:lnTo>
                  <a:pt x="2224186" y="80644"/>
                </a:lnTo>
                <a:lnTo>
                  <a:pt x="2248740" y="66310"/>
                </a:lnTo>
                <a:lnTo>
                  <a:pt x="2224281" y="52069"/>
                </a:lnTo>
                <a:close/>
              </a:path>
              <a:path w="2305685" h="132714">
                <a:moveTo>
                  <a:pt x="2281067" y="52069"/>
                </a:moveTo>
                <a:lnTo>
                  <a:pt x="2277110" y="52069"/>
                </a:lnTo>
                <a:lnTo>
                  <a:pt x="2277110" y="80644"/>
                </a:lnTo>
                <a:lnTo>
                  <a:pt x="2280850" y="80644"/>
                </a:lnTo>
                <a:lnTo>
                  <a:pt x="2305430" y="66293"/>
                </a:lnTo>
                <a:lnTo>
                  <a:pt x="2281067" y="52069"/>
                </a:lnTo>
                <a:close/>
              </a:path>
              <a:path w="2305685" h="132714">
                <a:moveTo>
                  <a:pt x="35560" y="53974"/>
                </a:moveTo>
                <a:lnTo>
                  <a:pt x="35560" y="78612"/>
                </a:lnTo>
                <a:lnTo>
                  <a:pt x="56690" y="66310"/>
                </a:lnTo>
                <a:lnTo>
                  <a:pt x="35560" y="53974"/>
                </a:lnTo>
                <a:close/>
              </a:path>
              <a:path w="2305685" h="132714">
                <a:moveTo>
                  <a:pt x="56690" y="66310"/>
                </a:moveTo>
                <a:lnTo>
                  <a:pt x="35560" y="78612"/>
                </a:lnTo>
                <a:lnTo>
                  <a:pt x="77763" y="78612"/>
                </a:lnTo>
                <a:lnTo>
                  <a:pt x="56690" y="66310"/>
                </a:lnTo>
                <a:close/>
              </a:path>
              <a:path w="2305685" h="132714">
                <a:moveTo>
                  <a:pt x="2269870" y="53974"/>
                </a:moveTo>
                <a:lnTo>
                  <a:pt x="2248740" y="66310"/>
                </a:lnTo>
                <a:lnTo>
                  <a:pt x="2269870" y="78612"/>
                </a:lnTo>
                <a:lnTo>
                  <a:pt x="2269870" y="53974"/>
                </a:lnTo>
                <a:close/>
              </a:path>
              <a:path w="2305685" h="132714">
                <a:moveTo>
                  <a:pt x="2277110" y="53974"/>
                </a:moveTo>
                <a:lnTo>
                  <a:pt x="2269870" y="53974"/>
                </a:lnTo>
                <a:lnTo>
                  <a:pt x="2269870" y="78612"/>
                </a:lnTo>
                <a:lnTo>
                  <a:pt x="2277110" y="78612"/>
                </a:lnTo>
                <a:lnTo>
                  <a:pt x="2277110" y="53974"/>
                </a:lnTo>
                <a:close/>
              </a:path>
              <a:path w="2305685" h="132714">
                <a:moveTo>
                  <a:pt x="77877" y="53974"/>
                </a:moveTo>
                <a:lnTo>
                  <a:pt x="35560" y="53974"/>
                </a:lnTo>
                <a:lnTo>
                  <a:pt x="56690" y="66310"/>
                </a:lnTo>
                <a:lnTo>
                  <a:pt x="77877" y="53974"/>
                </a:lnTo>
                <a:close/>
              </a:path>
              <a:path w="2305685" h="132714">
                <a:moveTo>
                  <a:pt x="2191766" y="0"/>
                </a:moveTo>
                <a:lnTo>
                  <a:pt x="2183003" y="2285"/>
                </a:lnTo>
                <a:lnTo>
                  <a:pt x="2179066" y="9143"/>
                </a:lnTo>
                <a:lnTo>
                  <a:pt x="2175002" y="15874"/>
                </a:lnTo>
                <a:lnTo>
                  <a:pt x="2177415" y="24637"/>
                </a:lnTo>
                <a:lnTo>
                  <a:pt x="2184145" y="28701"/>
                </a:lnTo>
                <a:lnTo>
                  <a:pt x="2248740" y="66310"/>
                </a:lnTo>
                <a:lnTo>
                  <a:pt x="2269870" y="53974"/>
                </a:lnTo>
                <a:lnTo>
                  <a:pt x="2277110" y="53974"/>
                </a:lnTo>
                <a:lnTo>
                  <a:pt x="2277110" y="52069"/>
                </a:lnTo>
                <a:lnTo>
                  <a:pt x="2281067" y="52069"/>
                </a:lnTo>
                <a:lnTo>
                  <a:pt x="2191766" y="0"/>
                </a:lnTo>
                <a:close/>
              </a:path>
            </a:pathLst>
          </a:custGeom>
          <a:solidFill>
            <a:srgbClr val="974707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71470" y="4833111"/>
            <a:ext cx="132715" cy="451484"/>
          </a:xfrm>
          <a:custGeom>
            <a:avLst/>
            <a:gdLst/>
            <a:ahLst/>
            <a:cxnLst/>
            <a:rect l="l" t="t" r="r" b="b"/>
            <a:pathLst>
              <a:path w="132714" h="451485">
                <a:moveTo>
                  <a:pt x="15875" y="321056"/>
                </a:moveTo>
                <a:lnTo>
                  <a:pt x="9017" y="324993"/>
                </a:lnTo>
                <a:lnTo>
                  <a:pt x="2286" y="329056"/>
                </a:lnTo>
                <a:lnTo>
                  <a:pt x="0" y="337693"/>
                </a:lnTo>
                <a:lnTo>
                  <a:pt x="3937" y="344550"/>
                </a:lnTo>
                <a:lnTo>
                  <a:pt x="66293" y="451484"/>
                </a:lnTo>
                <a:lnTo>
                  <a:pt x="82883" y="423037"/>
                </a:lnTo>
                <a:lnTo>
                  <a:pt x="51943" y="423037"/>
                </a:lnTo>
                <a:lnTo>
                  <a:pt x="51943" y="370234"/>
                </a:lnTo>
                <a:lnTo>
                  <a:pt x="28575" y="330200"/>
                </a:lnTo>
                <a:lnTo>
                  <a:pt x="24637" y="323342"/>
                </a:lnTo>
                <a:lnTo>
                  <a:pt x="15875" y="321056"/>
                </a:lnTo>
                <a:close/>
              </a:path>
              <a:path w="132714" h="451485">
                <a:moveTo>
                  <a:pt x="51943" y="370234"/>
                </a:moveTo>
                <a:lnTo>
                  <a:pt x="51943" y="423037"/>
                </a:lnTo>
                <a:lnTo>
                  <a:pt x="80518" y="423037"/>
                </a:lnTo>
                <a:lnTo>
                  <a:pt x="80518" y="415925"/>
                </a:lnTo>
                <a:lnTo>
                  <a:pt x="53975" y="415925"/>
                </a:lnTo>
                <a:lnTo>
                  <a:pt x="66278" y="394793"/>
                </a:lnTo>
                <a:lnTo>
                  <a:pt x="51943" y="370234"/>
                </a:lnTo>
                <a:close/>
              </a:path>
              <a:path w="132714" h="451485">
                <a:moveTo>
                  <a:pt x="116712" y="321056"/>
                </a:moveTo>
                <a:lnTo>
                  <a:pt x="107950" y="323342"/>
                </a:lnTo>
                <a:lnTo>
                  <a:pt x="103886" y="330200"/>
                </a:lnTo>
                <a:lnTo>
                  <a:pt x="80577" y="370234"/>
                </a:lnTo>
                <a:lnTo>
                  <a:pt x="80518" y="423037"/>
                </a:lnTo>
                <a:lnTo>
                  <a:pt x="82883" y="423037"/>
                </a:lnTo>
                <a:lnTo>
                  <a:pt x="128651" y="344550"/>
                </a:lnTo>
                <a:lnTo>
                  <a:pt x="132587" y="337693"/>
                </a:lnTo>
                <a:lnTo>
                  <a:pt x="130302" y="329056"/>
                </a:lnTo>
                <a:lnTo>
                  <a:pt x="116712" y="321056"/>
                </a:lnTo>
                <a:close/>
              </a:path>
              <a:path w="132714" h="451485">
                <a:moveTo>
                  <a:pt x="66278" y="394793"/>
                </a:moveTo>
                <a:lnTo>
                  <a:pt x="53975" y="415925"/>
                </a:lnTo>
                <a:lnTo>
                  <a:pt x="78612" y="415925"/>
                </a:lnTo>
                <a:lnTo>
                  <a:pt x="66278" y="394793"/>
                </a:lnTo>
                <a:close/>
              </a:path>
              <a:path w="132714" h="451485">
                <a:moveTo>
                  <a:pt x="80518" y="370335"/>
                </a:moveTo>
                <a:lnTo>
                  <a:pt x="66278" y="394793"/>
                </a:lnTo>
                <a:lnTo>
                  <a:pt x="78612" y="415925"/>
                </a:lnTo>
                <a:lnTo>
                  <a:pt x="80518" y="415925"/>
                </a:lnTo>
                <a:lnTo>
                  <a:pt x="80518" y="370335"/>
                </a:lnTo>
                <a:close/>
              </a:path>
              <a:path w="132714" h="451485">
                <a:moveTo>
                  <a:pt x="66278" y="56691"/>
                </a:moveTo>
                <a:lnTo>
                  <a:pt x="52002" y="81149"/>
                </a:lnTo>
                <a:lnTo>
                  <a:pt x="52002" y="370335"/>
                </a:lnTo>
                <a:lnTo>
                  <a:pt x="66278" y="394793"/>
                </a:lnTo>
                <a:lnTo>
                  <a:pt x="80518" y="370335"/>
                </a:lnTo>
                <a:lnTo>
                  <a:pt x="80518" y="81149"/>
                </a:lnTo>
                <a:lnTo>
                  <a:pt x="66278" y="56691"/>
                </a:lnTo>
                <a:close/>
              </a:path>
              <a:path w="132714" h="451485">
                <a:moveTo>
                  <a:pt x="66293" y="0"/>
                </a:moveTo>
                <a:lnTo>
                  <a:pt x="0" y="113664"/>
                </a:lnTo>
                <a:lnTo>
                  <a:pt x="2286" y="122427"/>
                </a:lnTo>
                <a:lnTo>
                  <a:pt x="9017" y="126492"/>
                </a:lnTo>
                <a:lnTo>
                  <a:pt x="15875" y="130429"/>
                </a:lnTo>
                <a:lnTo>
                  <a:pt x="24637" y="128143"/>
                </a:lnTo>
                <a:lnTo>
                  <a:pt x="28575" y="121285"/>
                </a:lnTo>
                <a:lnTo>
                  <a:pt x="51943" y="81250"/>
                </a:lnTo>
                <a:lnTo>
                  <a:pt x="51943" y="28448"/>
                </a:lnTo>
                <a:lnTo>
                  <a:pt x="82886" y="28448"/>
                </a:lnTo>
                <a:lnTo>
                  <a:pt x="66293" y="0"/>
                </a:lnTo>
                <a:close/>
              </a:path>
              <a:path w="132714" h="451485">
                <a:moveTo>
                  <a:pt x="82886" y="28448"/>
                </a:moveTo>
                <a:lnTo>
                  <a:pt x="80518" y="28448"/>
                </a:lnTo>
                <a:lnTo>
                  <a:pt x="80577" y="81250"/>
                </a:lnTo>
                <a:lnTo>
                  <a:pt x="103886" y="121285"/>
                </a:lnTo>
                <a:lnTo>
                  <a:pt x="107950" y="128143"/>
                </a:lnTo>
                <a:lnTo>
                  <a:pt x="116712" y="130429"/>
                </a:lnTo>
                <a:lnTo>
                  <a:pt x="130302" y="122427"/>
                </a:lnTo>
                <a:lnTo>
                  <a:pt x="132587" y="113664"/>
                </a:lnTo>
                <a:lnTo>
                  <a:pt x="82886" y="28448"/>
                </a:lnTo>
                <a:close/>
              </a:path>
              <a:path w="132714" h="451485">
                <a:moveTo>
                  <a:pt x="80518" y="28448"/>
                </a:moveTo>
                <a:lnTo>
                  <a:pt x="51943" y="28448"/>
                </a:lnTo>
                <a:lnTo>
                  <a:pt x="51943" y="81250"/>
                </a:lnTo>
                <a:lnTo>
                  <a:pt x="66278" y="56691"/>
                </a:lnTo>
                <a:lnTo>
                  <a:pt x="53975" y="35560"/>
                </a:lnTo>
                <a:lnTo>
                  <a:pt x="80518" y="35560"/>
                </a:lnTo>
                <a:lnTo>
                  <a:pt x="80518" y="28448"/>
                </a:lnTo>
                <a:close/>
              </a:path>
              <a:path w="132714" h="451485">
                <a:moveTo>
                  <a:pt x="80518" y="35560"/>
                </a:moveTo>
                <a:lnTo>
                  <a:pt x="78612" y="35560"/>
                </a:lnTo>
                <a:lnTo>
                  <a:pt x="66278" y="56691"/>
                </a:lnTo>
                <a:lnTo>
                  <a:pt x="80518" y="81149"/>
                </a:lnTo>
                <a:lnTo>
                  <a:pt x="80518" y="35560"/>
                </a:lnTo>
                <a:close/>
              </a:path>
              <a:path w="132714" h="451485">
                <a:moveTo>
                  <a:pt x="78612" y="35560"/>
                </a:moveTo>
                <a:lnTo>
                  <a:pt x="53975" y="35560"/>
                </a:lnTo>
                <a:lnTo>
                  <a:pt x="66278" y="56691"/>
                </a:lnTo>
                <a:lnTo>
                  <a:pt x="78612" y="35560"/>
                </a:lnTo>
                <a:close/>
              </a:path>
            </a:pathLst>
          </a:custGeom>
          <a:solidFill>
            <a:srgbClr val="974707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27325" y="5680333"/>
            <a:ext cx="399224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i="0" spc="-35" dirty="0">
                <a:solidFill>
                  <a:srgbClr val="974707"/>
                </a:solidFill>
                <a:latin typeface="Arial"/>
                <a:cs typeface="Arial"/>
              </a:rPr>
              <a:t>T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ime</a:t>
            </a:r>
            <a:r>
              <a:rPr sz="1800" i="0" spc="-1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to</a:t>
            </a:r>
            <a:r>
              <a:rPr sz="1800" i="0" spc="-5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F</a:t>
            </a:r>
            <a:r>
              <a:rPr sz="1800" i="0" spc="5" dirty="0">
                <a:solidFill>
                  <a:srgbClr val="974707"/>
                </a:solidFill>
                <a:latin typeface="Arial"/>
                <a:cs typeface="Arial"/>
              </a:rPr>
              <a:t>u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ll</a:t>
            </a:r>
            <a:r>
              <a:rPr sz="1800" i="0" spc="-5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R</a:t>
            </a:r>
            <a:r>
              <a:rPr sz="1800" i="0" spc="-10" dirty="0">
                <a:solidFill>
                  <a:srgbClr val="974707"/>
                </a:solidFill>
                <a:latin typeface="Arial"/>
                <a:cs typeface="Arial"/>
              </a:rPr>
              <a:t>e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co</a:t>
            </a:r>
            <a:r>
              <a:rPr sz="1800" i="0" spc="-45" dirty="0">
                <a:solidFill>
                  <a:srgbClr val="974707"/>
                </a:solidFill>
                <a:latin typeface="Arial"/>
                <a:cs typeface="Arial"/>
              </a:rPr>
              <a:t>v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ery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33"/>
              </a:spcBef>
              <a:spcAft>
                <a:spcPts val="0"/>
              </a:spcAft>
            </a:pPr>
            <a:endParaRPr sz="1500" b="0" i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eaLnBrk="1" fontAlgn="auto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</a:pP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Adapted</a:t>
            </a:r>
            <a:r>
              <a:rPr sz="1400" b="0" i="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from</a:t>
            </a:r>
            <a:r>
              <a:rPr sz="1400" b="0" i="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spc="-5" dirty="0">
                <a:solidFill>
                  <a:prstClr val="black"/>
                </a:solidFill>
                <a:latin typeface="Arial"/>
                <a:cs typeface="Arial"/>
              </a:rPr>
              <a:t>Bruneau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400" b="0" i="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2003</a:t>
            </a:r>
            <a:r>
              <a:rPr sz="1400" b="0" i="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sz="1400" b="0" i="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400" b="0" i="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aniel</a:t>
            </a:r>
            <a:r>
              <a:rPr sz="1400" b="0" i="0" spc="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400" b="0" i="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sz="1400" b="0" i="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0" i="0" spc="-5" dirty="0">
                <a:solidFill>
                  <a:prstClr val="black"/>
                </a:solidFill>
                <a:latin typeface="Arial"/>
                <a:cs typeface="Arial"/>
              </a:rPr>
              <a:t>2008</a:t>
            </a:r>
            <a:endParaRPr sz="14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52139" y="3492880"/>
            <a:ext cx="1530985" cy="775970"/>
          </a:xfrm>
          <a:custGeom>
            <a:avLst/>
            <a:gdLst/>
            <a:ahLst/>
            <a:cxnLst/>
            <a:rect l="l" t="t" r="r" b="b"/>
            <a:pathLst>
              <a:path w="1530985" h="775970">
                <a:moveTo>
                  <a:pt x="0" y="0"/>
                </a:moveTo>
                <a:lnTo>
                  <a:pt x="1696" y="73792"/>
                </a:lnTo>
                <a:lnTo>
                  <a:pt x="6847" y="142738"/>
                </a:lnTo>
                <a:lnTo>
                  <a:pt x="15201" y="207017"/>
                </a:lnTo>
                <a:lnTo>
                  <a:pt x="26508" y="266809"/>
                </a:lnTo>
                <a:lnTo>
                  <a:pt x="40516" y="322296"/>
                </a:lnTo>
                <a:lnTo>
                  <a:pt x="56976" y="373656"/>
                </a:lnTo>
                <a:lnTo>
                  <a:pt x="75635" y="421072"/>
                </a:lnTo>
                <a:lnTo>
                  <a:pt x="96243" y="464722"/>
                </a:lnTo>
                <a:lnTo>
                  <a:pt x="118549" y="504787"/>
                </a:lnTo>
                <a:lnTo>
                  <a:pt x="142303" y="541448"/>
                </a:lnTo>
                <a:lnTo>
                  <a:pt x="167253" y="574885"/>
                </a:lnTo>
                <a:lnTo>
                  <a:pt x="193148" y="605277"/>
                </a:lnTo>
                <a:lnTo>
                  <a:pt x="219738" y="632807"/>
                </a:lnTo>
                <a:lnTo>
                  <a:pt x="273998" y="679995"/>
                </a:lnTo>
                <a:lnTo>
                  <a:pt x="328026" y="717893"/>
                </a:lnTo>
                <a:lnTo>
                  <a:pt x="379814" y="747943"/>
                </a:lnTo>
                <a:lnTo>
                  <a:pt x="428389" y="769910"/>
                </a:lnTo>
                <a:lnTo>
                  <a:pt x="478456" y="775721"/>
                </a:lnTo>
                <a:lnTo>
                  <a:pt x="504288" y="772747"/>
                </a:lnTo>
                <a:lnTo>
                  <a:pt x="557335" y="756662"/>
                </a:lnTo>
                <a:lnTo>
                  <a:pt x="611937" y="729227"/>
                </a:lnTo>
                <a:lnTo>
                  <a:pt x="667750" y="693039"/>
                </a:lnTo>
                <a:lnTo>
                  <a:pt x="724427" y="650693"/>
                </a:lnTo>
                <a:lnTo>
                  <a:pt x="781624" y="604787"/>
                </a:lnTo>
                <a:lnTo>
                  <a:pt x="810309" y="581310"/>
                </a:lnTo>
                <a:lnTo>
                  <a:pt x="838995" y="557918"/>
                </a:lnTo>
                <a:lnTo>
                  <a:pt x="867638" y="534933"/>
                </a:lnTo>
                <a:lnTo>
                  <a:pt x="896196" y="512682"/>
                </a:lnTo>
                <a:lnTo>
                  <a:pt x="924624" y="491489"/>
                </a:lnTo>
                <a:lnTo>
                  <a:pt x="952881" y="471678"/>
                </a:lnTo>
                <a:lnTo>
                  <a:pt x="980718" y="451797"/>
                </a:lnTo>
                <a:lnTo>
                  <a:pt x="1034818" y="407433"/>
                </a:lnTo>
                <a:lnTo>
                  <a:pt x="1087564" y="358276"/>
                </a:lnTo>
                <a:lnTo>
                  <a:pt x="1139853" y="305944"/>
                </a:lnTo>
                <a:lnTo>
                  <a:pt x="1166106" y="279093"/>
                </a:lnTo>
                <a:lnTo>
                  <a:pt x="1192581" y="252053"/>
                </a:lnTo>
                <a:lnTo>
                  <a:pt x="1246644" y="198218"/>
                </a:lnTo>
                <a:lnTo>
                  <a:pt x="1274457" y="171827"/>
                </a:lnTo>
                <a:lnTo>
                  <a:pt x="1302939" y="146057"/>
                </a:lnTo>
                <a:lnTo>
                  <a:pt x="1332203" y="121108"/>
                </a:lnTo>
                <a:lnTo>
                  <a:pt x="1362360" y="97184"/>
                </a:lnTo>
                <a:lnTo>
                  <a:pt x="1393524" y="74487"/>
                </a:lnTo>
                <a:lnTo>
                  <a:pt x="1425805" y="53217"/>
                </a:lnTo>
                <a:lnTo>
                  <a:pt x="1459316" y="33578"/>
                </a:lnTo>
                <a:lnTo>
                  <a:pt x="1494169" y="15772"/>
                </a:lnTo>
                <a:lnTo>
                  <a:pt x="1530477" y="0"/>
                </a:lnTo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40910" y="3490467"/>
            <a:ext cx="1357630" cy="1318895"/>
          </a:xfrm>
          <a:custGeom>
            <a:avLst/>
            <a:gdLst/>
            <a:ahLst/>
            <a:cxnLst/>
            <a:rect l="l" t="t" r="r" b="b"/>
            <a:pathLst>
              <a:path w="1357629" h="1318895">
                <a:moveTo>
                  <a:pt x="0" y="1318641"/>
                </a:moveTo>
                <a:lnTo>
                  <a:pt x="52924" y="1291407"/>
                </a:lnTo>
                <a:lnTo>
                  <a:pt x="105855" y="1263776"/>
                </a:lnTo>
                <a:lnTo>
                  <a:pt x="158790" y="1235362"/>
                </a:lnTo>
                <a:lnTo>
                  <a:pt x="211728" y="1205773"/>
                </a:lnTo>
                <a:lnTo>
                  <a:pt x="264668" y="1174623"/>
                </a:lnTo>
                <a:lnTo>
                  <a:pt x="317607" y="1141521"/>
                </a:lnTo>
                <a:lnTo>
                  <a:pt x="370545" y="1106081"/>
                </a:lnTo>
                <a:lnTo>
                  <a:pt x="423480" y="1067912"/>
                </a:lnTo>
                <a:lnTo>
                  <a:pt x="476411" y="1026627"/>
                </a:lnTo>
                <a:lnTo>
                  <a:pt x="529336" y="981837"/>
                </a:lnTo>
                <a:lnTo>
                  <a:pt x="583330" y="931739"/>
                </a:lnTo>
                <a:lnTo>
                  <a:pt x="610974" y="904386"/>
                </a:lnTo>
                <a:lnTo>
                  <a:pt x="638934" y="875735"/>
                </a:lnTo>
                <a:lnTo>
                  <a:pt x="667125" y="845960"/>
                </a:lnTo>
                <a:lnTo>
                  <a:pt x="695458" y="815241"/>
                </a:lnTo>
                <a:lnTo>
                  <a:pt x="723848" y="783753"/>
                </a:lnTo>
                <a:lnTo>
                  <a:pt x="752209" y="751674"/>
                </a:lnTo>
                <a:lnTo>
                  <a:pt x="780454" y="719181"/>
                </a:lnTo>
                <a:lnTo>
                  <a:pt x="808497" y="686450"/>
                </a:lnTo>
                <a:lnTo>
                  <a:pt x="836252" y="653660"/>
                </a:lnTo>
                <a:lnTo>
                  <a:pt x="863631" y="620987"/>
                </a:lnTo>
                <a:lnTo>
                  <a:pt x="890549" y="588608"/>
                </a:lnTo>
                <a:lnTo>
                  <a:pt x="916919" y="556700"/>
                </a:lnTo>
                <a:lnTo>
                  <a:pt x="942655" y="525440"/>
                </a:lnTo>
                <a:lnTo>
                  <a:pt x="967670" y="495006"/>
                </a:lnTo>
                <a:lnTo>
                  <a:pt x="991879" y="465574"/>
                </a:lnTo>
                <a:lnTo>
                  <a:pt x="1015194" y="437322"/>
                </a:lnTo>
                <a:lnTo>
                  <a:pt x="1037529" y="410426"/>
                </a:lnTo>
                <a:lnTo>
                  <a:pt x="1058799" y="385064"/>
                </a:lnTo>
                <a:lnTo>
                  <a:pt x="1079062" y="360900"/>
                </a:lnTo>
                <a:lnTo>
                  <a:pt x="1117166" y="314801"/>
                </a:lnTo>
                <a:lnTo>
                  <a:pt x="1152328" y="271408"/>
                </a:lnTo>
                <a:lnTo>
                  <a:pt x="1184894" y="230403"/>
                </a:lnTo>
                <a:lnTo>
                  <a:pt x="1215208" y="191465"/>
                </a:lnTo>
                <a:lnTo>
                  <a:pt x="1243617" y="154276"/>
                </a:lnTo>
                <a:lnTo>
                  <a:pt x="1270464" y="118516"/>
                </a:lnTo>
                <a:lnTo>
                  <a:pt x="1296096" y="83865"/>
                </a:lnTo>
                <a:lnTo>
                  <a:pt x="1320857" y="50005"/>
                </a:lnTo>
                <a:lnTo>
                  <a:pt x="1345093" y="16617"/>
                </a:lnTo>
                <a:lnTo>
                  <a:pt x="1357122" y="0"/>
                </a:lnTo>
              </a:path>
            </a:pathLst>
          </a:custGeom>
          <a:ln w="25400">
            <a:solidFill>
              <a:srgbClr val="00AFEF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98033" y="3490467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5">
                <a:moveTo>
                  <a:pt x="0" y="0"/>
                </a:moveTo>
                <a:lnTo>
                  <a:pt x="385063" y="0"/>
                </a:lnTo>
              </a:path>
            </a:pathLst>
          </a:custGeom>
          <a:ln w="28575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2615" y="3492880"/>
            <a:ext cx="380365" cy="0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0" y="0"/>
                </a:moveTo>
                <a:lnTo>
                  <a:pt x="380111" y="0"/>
                </a:lnTo>
              </a:path>
            </a:pathLst>
          </a:custGeom>
          <a:ln w="2857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67404" y="2960877"/>
            <a:ext cx="272415" cy="326390"/>
          </a:xfrm>
          <a:custGeom>
            <a:avLst/>
            <a:gdLst/>
            <a:ahLst/>
            <a:cxnLst/>
            <a:rect l="l" t="t" r="r" b="b"/>
            <a:pathLst>
              <a:path w="272414" h="326389">
                <a:moveTo>
                  <a:pt x="19939" y="222631"/>
                </a:moveTo>
                <a:lnTo>
                  <a:pt x="16637" y="225044"/>
                </a:lnTo>
                <a:lnTo>
                  <a:pt x="16129" y="228473"/>
                </a:lnTo>
                <a:lnTo>
                  <a:pt x="0" y="326263"/>
                </a:lnTo>
                <a:lnTo>
                  <a:pt x="15609" y="320548"/>
                </a:lnTo>
                <a:lnTo>
                  <a:pt x="12827" y="320548"/>
                </a:lnTo>
                <a:lnTo>
                  <a:pt x="3048" y="312420"/>
                </a:lnTo>
                <a:lnTo>
                  <a:pt x="18087" y="294283"/>
                </a:lnTo>
                <a:lnTo>
                  <a:pt x="28702" y="230505"/>
                </a:lnTo>
                <a:lnTo>
                  <a:pt x="29210" y="227075"/>
                </a:lnTo>
                <a:lnTo>
                  <a:pt x="26924" y="223774"/>
                </a:lnTo>
                <a:lnTo>
                  <a:pt x="23368" y="223266"/>
                </a:lnTo>
                <a:lnTo>
                  <a:pt x="19939" y="222631"/>
                </a:lnTo>
                <a:close/>
              </a:path>
              <a:path w="272414" h="326389">
                <a:moveTo>
                  <a:pt x="18087" y="294283"/>
                </a:moveTo>
                <a:lnTo>
                  <a:pt x="3048" y="312420"/>
                </a:lnTo>
                <a:lnTo>
                  <a:pt x="12827" y="320548"/>
                </a:lnTo>
                <a:lnTo>
                  <a:pt x="15354" y="317500"/>
                </a:lnTo>
                <a:lnTo>
                  <a:pt x="14224" y="317500"/>
                </a:lnTo>
                <a:lnTo>
                  <a:pt x="5842" y="310514"/>
                </a:lnTo>
                <a:lnTo>
                  <a:pt x="16003" y="306805"/>
                </a:lnTo>
                <a:lnTo>
                  <a:pt x="18087" y="294283"/>
                </a:lnTo>
                <a:close/>
              </a:path>
              <a:path w="272414" h="326389">
                <a:moveTo>
                  <a:pt x="91948" y="279019"/>
                </a:moveTo>
                <a:lnTo>
                  <a:pt x="88646" y="280288"/>
                </a:lnTo>
                <a:lnTo>
                  <a:pt x="27791" y="302502"/>
                </a:lnTo>
                <a:lnTo>
                  <a:pt x="12827" y="320548"/>
                </a:lnTo>
                <a:lnTo>
                  <a:pt x="15609" y="320548"/>
                </a:lnTo>
                <a:lnTo>
                  <a:pt x="92964" y="292226"/>
                </a:lnTo>
                <a:lnTo>
                  <a:pt x="96266" y="290957"/>
                </a:lnTo>
                <a:lnTo>
                  <a:pt x="98044" y="287274"/>
                </a:lnTo>
                <a:lnTo>
                  <a:pt x="96774" y="283972"/>
                </a:lnTo>
                <a:lnTo>
                  <a:pt x="95631" y="280797"/>
                </a:lnTo>
                <a:lnTo>
                  <a:pt x="91948" y="279019"/>
                </a:lnTo>
                <a:close/>
              </a:path>
              <a:path w="272414" h="326389">
                <a:moveTo>
                  <a:pt x="16003" y="306805"/>
                </a:moveTo>
                <a:lnTo>
                  <a:pt x="5842" y="310514"/>
                </a:lnTo>
                <a:lnTo>
                  <a:pt x="14224" y="317500"/>
                </a:lnTo>
                <a:lnTo>
                  <a:pt x="16003" y="306805"/>
                </a:lnTo>
                <a:close/>
              </a:path>
              <a:path w="272414" h="326389">
                <a:moveTo>
                  <a:pt x="27791" y="302502"/>
                </a:moveTo>
                <a:lnTo>
                  <a:pt x="16003" y="306805"/>
                </a:lnTo>
                <a:lnTo>
                  <a:pt x="14224" y="317500"/>
                </a:lnTo>
                <a:lnTo>
                  <a:pt x="15354" y="317500"/>
                </a:lnTo>
                <a:lnTo>
                  <a:pt x="27791" y="302502"/>
                </a:lnTo>
                <a:close/>
              </a:path>
              <a:path w="272414" h="326389">
                <a:moveTo>
                  <a:pt x="262128" y="0"/>
                </a:moveTo>
                <a:lnTo>
                  <a:pt x="18087" y="294283"/>
                </a:lnTo>
                <a:lnTo>
                  <a:pt x="16003" y="306805"/>
                </a:lnTo>
                <a:lnTo>
                  <a:pt x="27791" y="302502"/>
                </a:lnTo>
                <a:lnTo>
                  <a:pt x="271907" y="8127"/>
                </a:lnTo>
                <a:lnTo>
                  <a:pt x="26212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790565" y="4026027"/>
            <a:ext cx="197485" cy="247015"/>
          </a:xfrm>
          <a:custGeom>
            <a:avLst/>
            <a:gdLst/>
            <a:ahLst/>
            <a:cxnLst/>
            <a:rect l="l" t="t" r="r" b="b"/>
            <a:pathLst>
              <a:path w="197485" h="247014">
                <a:moveTo>
                  <a:pt x="15640" y="19728"/>
                </a:moveTo>
                <a:lnTo>
                  <a:pt x="17410" y="32152"/>
                </a:lnTo>
                <a:lnTo>
                  <a:pt x="187451" y="246634"/>
                </a:lnTo>
                <a:lnTo>
                  <a:pt x="197485" y="238760"/>
                </a:lnTo>
                <a:lnTo>
                  <a:pt x="27518" y="24373"/>
                </a:lnTo>
                <a:lnTo>
                  <a:pt x="15640" y="19728"/>
                </a:lnTo>
                <a:close/>
              </a:path>
              <a:path w="197485" h="247014">
                <a:moveTo>
                  <a:pt x="0" y="0"/>
                </a:moveTo>
                <a:lnTo>
                  <a:pt x="13970" y="98043"/>
                </a:lnTo>
                <a:lnTo>
                  <a:pt x="14477" y="101473"/>
                </a:lnTo>
                <a:lnTo>
                  <a:pt x="17780" y="103886"/>
                </a:lnTo>
                <a:lnTo>
                  <a:pt x="21209" y="103378"/>
                </a:lnTo>
                <a:lnTo>
                  <a:pt x="24637" y="102997"/>
                </a:lnTo>
                <a:lnTo>
                  <a:pt x="27050" y="99695"/>
                </a:lnTo>
                <a:lnTo>
                  <a:pt x="26543" y="96266"/>
                </a:lnTo>
                <a:lnTo>
                  <a:pt x="17410" y="32152"/>
                </a:lnTo>
                <a:lnTo>
                  <a:pt x="2794" y="13716"/>
                </a:lnTo>
                <a:lnTo>
                  <a:pt x="12826" y="5842"/>
                </a:lnTo>
                <a:lnTo>
                  <a:pt x="15007" y="5842"/>
                </a:lnTo>
                <a:lnTo>
                  <a:pt x="0" y="0"/>
                </a:lnTo>
                <a:close/>
              </a:path>
              <a:path w="197485" h="247014">
                <a:moveTo>
                  <a:pt x="15007" y="5842"/>
                </a:moveTo>
                <a:lnTo>
                  <a:pt x="12826" y="5842"/>
                </a:lnTo>
                <a:lnTo>
                  <a:pt x="27518" y="24373"/>
                </a:lnTo>
                <a:lnTo>
                  <a:pt x="90932" y="49149"/>
                </a:lnTo>
                <a:lnTo>
                  <a:pt x="94614" y="47498"/>
                </a:lnTo>
                <a:lnTo>
                  <a:pt x="97155" y="40893"/>
                </a:lnTo>
                <a:lnTo>
                  <a:pt x="95504" y="37211"/>
                </a:lnTo>
                <a:lnTo>
                  <a:pt x="92329" y="35941"/>
                </a:lnTo>
                <a:lnTo>
                  <a:pt x="15007" y="5842"/>
                </a:lnTo>
                <a:close/>
              </a:path>
              <a:path w="197485" h="247014">
                <a:moveTo>
                  <a:pt x="12826" y="5842"/>
                </a:moveTo>
                <a:lnTo>
                  <a:pt x="2794" y="13716"/>
                </a:lnTo>
                <a:lnTo>
                  <a:pt x="17410" y="32152"/>
                </a:lnTo>
                <a:lnTo>
                  <a:pt x="15640" y="19728"/>
                </a:lnTo>
                <a:lnTo>
                  <a:pt x="5461" y="15748"/>
                </a:lnTo>
                <a:lnTo>
                  <a:pt x="14097" y="8890"/>
                </a:lnTo>
                <a:lnTo>
                  <a:pt x="15243" y="8890"/>
                </a:lnTo>
                <a:lnTo>
                  <a:pt x="12826" y="5842"/>
                </a:lnTo>
                <a:close/>
              </a:path>
              <a:path w="197485" h="247014">
                <a:moveTo>
                  <a:pt x="15243" y="8890"/>
                </a:moveTo>
                <a:lnTo>
                  <a:pt x="14097" y="8890"/>
                </a:lnTo>
                <a:lnTo>
                  <a:pt x="15640" y="19728"/>
                </a:lnTo>
                <a:lnTo>
                  <a:pt x="27518" y="24373"/>
                </a:lnTo>
                <a:lnTo>
                  <a:pt x="15243" y="8890"/>
                </a:lnTo>
                <a:close/>
              </a:path>
              <a:path w="197485" h="247014">
                <a:moveTo>
                  <a:pt x="14097" y="8890"/>
                </a:moveTo>
                <a:lnTo>
                  <a:pt x="5461" y="15748"/>
                </a:lnTo>
                <a:lnTo>
                  <a:pt x="15640" y="19728"/>
                </a:lnTo>
                <a:lnTo>
                  <a:pt x="14097" y="889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41247" y="2372867"/>
            <a:ext cx="6871716" cy="4120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79678" y="2411602"/>
            <a:ext cx="6740525" cy="3989704"/>
          </a:xfrm>
          <a:custGeom>
            <a:avLst/>
            <a:gdLst/>
            <a:ahLst/>
            <a:cxnLst/>
            <a:rect l="l" t="t" r="r" b="b"/>
            <a:pathLst>
              <a:path w="6740525" h="3989704">
                <a:moveTo>
                  <a:pt x="0" y="3989197"/>
                </a:moveTo>
                <a:lnTo>
                  <a:pt x="6740271" y="3989197"/>
                </a:lnTo>
                <a:lnTo>
                  <a:pt x="6740271" y="0"/>
                </a:lnTo>
                <a:lnTo>
                  <a:pt x="0" y="0"/>
                </a:lnTo>
                <a:lnTo>
                  <a:pt x="0" y="3989197"/>
                </a:lnTo>
                <a:close/>
              </a:path>
            </a:pathLst>
          </a:custGeom>
          <a:ln w="254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70327" y="3447160"/>
            <a:ext cx="132715" cy="1386205"/>
          </a:xfrm>
          <a:custGeom>
            <a:avLst/>
            <a:gdLst/>
            <a:ahLst/>
            <a:cxnLst/>
            <a:rect l="l" t="t" r="r" b="b"/>
            <a:pathLst>
              <a:path w="132714" h="1386204">
                <a:moveTo>
                  <a:pt x="16002" y="1255776"/>
                </a:moveTo>
                <a:lnTo>
                  <a:pt x="2286" y="1263650"/>
                </a:lnTo>
                <a:lnTo>
                  <a:pt x="0" y="1272413"/>
                </a:lnTo>
                <a:lnTo>
                  <a:pt x="4064" y="1279270"/>
                </a:lnTo>
                <a:lnTo>
                  <a:pt x="66294" y="1386077"/>
                </a:lnTo>
                <a:lnTo>
                  <a:pt x="82828" y="1357757"/>
                </a:lnTo>
                <a:lnTo>
                  <a:pt x="52070" y="1357757"/>
                </a:lnTo>
                <a:lnTo>
                  <a:pt x="52070" y="1304833"/>
                </a:lnTo>
                <a:lnTo>
                  <a:pt x="24765" y="1258062"/>
                </a:lnTo>
                <a:lnTo>
                  <a:pt x="16002" y="1255776"/>
                </a:lnTo>
                <a:close/>
              </a:path>
              <a:path w="132714" h="1386204">
                <a:moveTo>
                  <a:pt x="52070" y="1304833"/>
                </a:moveTo>
                <a:lnTo>
                  <a:pt x="52070" y="1357757"/>
                </a:lnTo>
                <a:lnTo>
                  <a:pt x="80645" y="1357757"/>
                </a:lnTo>
                <a:lnTo>
                  <a:pt x="80645" y="1350518"/>
                </a:lnTo>
                <a:lnTo>
                  <a:pt x="53975" y="1350518"/>
                </a:lnTo>
                <a:lnTo>
                  <a:pt x="66357" y="1329307"/>
                </a:lnTo>
                <a:lnTo>
                  <a:pt x="52070" y="1304833"/>
                </a:lnTo>
                <a:close/>
              </a:path>
              <a:path w="132714" h="1386204">
                <a:moveTo>
                  <a:pt x="116713" y="1255776"/>
                </a:moveTo>
                <a:lnTo>
                  <a:pt x="107950" y="1258062"/>
                </a:lnTo>
                <a:lnTo>
                  <a:pt x="80645" y="1304833"/>
                </a:lnTo>
                <a:lnTo>
                  <a:pt x="80645" y="1357757"/>
                </a:lnTo>
                <a:lnTo>
                  <a:pt x="82828" y="1357757"/>
                </a:lnTo>
                <a:lnTo>
                  <a:pt x="128651" y="1279270"/>
                </a:lnTo>
                <a:lnTo>
                  <a:pt x="132715" y="1272413"/>
                </a:lnTo>
                <a:lnTo>
                  <a:pt x="130429" y="1263650"/>
                </a:lnTo>
                <a:lnTo>
                  <a:pt x="116713" y="1255776"/>
                </a:lnTo>
                <a:close/>
              </a:path>
              <a:path w="132714" h="1386204">
                <a:moveTo>
                  <a:pt x="66357" y="1329307"/>
                </a:moveTo>
                <a:lnTo>
                  <a:pt x="53975" y="1350518"/>
                </a:lnTo>
                <a:lnTo>
                  <a:pt x="78740" y="1350518"/>
                </a:lnTo>
                <a:lnTo>
                  <a:pt x="66357" y="1329307"/>
                </a:lnTo>
                <a:close/>
              </a:path>
              <a:path w="132714" h="1386204">
                <a:moveTo>
                  <a:pt x="80645" y="1304833"/>
                </a:moveTo>
                <a:lnTo>
                  <a:pt x="66357" y="1329307"/>
                </a:lnTo>
                <a:lnTo>
                  <a:pt x="78740" y="1350518"/>
                </a:lnTo>
                <a:lnTo>
                  <a:pt x="80645" y="1350518"/>
                </a:lnTo>
                <a:lnTo>
                  <a:pt x="80645" y="1304833"/>
                </a:lnTo>
                <a:close/>
              </a:path>
              <a:path w="132714" h="1386204">
                <a:moveTo>
                  <a:pt x="66357" y="56770"/>
                </a:moveTo>
                <a:lnTo>
                  <a:pt x="52070" y="81244"/>
                </a:lnTo>
                <a:lnTo>
                  <a:pt x="52070" y="1304833"/>
                </a:lnTo>
                <a:lnTo>
                  <a:pt x="66357" y="1329307"/>
                </a:lnTo>
                <a:lnTo>
                  <a:pt x="80645" y="1304833"/>
                </a:lnTo>
                <a:lnTo>
                  <a:pt x="80645" y="81244"/>
                </a:lnTo>
                <a:lnTo>
                  <a:pt x="66357" y="56770"/>
                </a:lnTo>
                <a:close/>
              </a:path>
              <a:path w="132714" h="1386204">
                <a:moveTo>
                  <a:pt x="66294" y="0"/>
                </a:moveTo>
                <a:lnTo>
                  <a:pt x="4064" y="106806"/>
                </a:lnTo>
                <a:lnTo>
                  <a:pt x="0" y="113664"/>
                </a:lnTo>
                <a:lnTo>
                  <a:pt x="2286" y="122427"/>
                </a:lnTo>
                <a:lnTo>
                  <a:pt x="16002" y="130301"/>
                </a:lnTo>
                <a:lnTo>
                  <a:pt x="24765" y="128015"/>
                </a:lnTo>
                <a:lnTo>
                  <a:pt x="52070" y="81244"/>
                </a:lnTo>
                <a:lnTo>
                  <a:pt x="52070" y="28321"/>
                </a:lnTo>
                <a:lnTo>
                  <a:pt x="82828" y="28321"/>
                </a:lnTo>
                <a:lnTo>
                  <a:pt x="66294" y="0"/>
                </a:lnTo>
                <a:close/>
              </a:path>
              <a:path w="132714" h="1386204">
                <a:moveTo>
                  <a:pt x="82828" y="28321"/>
                </a:moveTo>
                <a:lnTo>
                  <a:pt x="80645" y="28321"/>
                </a:lnTo>
                <a:lnTo>
                  <a:pt x="80645" y="81244"/>
                </a:lnTo>
                <a:lnTo>
                  <a:pt x="107950" y="128015"/>
                </a:lnTo>
                <a:lnTo>
                  <a:pt x="116713" y="130301"/>
                </a:lnTo>
                <a:lnTo>
                  <a:pt x="130429" y="122427"/>
                </a:lnTo>
                <a:lnTo>
                  <a:pt x="132715" y="113664"/>
                </a:lnTo>
                <a:lnTo>
                  <a:pt x="128651" y="106806"/>
                </a:lnTo>
                <a:lnTo>
                  <a:pt x="82828" y="28321"/>
                </a:lnTo>
                <a:close/>
              </a:path>
              <a:path w="132714" h="1386204">
                <a:moveTo>
                  <a:pt x="80645" y="28321"/>
                </a:moveTo>
                <a:lnTo>
                  <a:pt x="52070" y="28321"/>
                </a:lnTo>
                <a:lnTo>
                  <a:pt x="52070" y="81244"/>
                </a:lnTo>
                <a:lnTo>
                  <a:pt x="66357" y="56770"/>
                </a:lnTo>
                <a:lnTo>
                  <a:pt x="53975" y="35560"/>
                </a:lnTo>
                <a:lnTo>
                  <a:pt x="80645" y="35560"/>
                </a:lnTo>
                <a:lnTo>
                  <a:pt x="80645" y="28321"/>
                </a:lnTo>
                <a:close/>
              </a:path>
              <a:path w="132714" h="1386204">
                <a:moveTo>
                  <a:pt x="80645" y="35560"/>
                </a:moveTo>
                <a:lnTo>
                  <a:pt x="78740" y="35560"/>
                </a:lnTo>
                <a:lnTo>
                  <a:pt x="66357" y="56770"/>
                </a:lnTo>
                <a:lnTo>
                  <a:pt x="80645" y="81244"/>
                </a:lnTo>
                <a:lnTo>
                  <a:pt x="80645" y="35560"/>
                </a:lnTo>
                <a:close/>
              </a:path>
              <a:path w="132714" h="1386204">
                <a:moveTo>
                  <a:pt x="78740" y="35560"/>
                </a:moveTo>
                <a:lnTo>
                  <a:pt x="53975" y="35560"/>
                </a:lnTo>
                <a:lnTo>
                  <a:pt x="66357" y="56770"/>
                </a:lnTo>
                <a:lnTo>
                  <a:pt x="78740" y="3556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0955" y="1198007"/>
            <a:ext cx="6544945" cy="2001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Maintain</a:t>
            </a:r>
            <a:r>
              <a:rPr sz="20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ptable</a:t>
            </a:r>
            <a:r>
              <a:rPr sz="2000" b="0" i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levels of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functionality</a:t>
            </a:r>
            <a:r>
              <a:rPr sz="2000" b="0" i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er disrupti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0" i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events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43180" indent="-31115" algn="l" eaLnBrk="1" fontAlgn="auto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fu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funct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onali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 specified</a:t>
            </a:r>
            <a:r>
              <a:rPr sz="2000" b="0" i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period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</a:pPr>
            <a:endParaRPr sz="2300" b="0" i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3180" algn="l" eaLnBrk="1" fontAlgn="auto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</a:pPr>
            <a:r>
              <a:rPr sz="1800" i="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800" i="0" spc="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800" i="0" dirty="0">
                <a:solidFill>
                  <a:prstClr val="black"/>
                </a:solidFill>
                <a:latin typeface="Arial"/>
                <a:cs typeface="Arial"/>
              </a:rPr>
              <a:t>ncti</a:t>
            </a:r>
            <a:r>
              <a:rPr sz="1800" i="0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800" i="0" dirty="0">
                <a:solidFill>
                  <a:prstClr val="black"/>
                </a:solidFill>
                <a:latin typeface="Arial"/>
                <a:cs typeface="Arial"/>
              </a:rPr>
              <a:t>nal</a:t>
            </a:r>
            <a:r>
              <a:rPr sz="1800" i="0" spc="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800" i="0" dirty="0">
                <a:solidFill>
                  <a:prstClr val="black"/>
                </a:solidFill>
                <a:latin typeface="Arial"/>
                <a:cs typeface="Arial"/>
              </a:rPr>
              <a:t>ty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2534920" algn="l" eaLnBrk="1" fontAlgn="auto" hangingPunct="1">
              <a:lnSpc>
                <a:spcPts val="157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spc="-15" dirty="0">
                <a:solidFill>
                  <a:srgbClr val="404040"/>
                </a:solidFill>
                <a:latin typeface="Arial"/>
                <a:cs typeface="Arial"/>
              </a:rPr>
              <a:t>Mod</a:t>
            </a:r>
            <a:r>
              <a:rPr sz="1600" b="0" i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fications before</a:t>
            </a:r>
            <a:r>
              <a:rPr sz="1600" b="0" i="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disrupti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ents</a:t>
            </a:r>
            <a:endParaRPr sz="16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2534920" algn="l" eaLnBrk="1" fontAlgn="auto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that</a:t>
            </a:r>
            <a:r>
              <a:rPr sz="1600" b="0" i="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improve</a:t>
            </a:r>
            <a:r>
              <a:rPr sz="1600" b="0" i="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00" b="0" i="0" spc="-3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stem</a:t>
            </a:r>
            <a:r>
              <a:rPr sz="1600" b="0" i="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performance</a:t>
            </a:r>
            <a:endParaRPr sz="1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0253" y="4400389"/>
            <a:ext cx="1816735" cy="129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0655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Repa</a:t>
            </a:r>
            <a:r>
              <a:rPr sz="1600" b="0" i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rs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after disrupti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600" b="0" i="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event</a:t>
            </a:r>
            <a:r>
              <a:rPr sz="1600" b="0" i="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to restore</a:t>
            </a:r>
            <a:r>
              <a:rPr sz="1600" b="0" i="0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600" b="0" i="0" spc="-3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stem fun</a:t>
            </a:r>
            <a:r>
              <a:rPr sz="1600" b="0" i="0" spc="-5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tiona</a:t>
            </a:r>
            <a:r>
              <a:rPr sz="1600" b="0" i="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ity</a:t>
            </a:r>
            <a:endParaRPr sz="1600" b="0" i="0">
              <a:solidFill>
                <a:prstClr val="black"/>
              </a:solidFill>
              <a:latin typeface="Arial"/>
              <a:cs typeface="Arial"/>
            </a:endParaRPr>
          </a:p>
          <a:p>
            <a:pPr eaLnBrk="1" fontAlgn="auto" hangingPunct="1">
              <a:lnSpc>
                <a:spcPts val="2140"/>
              </a:lnSpc>
              <a:spcBef>
                <a:spcPts val="705"/>
              </a:spcBef>
              <a:spcAft>
                <a:spcPts val="0"/>
              </a:spcAft>
            </a:pPr>
            <a:r>
              <a:rPr sz="1800" i="0" spc="-3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800" i="0" dirty="0">
                <a:solidFill>
                  <a:prstClr val="black"/>
                </a:solidFill>
                <a:latin typeface="Arial"/>
                <a:cs typeface="Arial"/>
              </a:rPr>
              <a:t>ime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66190" y="4796083"/>
            <a:ext cx="1426845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Re</a:t>
            </a:r>
            <a:r>
              <a:rPr sz="1800" i="0" spc="-10" dirty="0">
                <a:solidFill>
                  <a:srgbClr val="974707"/>
                </a:solidFill>
                <a:latin typeface="Arial"/>
                <a:cs typeface="Arial"/>
              </a:rPr>
              <a:t>s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i</a:t>
            </a:r>
            <a:r>
              <a:rPr sz="1800" i="0" spc="5" dirty="0">
                <a:solidFill>
                  <a:srgbClr val="974707"/>
                </a:solidFill>
                <a:latin typeface="Arial"/>
                <a:cs typeface="Arial"/>
              </a:rPr>
              <a:t>du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al </a:t>
            </a:r>
            <a:r>
              <a:rPr sz="1800" i="0" spc="5" dirty="0">
                <a:solidFill>
                  <a:srgbClr val="974707"/>
                </a:solidFill>
                <a:latin typeface="Arial"/>
                <a:cs typeface="Arial"/>
              </a:rPr>
              <a:t>Fun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cti</a:t>
            </a:r>
            <a:r>
              <a:rPr sz="1800" i="0" spc="5" dirty="0">
                <a:solidFill>
                  <a:srgbClr val="974707"/>
                </a:solidFill>
                <a:latin typeface="Arial"/>
                <a:cs typeface="Arial"/>
              </a:rPr>
              <a:t>on</a:t>
            </a:r>
            <a:r>
              <a:rPr sz="1800" i="0" dirty="0">
                <a:solidFill>
                  <a:srgbClr val="974707"/>
                </a:solidFill>
                <a:latin typeface="Arial"/>
                <a:cs typeface="Arial"/>
              </a:rPr>
              <a:t>ality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4115" y="3449247"/>
            <a:ext cx="1425575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i="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1800" i="0" spc="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800" i="0" dirty="0">
                <a:solidFill>
                  <a:srgbClr val="C00000"/>
                </a:solidFill>
                <a:latin typeface="Arial"/>
                <a:cs typeface="Arial"/>
              </a:rPr>
              <a:t>st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  <a:p>
            <a:pPr algn="l" eaLnBrk="1" fontAlgn="auto" hangingPunct="1">
              <a:lnSpc>
                <a:spcPts val="2140"/>
              </a:lnSpc>
              <a:spcBef>
                <a:spcPts val="0"/>
              </a:spcBef>
              <a:spcAft>
                <a:spcPts val="0"/>
              </a:spcAft>
            </a:pPr>
            <a:r>
              <a:rPr sz="1800" i="0" dirty="0">
                <a:solidFill>
                  <a:srgbClr val="C00000"/>
                </a:solidFill>
                <a:latin typeface="Arial"/>
                <a:cs typeface="Arial"/>
              </a:rPr>
              <a:t>Fun</a:t>
            </a:r>
            <a:r>
              <a:rPr sz="1800" i="0" spc="-10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1800" i="0" dirty="0">
                <a:solidFill>
                  <a:srgbClr val="C00000"/>
                </a:solidFill>
                <a:latin typeface="Arial"/>
                <a:cs typeface="Arial"/>
              </a:rPr>
              <a:t>tionality</a:t>
            </a:r>
            <a:endParaRPr sz="18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32528" y="3509771"/>
            <a:ext cx="2209800" cy="1318895"/>
          </a:xfrm>
          <a:custGeom>
            <a:avLst/>
            <a:gdLst/>
            <a:ahLst/>
            <a:cxnLst/>
            <a:rect l="l" t="t" r="r" b="b"/>
            <a:pathLst>
              <a:path w="2209800" h="1318895">
                <a:moveTo>
                  <a:pt x="0" y="1318640"/>
                </a:moveTo>
                <a:lnTo>
                  <a:pt x="43091" y="1305031"/>
                </a:lnTo>
                <a:lnTo>
                  <a:pt x="86182" y="1291372"/>
                </a:lnTo>
                <a:lnTo>
                  <a:pt x="129273" y="1277616"/>
                </a:lnTo>
                <a:lnTo>
                  <a:pt x="172365" y="1263715"/>
                </a:lnTo>
                <a:lnTo>
                  <a:pt x="215457" y="1249618"/>
                </a:lnTo>
                <a:lnTo>
                  <a:pt x="258550" y="1235278"/>
                </a:lnTo>
                <a:lnTo>
                  <a:pt x="301643" y="1220646"/>
                </a:lnTo>
                <a:lnTo>
                  <a:pt x="344736" y="1205673"/>
                </a:lnTo>
                <a:lnTo>
                  <a:pt x="387831" y="1190311"/>
                </a:lnTo>
                <a:lnTo>
                  <a:pt x="430926" y="1174511"/>
                </a:lnTo>
                <a:lnTo>
                  <a:pt x="474023" y="1158225"/>
                </a:lnTo>
                <a:lnTo>
                  <a:pt x="517120" y="1141402"/>
                </a:lnTo>
                <a:lnTo>
                  <a:pt x="560219" y="1123996"/>
                </a:lnTo>
                <a:lnTo>
                  <a:pt x="603318" y="1105957"/>
                </a:lnTo>
                <a:lnTo>
                  <a:pt x="646420" y="1087237"/>
                </a:lnTo>
                <a:lnTo>
                  <a:pt x="689522" y="1067786"/>
                </a:lnTo>
                <a:lnTo>
                  <a:pt x="732626" y="1047557"/>
                </a:lnTo>
                <a:lnTo>
                  <a:pt x="775732" y="1026500"/>
                </a:lnTo>
                <a:lnTo>
                  <a:pt x="818839" y="1004567"/>
                </a:lnTo>
                <a:lnTo>
                  <a:pt x="861949" y="981709"/>
                </a:lnTo>
                <a:lnTo>
                  <a:pt x="905487" y="957488"/>
                </a:lnTo>
                <a:lnTo>
                  <a:pt x="949825" y="931615"/>
                </a:lnTo>
                <a:lnTo>
                  <a:pt x="994822" y="904267"/>
                </a:lnTo>
                <a:lnTo>
                  <a:pt x="1040337" y="875620"/>
                </a:lnTo>
                <a:lnTo>
                  <a:pt x="1086229" y="845851"/>
                </a:lnTo>
                <a:lnTo>
                  <a:pt x="1132356" y="815138"/>
                </a:lnTo>
                <a:lnTo>
                  <a:pt x="1178578" y="783656"/>
                </a:lnTo>
                <a:lnTo>
                  <a:pt x="1224754" y="751583"/>
                </a:lnTo>
                <a:lnTo>
                  <a:pt x="1270742" y="719096"/>
                </a:lnTo>
                <a:lnTo>
                  <a:pt x="1316402" y="686371"/>
                </a:lnTo>
                <a:lnTo>
                  <a:pt x="1361592" y="653585"/>
                </a:lnTo>
                <a:lnTo>
                  <a:pt x="1406172" y="620915"/>
                </a:lnTo>
                <a:lnTo>
                  <a:pt x="1450000" y="588537"/>
                </a:lnTo>
                <a:lnTo>
                  <a:pt x="1492935" y="556629"/>
                </a:lnTo>
                <a:lnTo>
                  <a:pt x="1534836" y="525367"/>
                </a:lnTo>
                <a:lnTo>
                  <a:pt x="1575563" y="494928"/>
                </a:lnTo>
                <a:lnTo>
                  <a:pt x="1614973" y="465488"/>
                </a:lnTo>
                <a:lnTo>
                  <a:pt x="1652926" y="437225"/>
                </a:lnTo>
                <a:lnTo>
                  <a:pt x="1689281" y="410316"/>
                </a:lnTo>
                <a:lnTo>
                  <a:pt x="1723898" y="384936"/>
                </a:lnTo>
                <a:lnTo>
                  <a:pt x="1756903" y="360790"/>
                </a:lnTo>
                <a:lnTo>
                  <a:pt x="1788567" y="337396"/>
                </a:lnTo>
                <a:lnTo>
                  <a:pt x="1848156" y="292709"/>
                </a:lnTo>
                <a:lnTo>
                  <a:pt x="1903230" y="250560"/>
                </a:lnTo>
                <a:lnTo>
                  <a:pt x="1954353" y="210632"/>
                </a:lnTo>
                <a:lnTo>
                  <a:pt x="2002091" y="172608"/>
                </a:lnTo>
                <a:lnTo>
                  <a:pt x="2047010" y="136174"/>
                </a:lnTo>
                <a:lnTo>
                  <a:pt x="2089675" y="101012"/>
                </a:lnTo>
                <a:lnTo>
                  <a:pt x="2130651" y="66807"/>
                </a:lnTo>
                <a:lnTo>
                  <a:pt x="2170504" y="33241"/>
                </a:lnTo>
                <a:lnTo>
                  <a:pt x="2190186" y="16600"/>
                </a:lnTo>
                <a:lnTo>
                  <a:pt x="2209800" y="0"/>
                </a:lnTo>
              </a:path>
            </a:pathLst>
          </a:custGeom>
          <a:ln w="25400">
            <a:solidFill>
              <a:srgbClr val="00AFEF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634359" y="3318764"/>
            <a:ext cx="1210310" cy="908050"/>
          </a:xfrm>
          <a:custGeom>
            <a:avLst/>
            <a:gdLst/>
            <a:ahLst/>
            <a:cxnLst/>
            <a:rect l="l" t="t" r="r" b="b"/>
            <a:pathLst>
              <a:path w="1210310" h="908050">
                <a:moveTo>
                  <a:pt x="0" y="0"/>
                </a:moveTo>
                <a:lnTo>
                  <a:pt x="1530" y="63264"/>
                </a:lnTo>
                <a:lnTo>
                  <a:pt x="6159" y="125818"/>
                </a:lnTo>
                <a:lnTo>
                  <a:pt x="13652" y="187457"/>
                </a:lnTo>
                <a:lnTo>
                  <a:pt x="23777" y="247975"/>
                </a:lnTo>
                <a:lnTo>
                  <a:pt x="36302" y="307167"/>
                </a:lnTo>
                <a:lnTo>
                  <a:pt x="50993" y="364828"/>
                </a:lnTo>
                <a:lnTo>
                  <a:pt x="67619" y="420753"/>
                </a:lnTo>
                <a:lnTo>
                  <a:pt x="85947" y="474736"/>
                </a:lnTo>
                <a:lnTo>
                  <a:pt x="105744" y="526572"/>
                </a:lnTo>
                <a:lnTo>
                  <a:pt x="126777" y="576056"/>
                </a:lnTo>
                <a:lnTo>
                  <a:pt x="148815" y="622982"/>
                </a:lnTo>
                <a:lnTo>
                  <a:pt x="171623" y="667146"/>
                </a:lnTo>
                <a:lnTo>
                  <a:pt x="194971" y="708341"/>
                </a:lnTo>
                <a:lnTo>
                  <a:pt x="218624" y="746364"/>
                </a:lnTo>
                <a:lnTo>
                  <a:pt x="242351" y="781008"/>
                </a:lnTo>
                <a:lnTo>
                  <a:pt x="265919" y="812068"/>
                </a:lnTo>
                <a:lnTo>
                  <a:pt x="311648" y="862616"/>
                </a:lnTo>
                <a:lnTo>
                  <a:pt x="353949" y="896366"/>
                </a:lnTo>
                <a:lnTo>
                  <a:pt x="394781" y="908059"/>
                </a:lnTo>
                <a:lnTo>
                  <a:pt x="415794" y="904926"/>
                </a:lnTo>
                <a:lnTo>
                  <a:pt x="458847" y="883445"/>
                </a:lnTo>
                <a:lnTo>
                  <a:pt x="503038" y="845340"/>
                </a:lnTo>
                <a:lnTo>
                  <a:pt x="548096" y="795002"/>
                </a:lnTo>
                <a:lnTo>
                  <a:pt x="593747" y="736825"/>
                </a:lnTo>
                <a:lnTo>
                  <a:pt x="616710" y="706170"/>
                </a:lnTo>
                <a:lnTo>
                  <a:pt x="639720" y="675203"/>
                </a:lnTo>
                <a:lnTo>
                  <a:pt x="662741" y="644472"/>
                </a:lnTo>
                <a:lnTo>
                  <a:pt x="708683" y="585917"/>
                </a:lnTo>
                <a:lnTo>
                  <a:pt x="754264" y="534897"/>
                </a:lnTo>
                <a:lnTo>
                  <a:pt x="799211" y="495808"/>
                </a:lnTo>
                <a:lnTo>
                  <a:pt x="1210182" y="0"/>
                </a:lnTo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90847" y="3334511"/>
            <a:ext cx="1183640" cy="985519"/>
          </a:xfrm>
          <a:custGeom>
            <a:avLst/>
            <a:gdLst/>
            <a:ahLst/>
            <a:cxnLst/>
            <a:rect l="l" t="t" r="r" b="b"/>
            <a:pathLst>
              <a:path w="1183639" h="985520">
                <a:moveTo>
                  <a:pt x="837691" y="0"/>
                </a:moveTo>
                <a:lnTo>
                  <a:pt x="729234" y="109220"/>
                </a:lnTo>
                <a:lnTo>
                  <a:pt x="584453" y="268859"/>
                </a:lnTo>
                <a:lnTo>
                  <a:pt x="316864" y="613282"/>
                </a:lnTo>
                <a:lnTo>
                  <a:pt x="0" y="899794"/>
                </a:lnTo>
                <a:lnTo>
                  <a:pt x="148462" y="985265"/>
                </a:lnTo>
                <a:lnTo>
                  <a:pt x="268986" y="910463"/>
                </a:lnTo>
                <a:lnTo>
                  <a:pt x="417449" y="803529"/>
                </a:lnTo>
                <a:lnTo>
                  <a:pt x="1183131" y="147192"/>
                </a:lnTo>
                <a:lnTo>
                  <a:pt x="83769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65803" y="3482213"/>
            <a:ext cx="2193290" cy="1331595"/>
          </a:xfrm>
          <a:custGeom>
            <a:avLst/>
            <a:gdLst/>
            <a:ahLst/>
            <a:cxnLst/>
            <a:rect l="l" t="t" r="r" b="b"/>
            <a:pathLst>
              <a:path w="2193290" h="1331595">
                <a:moveTo>
                  <a:pt x="1367155" y="0"/>
                </a:moveTo>
                <a:lnTo>
                  <a:pt x="719074" y="763397"/>
                </a:lnTo>
                <a:lnTo>
                  <a:pt x="284099" y="1136269"/>
                </a:lnTo>
                <a:lnTo>
                  <a:pt x="0" y="1331595"/>
                </a:lnTo>
                <a:lnTo>
                  <a:pt x="719074" y="1074166"/>
                </a:lnTo>
                <a:lnTo>
                  <a:pt x="1429258" y="621411"/>
                </a:lnTo>
                <a:lnTo>
                  <a:pt x="2192782" y="8889"/>
                </a:lnTo>
                <a:lnTo>
                  <a:pt x="1367155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96794" y="3681061"/>
            <a:ext cx="675005" cy="447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7747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Ag</a:t>
            </a:r>
            <a:r>
              <a:rPr sz="1600" b="0" i="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ng S</a:t>
            </a:r>
            <a:r>
              <a:rPr sz="1600" b="0" i="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600" b="0" i="0" spc="-10" dirty="0">
                <a:solidFill>
                  <a:srgbClr val="404040"/>
                </a:solidFill>
                <a:latin typeface="Arial"/>
                <a:cs typeface="Arial"/>
              </a:rPr>
              <a:t>stem</a:t>
            </a:r>
            <a:endParaRPr sz="1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63189" y="3509771"/>
            <a:ext cx="963930" cy="242570"/>
          </a:xfrm>
          <a:custGeom>
            <a:avLst/>
            <a:gdLst/>
            <a:ahLst/>
            <a:cxnLst/>
            <a:rect l="l" t="t" r="r" b="b"/>
            <a:pathLst>
              <a:path w="963929" h="242570">
                <a:moveTo>
                  <a:pt x="0" y="0"/>
                </a:moveTo>
                <a:lnTo>
                  <a:pt x="963422" y="242569"/>
                </a:lnTo>
              </a:path>
            </a:pathLst>
          </a:custGeom>
          <a:ln w="28575">
            <a:solidFill>
              <a:srgbClr val="205868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67000" y="3287014"/>
            <a:ext cx="963930" cy="206375"/>
          </a:xfrm>
          <a:custGeom>
            <a:avLst/>
            <a:gdLst/>
            <a:ahLst/>
            <a:cxnLst/>
            <a:rect l="l" t="t" r="r" b="b"/>
            <a:pathLst>
              <a:path w="963929" h="206375">
                <a:moveTo>
                  <a:pt x="0" y="205866"/>
                </a:moveTo>
                <a:lnTo>
                  <a:pt x="963422" y="0"/>
                </a:lnTo>
              </a:path>
            </a:pathLst>
          </a:custGeom>
          <a:ln w="28575">
            <a:solidFill>
              <a:srgbClr val="205868"/>
            </a:solidFill>
            <a:prstDash val="lgDash"/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626611" y="3297428"/>
            <a:ext cx="8255" cy="21590"/>
          </a:xfrm>
          <a:custGeom>
            <a:avLst/>
            <a:gdLst/>
            <a:ahLst/>
            <a:cxnLst/>
            <a:rect l="l" t="t" r="r" b="b"/>
            <a:pathLst>
              <a:path w="8254" h="21589">
                <a:moveTo>
                  <a:pt x="0" y="0"/>
                </a:moveTo>
                <a:lnTo>
                  <a:pt x="7747" y="21336"/>
                </a:lnTo>
              </a:path>
            </a:pathLst>
          </a:custGeom>
          <a:ln w="1905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59479" y="5133814"/>
            <a:ext cx="54800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 eaLnBrk="1" fontAlgn="auto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</a:pPr>
            <a:r>
              <a:rPr sz="1600" i="0" spc="-1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600" i="0" spc="-45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sz="1600" i="0" spc="-10" dirty="0">
                <a:solidFill>
                  <a:srgbClr val="C00000"/>
                </a:solidFill>
                <a:latin typeface="Arial"/>
                <a:cs typeface="Arial"/>
              </a:rPr>
              <a:t>ent</a:t>
            </a:r>
            <a:endParaRPr sz="1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22802" y="3656710"/>
            <a:ext cx="31115" cy="1430655"/>
          </a:xfrm>
          <a:custGeom>
            <a:avLst/>
            <a:gdLst/>
            <a:ahLst/>
            <a:cxnLst/>
            <a:rect l="l" t="t" r="r" b="b"/>
            <a:pathLst>
              <a:path w="31114" h="1430654">
                <a:moveTo>
                  <a:pt x="0" y="0"/>
                </a:moveTo>
                <a:lnTo>
                  <a:pt x="30987" y="1430655"/>
                </a:lnTo>
              </a:path>
            </a:pathLst>
          </a:custGeom>
          <a:ln w="952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825491" y="3311144"/>
            <a:ext cx="718185" cy="3810"/>
          </a:xfrm>
          <a:custGeom>
            <a:avLst/>
            <a:gdLst/>
            <a:ahLst/>
            <a:cxnLst/>
            <a:rect l="l" t="t" r="r" b="b"/>
            <a:pathLst>
              <a:path w="718185" h="3810">
                <a:moveTo>
                  <a:pt x="0" y="0"/>
                </a:moveTo>
                <a:lnTo>
                  <a:pt x="718185" y="3428"/>
                </a:lnTo>
              </a:path>
            </a:pathLst>
          </a:custGeom>
          <a:ln w="2857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825491" y="3752341"/>
            <a:ext cx="705485" cy="673735"/>
          </a:xfrm>
          <a:custGeom>
            <a:avLst/>
            <a:gdLst/>
            <a:ahLst/>
            <a:cxnLst/>
            <a:rect l="l" t="t" r="r" b="b"/>
            <a:pathLst>
              <a:path w="705485" h="673735">
                <a:moveTo>
                  <a:pt x="18114" y="17358"/>
                </a:moveTo>
                <a:lnTo>
                  <a:pt x="21621" y="29477"/>
                </a:lnTo>
                <a:lnTo>
                  <a:pt x="696595" y="673353"/>
                </a:lnTo>
                <a:lnTo>
                  <a:pt x="705358" y="664209"/>
                </a:lnTo>
                <a:lnTo>
                  <a:pt x="30483" y="20304"/>
                </a:lnTo>
                <a:lnTo>
                  <a:pt x="18114" y="17358"/>
                </a:lnTo>
                <a:close/>
              </a:path>
              <a:path w="705485" h="673735">
                <a:moveTo>
                  <a:pt x="0" y="0"/>
                </a:moveTo>
                <a:lnTo>
                  <a:pt x="27432" y="95249"/>
                </a:lnTo>
                <a:lnTo>
                  <a:pt x="28448" y="98551"/>
                </a:lnTo>
                <a:lnTo>
                  <a:pt x="31877" y="100583"/>
                </a:lnTo>
                <a:lnTo>
                  <a:pt x="35306" y="99567"/>
                </a:lnTo>
                <a:lnTo>
                  <a:pt x="38608" y="98551"/>
                </a:lnTo>
                <a:lnTo>
                  <a:pt x="40640" y="95122"/>
                </a:lnTo>
                <a:lnTo>
                  <a:pt x="39624" y="91693"/>
                </a:lnTo>
                <a:lnTo>
                  <a:pt x="21621" y="29477"/>
                </a:lnTo>
                <a:lnTo>
                  <a:pt x="4699" y="13334"/>
                </a:lnTo>
                <a:lnTo>
                  <a:pt x="13462" y="4063"/>
                </a:lnTo>
                <a:lnTo>
                  <a:pt x="17041" y="4063"/>
                </a:lnTo>
                <a:lnTo>
                  <a:pt x="0" y="0"/>
                </a:lnTo>
                <a:close/>
              </a:path>
              <a:path w="705485" h="673735">
                <a:moveTo>
                  <a:pt x="17041" y="4063"/>
                </a:moveTo>
                <a:lnTo>
                  <a:pt x="13462" y="4063"/>
                </a:lnTo>
                <a:lnTo>
                  <a:pt x="30483" y="20304"/>
                </a:lnTo>
                <a:lnTo>
                  <a:pt x="93472" y="35305"/>
                </a:lnTo>
                <a:lnTo>
                  <a:pt x="96774" y="36194"/>
                </a:lnTo>
                <a:lnTo>
                  <a:pt x="100203" y="34035"/>
                </a:lnTo>
                <a:lnTo>
                  <a:pt x="101092" y="30606"/>
                </a:lnTo>
                <a:lnTo>
                  <a:pt x="101854" y="27177"/>
                </a:lnTo>
                <a:lnTo>
                  <a:pt x="99822" y="23748"/>
                </a:lnTo>
                <a:lnTo>
                  <a:pt x="96393" y="22986"/>
                </a:lnTo>
                <a:lnTo>
                  <a:pt x="17041" y="4063"/>
                </a:lnTo>
                <a:close/>
              </a:path>
              <a:path w="705485" h="673735">
                <a:moveTo>
                  <a:pt x="13462" y="4063"/>
                </a:moveTo>
                <a:lnTo>
                  <a:pt x="4699" y="13334"/>
                </a:lnTo>
                <a:lnTo>
                  <a:pt x="21621" y="29477"/>
                </a:lnTo>
                <a:lnTo>
                  <a:pt x="18114" y="17358"/>
                </a:lnTo>
                <a:lnTo>
                  <a:pt x="7620" y="14858"/>
                </a:lnTo>
                <a:lnTo>
                  <a:pt x="15112" y="6984"/>
                </a:lnTo>
                <a:lnTo>
                  <a:pt x="16523" y="6984"/>
                </a:lnTo>
                <a:lnTo>
                  <a:pt x="13462" y="4063"/>
                </a:lnTo>
                <a:close/>
              </a:path>
              <a:path w="705485" h="673735">
                <a:moveTo>
                  <a:pt x="16523" y="6984"/>
                </a:moveTo>
                <a:lnTo>
                  <a:pt x="15112" y="6984"/>
                </a:lnTo>
                <a:lnTo>
                  <a:pt x="18114" y="17358"/>
                </a:lnTo>
                <a:lnTo>
                  <a:pt x="30483" y="20304"/>
                </a:lnTo>
                <a:lnTo>
                  <a:pt x="16523" y="6984"/>
                </a:lnTo>
                <a:close/>
              </a:path>
              <a:path w="705485" h="673735">
                <a:moveTo>
                  <a:pt x="15112" y="6984"/>
                </a:moveTo>
                <a:lnTo>
                  <a:pt x="7620" y="14858"/>
                </a:lnTo>
                <a:lnTo>
                  <a:pt x="18114" y="17358"/>
                </a:lnTo>
                <a:lnTo>
                  <a:pt x="15112" y="698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4819" y="428100"/>
            <a:ext cx="424307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 eaLnBrk="1" fontAlgn="auto" hangingPunct="1">
              <a:lnSpc>
                <a:spcPts val="4285"/>
              </a:lnSpc>
              <a:spcBef>
                <a:spcPts val="0"/>
              </a:spcBef>
              <a:spcAft>
                <a:spcPts val="0"/>
              </a:spcAft>
              <a:tabLst>
                <a:tab pos="2400935" algn="l"/>
              </a:tabLst>
            </a:pP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Resilience	Concept</a:t>
            </a:r>
            <a:endParaRPr sz="3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280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1295400"/>
            <a:ext cx="9144000" cy="5257800"/>
            <a:chOff x="1440" y="6807"/>
            <a:chExt cx="9540" cy="5417"/>
          </a:xfrm>
        </p:grpSpPr>
        <p:sp>
          <p:nvSpPr>
            <p:cNvPr id="551949" name="Line 13"/>
            <p:cNvSpPr>
              <a:spLocks noChangeShapeType="1"/>
            </p:cNvSpPr>
            <p:nvPr/>
          </p:nvSpPr>
          <p:spPr bwMode="auto">
            <a:xfrm>
              <a:off x="1440" y="6807"/>
              <a:ext cx="0" cy="5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50" name="Line 14"/>
            <p:cNvSpPr>
              <a:spLocks noChangeShapeType="1"/>
            </p:cNvSpPr>
            <p:nvPr/>
          </p:nvSpPr>
          <p:spPr bwMode="auto">
            <a:xfrm>
              <a:off x="10980" y="6807"/>
              <a:ext cx="0" cy="5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51" name="Line 15"/>
            <p:cNvSpPr>
              <a:spLocks noChangeShapeType="1"/>
            </p:cNvSpPr>
            <p:nvPr/>
          </p:nvSpPr>
          <p:spPr bwMode="auto">
            <a:xfrm>
              <a:off x="5982" y="6824"/>
              <a:ext cx="0" cy="5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1952" name="Line 16"/>
            <p:cNvSpPr>
              <a:spLocks noChangeShapeType="1"/>
            </p:cNvSpPr>
            <p:nvPr/>
          </p:nvSpPr>
          <p:spPr bwMode="auto">
            <a:xfrm>
              <a:off x="1440" y="12207"/>
              <a:ext cx="95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1953" name="Picture 17" descr="MVC-486S"/>
            <p:cNvPicPr>
              <a:picLocks noChangeAspect="1" noChangeArrowheads="1"/>
            </p:cNvPicPr>
            <p:nvPr/>
          </p:nvPicPr>
          <p:blipFill>
            <a:blip r:embed="rId3" cstate="print"/>
            <a:srcRect l="25104" t="18033" r="23283"/>
            <a:stretch>
              <a:fillRect/>
            </a:stretch>
          </p:blipFill>
          <p:spPr bwMode="auto">
            <a:xfrm>
              <a:off x="1620" y="7020"/>
              <a:ext cx="4232" cy="5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551954" name="Picture 18" descr="MVC-485S"/>
            <p:cNvPicPr>
              <a:picLocks noChangeAspect="1" noChangeArrowheads="1"/>
            </p:cNvPicPr>
            <p:nvPr/>
          </p:nvPicPr>
          <p:blipFill>
            <a:blip r:embed="rId4" cstate="print"/>
            <a:srcRect l="24637" t="19672" r="20749"/>
            <a:stretch>
              <a:fillRect/>
            </a:stretch>
          </p:blipFill>
          <p:spPr bwMode="auto">
            <a:xfrm>
              <a:off x="6120" y="7020"/>
              <a:ext cx="4408" cy="48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00" y="228600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Examples of Control Devices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03" name="Picture 19" descr="MVC-476S"/>
          <p:cNvPicPr>
            <a:picLocks noChangeAspect="1" noChangeArrowheads="1"/>
          </p:cNvPicPr>
          <p:nvPr/>
        </p:nvPicPr>
        <p:blipFill>
          <a:blip r:embed="rId3" cstate="print"/>
          <a:srcRect t="19226" b="29181"/>
          <a:stretch>
            <a:fillRect/>
          </a:stretch>
        </p:blipFill>
        <p:spPr bwMode="auto">
          <a:xfrm>
            <a:off x="0" y="2133600"/>
            <a:ext cx="9144000" cy="3540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228600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Examples of Control Devices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152400" y="381000"/>
            <a:ext cx="891540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Texas EVACULANE Shoulders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400" y="2362200"/>
            <a:ext cx="262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 290</a:t>
            </a:r>
          </a:p>
          <a:p>
            <a:pPr algn="l">
              <a:lnSpc>
                <a:spcPct val="10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Houston to Hempstead</a:t>
            </a:r>
            <a:endParaRPr lang="en-US" sz="2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96322" name="Picture 2" descr="E:\04.10.12 Back Up\Documents\L S U\Papers and Reports\Papers\Evacuation Papers\Evacuation Related Photos\TX Evac Markings\P1090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15612" r="50000" b="28509"/>
          <a:stretch/>
        </p:blipFill>
        <p:spPr bwMode="auto">
          <a:xfrm>
            <a:off x="152400" y="1066800"/>
            <a:ext cx="6096000" cy="67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1440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1371600"/>
            <a:ext cx="9144000" cy="5181600"/>
            <a:chOff x="1440" y="1980"/>
            <a:chExt cx="9540" cy="5400"/>
          </a:xfrm>
        </p:grpSpPr>
        <p:pic>
          <p:nvPicPr>
            <p:cNvPr id="556055" name="Picture 23" descr="P1000559"/>
            <p:cNvPicPr>
              <a:picLocks noChangeAspect="1" noChangeArrowheads="1"/>
            </p:cNvPicPr>
            <p:nvPr/>
          </p:nvPicPr>
          <p:blipFill>
            <a:blip r:embed="rId3" cstate="print"/>
            <a:srcRect l="21211" t="12843" r="24774" b="10001"/>
            <a:stretch>
              <a:fillRect/>
            </a:stretch>
          </p:blipFill>
          <p:spPr bwMode="auto">
            <a:xfrm>
              <a:off x="1620" y="2158"/>
              <a:ext cx="4536" cy="4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440" y="1980"/>
              <a:ext cx="9540" cy="5400"/>
              <a:chOff x="1440" y="1980"/>
              <a:chExt cx="9540" cy="5400"/>
            </a:xfrm>
          </p:grpSpPr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>
                <a:off x="1440" y="1980"/>
                <a:ext cx="9540" cy="5400"/>
                <a:chOff x="1440" y="1440"/>
                <a:chExt cx="9360" cy="5940"/>
              </a:xfrm>
            </p:grpSpPr>
            <p:sp>
              <p:nvSpPr>
                <p:cNvPr id="556058" name="Line 26"/>
                <p:cNvSpPr>
                  <a:spLocks noChangeShapeType="1"/>
                </p:cNvSpPr>
                <p:nvPr/>
              </p:nvSpPr>
              <p:spPr bwMode="auto">
                <a:xfrm>
                  <a:off x="1440" y="1440"/>
                  <a:ext cx="93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059" name="Line 27"/>
                <p:cNvSpPr>
                  <a:spLocks noChangeShapeType="1"/>
                </p:cNvSpPr>
                <p:nvPr/>
              </p:nvSpPr>
              <p:spPr bwMode="auto">
                <a:xfrm>
                  <a:off x="1440" y="1440"/>
                  <a:ext cx="0" cy="594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060" name="Line 28"/>
                <p:cNvSpPr>
                  <a:spLocks noChangeShapeType="1"/>
                </p:cNvSpPr>
                <p:nvPr/>
              </p:nvSpPr>
              <p:spPr bwMode="auto">
                <a:xfrm>
                  <a:off x="10800" y="1440"/>
                  <a:ext cx="0" cy="594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061" name="Line 29"/>
                <p:cNvSpPr>
                  <a:spLocks noChangeShapeType="1"/>
                </p:cNvSpPr>
                <p:nvPr/>
              </p:nvSpPr>
              <p:spPr bwMode="auto">
                <a:xfrm>
                  <a:off x="6120" y="1440"/>
                  <a:ext cx="0" cy="594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6062" name="Line 30"/>
                <p:cNvSpPr>
                  <a:spLocks noChangeShapeType="1"/>
                </p:cNvSpPr>
                <p:nvPr/>
              </p:nvSpPr>
              <p:spPr bwMode="auto">
                <a:xfrm>
                  <a:off x="1440" y="7380"/>
                  <a:ext cx="93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56063" name="Picture 31" descr="P1000639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2000" contrast="30000"/>
              </a:blip>
              <a:srcRect l="21207" r="24919" b="22800"/>
              <a:stretch>
                <a:fillRect/>
              </a:stretch>
            </p:blipFill>
            <p:spPr bwMode="auto">
              <a:xfrm>
                <a:off x="6300" y="2158"/>
                <a:ext cx="4533" cy="4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" y="228600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Examples of Control Devices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ChangeArrowheads="1"/>
          </p:cNvSpPr>
          <p:nvPr/>
        </p:nvSpPr>
        <p:spPr bwMode="auto">
          <a:xfrm>
            <a:off x="152400" y="304800"/>
            <a:ext cx="8915400" cy="54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Variable Message Signs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49908" name="Picture 20" descr="108_0850"/>
          <p:cNvPicPr>
            <a:picLocks noChangeAspect="1" noChangeArrowheads="1"/>
          </p:cNvPicPr>
          <p:nvPr/>
        </p:nvPicPr>
        <p:blipFill>
          <a:blip r:embed="rId3" cstate="print">
            <a:lum bright="4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-1691" r="31927"/>
          <a:stretch>
            <a:fillRect/>
          </a:stretch>
        </p:blipFill>
        <p:spPr bwMode="auto">
          <a:xfrm>
            <a:off x="2209800" y="838200"/>
            <a:ext cx="43703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63379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Assisted Evacuations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“Low Mobility” Evacuees</a:t>
            </a: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8077200" cy="44958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Individuals without personal transportation, elderly, infirm, tourists, economically disadvantaged, prisoners, homeless, etc.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How many persons fit these description? 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Where are they located?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Who are they and what are there needs?  medicine, oxygen, dialysis, etc.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Who is responsible for them if they are unable to take of themselves?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/>
              <a:t>Where do they go? How do they come back?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400" b="1" i="1" dirty="0"/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400" b="1" i="1" dirty="0"/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2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3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ChangeArrowheads="1"/>
          </p:cNvSpPr>
          <p:nvPr/>
        </p:nvSpPr>
        <p:spPr bwMode="auto">
          <a:xfrm>
            <a:off x="152400" y="228600"/>
            <a:ext cx="8915400" cy="5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4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Evacuee Categorization</a:t>
            </a:r>
          </a:p>
        </p:txBody>
      </p:sp>
      <p:pic>
        <p:nvPicPr>
          <p:cNvPr id="558135" name="Picture 55"/>
          <p:cNvPicPr>
            <a:picLocks noChangeAspect="1" noChangeArrowheads="1"/>
          </p:cNvPicPr>
          <p:nvPr/>
        </p:nvPicPr>
        <p:blipFill>
          <a:blip r:embed="rId3" cstate="print"/>
          <a:srcRect l="6111" t="13556" r="19444" b="7813"/>
          <a:stretch>
            <a:fillRect/>
          </a:stretch>
        </p:blipFill>
        <p:spPr bwMode="auto">
          <a:xfrm>
            <a:off x="457200" y="1169988"/>
            <a:ext cx="8153400" cy="5383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8229600" cy="49530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Existing traffic/transportation simulation systems are not created to model evacuation conditions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 dirty="0">
                <a:latin typeface="Calibri" pitchFamily="34" charset="0"/>
              </a:rPr>
              <a:t>Scale (e.g., number of vehicles)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 dirty="0">
                <a:latin typeface="Calibri" pitchFamily="34" charset="0"/>
              </a:rPr>
              <a:t>Scope (e.g. duration, geographic area)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Existing models do not permit the modeling and simulation of multiple modes of transportation simultaneously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Most models are not able to give analysts the MOE’s they’d like or decision-makers the answers to questions they pose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Limited understanding and development of underlying behaviors of evacuation travel for different evacuee and mode types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sz="2400" b="1" i="1" dirty="0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 dirty="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01107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01109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10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192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Problems of Low Mobility  Evacuation Planning </a:t>
            </a:r>
            <a:endParaRPr kumimoji="0" lang="en-US" sz="4200" b="1" i="1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Problems of Modeling Evacuation Transportation Plans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8382000" cy="49530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Existing traffic/transportation simulation systems are not created to model evacuation conditions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Scale (e.g., number of vehicles)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 dirty="0">
                <a:latin typeface="Calibri" pitchFamily="34" charset="0"/>
              </a:rPr>
              <a:t>Scope (e.g. duration, geographic area)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Existing models do not permit the modeling and simulation of multiple modes of transportation simultaneously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Most models are not able to give analysts the MOE’s they’d like or decision-makers the answers to questions they pose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sz="2400" b="1" i="1" dirty="0"/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2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3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819" y="415400"/>
            <a:ext cx="51314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98065" algn="l"/>
                <a:tab pos="2856865" algn="l"/>
              </a:tabLst>
            </a:pP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Att</a:t>
            </a:r>
            <a:r>
              <a:rPr sz="3600" i="0" spc="5" dirty="0">
                <a:solidFill>
                  <a:srgbClr val="FFB800"/>
                </a:solidFill>
                <a:latin typeface="Arial"/>
                <a:cs typeface="Arial"/>
              </a:rPr>
              <a:t>r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ib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u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tes	of	</a:t>
            </a:r>
            <a:r>
              <a:rPr sz="3600" i="0" spc="5" dirty="0">
                <a:solidFill>
                  <a:srgbClr val="FFB800"/>
                </a:solidFill>
                <a:latin typeface="Arial"/>
                <a:cs typeface="Arial"/>
              </a:rPr>
              <a:t>R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esilie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n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ce</a:t>
            </a:r>
            <a:endParaRPr sz="3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53622"/>
            <a:ext cx="7947025" cy="3383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Fu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ction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400" b="0" i="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– R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2400" b="0" i="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sho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be based on the abi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ity of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soc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systems</a:t>
            </a:r>
            <a:r>
              <a:rPr sz="24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resume functi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 w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thin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 prescri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ed peri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of time fol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ow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400" b="0" i="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an e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pected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eve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gs and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astructure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be function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to s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se soc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systems.</a:t>
            </a:r>
            <a:endParaRPr sz="24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578485" indent="-342900" algn="l" eaLnBrk="1" fontAlgn="auto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Interdep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2400" b="0" i="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– R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2400" b="0" i="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must c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the 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terdepen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ence</a:t>
            </a:r>
            <a:r>
              <a:rPr sz="2400" b="0" i="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ui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r>
              <a:rPr sz="2400" b="0" i="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infras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ructure (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uncti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ity)</a:t>
            </a:r>
            <a:r>
              <a:rPr sz="2400" b="0" i="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b="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2400" b="0" i="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ua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0" i="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and organ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zatio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0" i="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 the bui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env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ronment.</a:t>
            </a:r>
            <a:endParaRPr sz="2400" b="0" i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362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Recognized Limitations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229600" cy="49530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Existing traffic/transportation simulation systems are not created to model evacuation conditions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Scale (e.g., number of vehicles)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Scope (e.g. duration, geographic area)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Existing models do not permit the modeling and simulation of multiple modes of transportation simultaneously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Most models are not able to give analysts the MOE’s they’d like or decision-makers the answers to questions they pose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Limited understanding and development of underlying behaviors of evacuation travel for different evacuee and mode types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sz="2400" b="1" i="1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01107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01109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10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Evacuation</a:t>
            </a:r>
            <a:b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Modeling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algn="r"/>
            <a:r>
              <a:rPr lang="en-US" sz="4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Evacuation </a:t>
            </a:r>
            <a:r>
              <a:rPr lang="en-US" sz="4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Modeling Spectrum</a:t>
            </a:r>
            <a:endParaRPr lang="en-US" sz="4600" b="1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105400"/>
            <a:ext cx="8763000" cy="1676400"/>
          </a:xfrm>
        </p:spPr>
        <p:txBody>
          <a:bodyPr/>
          <a:lstStyle/>
          <a:p>
            <a:pPr marL="1204913" indent="-862013">
              <a:spcAft>
                <a:spcPct val="25000"/>
              </a:spcAft>
              <a:buNone/>
              <a:tabLst>
                <a:tab pos="1204913" algn="l"/>
              </a:tabLst>
            </a:pP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From:  “Structuring Modeling and Simulation Analyses for Evacuation Planning and Operations” </a:t>
            </a:r>
          </a:p>
          <a:p>
            <a:pPr marL="566738" indent="-4763">
              <a:spcAft>
                <a:spcPct val="25000"/>
              </a:spcAft>
              <a:buNone/>
              <a:tabLst>
                <a:tab pos="1204913" algn="l"/>
              </a:tabLst>
            </a:pP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By: 	</a:t>
            </a:r>
            <a:r>
              <a:rPr lang="nl-NL" sz="2400" b="1" i="1" dirty="0" smtClean="0">
                <a:latin typeface="Calibri" pitchFamily="34" charset="0"/>
                <a:cs typeface="Calibri" pitchFamily="34" charset="0"/>
              </a:rPr>
              <a:t>Hardy, Wunderlich, Bunch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and, and </a:t>
            </a:r>
            <a:r>
              <a:rPr lang="nl-NL" sz="2400" b="1" i="1" dirty="0" smtClean="0">
                <a:latin typeface="Calibri" pitchFamily="34" charset="0"/>
                <a:cs typeface="Calibri" pitchFamily="34" charset="0"/>
              </a:rPr>
              <a:t>Smith</a:t>
            </a:r>
            <a:endParaRPr lang="en-US" sz="2400" b="1" i="1" dirty="0" smtClean="0">
              <a:latin typeface="Calibri" pitchFamily="34" charset="0"/>
              <a:cs typeface="Calibri" pitchFamily="34" charset="0"/>
            </a:endParaRP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b="1" i="1" dirty="0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800" b="1" i="1" dirty="0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5715000" y="1981200"/>
            <a:ext cx="12192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5562600" y="2133600"/>
            <a:ext cx="76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181600" y="4114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334000" y="3352800"/>
            <a:ext cx="7620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5486400" y="2133600"/>
            <a:ext cx="0" cy="38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486400" y="2819400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486400" y="2133600"/>
            <a:ext cx="15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</p:spPr>
        <p:txBody>
          <a:bodyPr/>
          <a:lstStyle/>
          <a:p>
            <a:pPr algn="r"/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Current Research</a:t>
            </a:r>
          </a:p>
        </p:txBody>
      </p:sp>
      <p:sp>
        <p:nvSpPr>
          <p:cNvPr id="519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48600" cy="5715000"/>
          </a:xfrm>
          <a:noFill/>
          <a:ln/>
        </p:spPr>
        <p:txBody>
          <a:bodyPr/>
          <a:lstStyle/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Application of the TRANSIMS system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Can be used to model very large geographical regions and large numbers of travelers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Effort and expertise required to code and run 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Issues of verification, validation, and calibration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Hardware and software requirements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History, experience, and acceptance within the professional transportation community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Not developed for the purpose of evacuation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endParaRPr lang="en-US" sz="2600" b="1" i="1" dirty="0"/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0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2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3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algn="r"/>
            <a:r>
              <a:rPr lang="en-US" sz="46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Evacuation Traffic Simulation</a:t>
            </a:r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696200" cy="49530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b="1" i="1">
                <a:latin typeface="Calibri" pitchFamily="34" charset="0"/>
              </a:rPr>
              <a:t>Has proven value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b="1" i="1">
                <a:latin typeface="Calibri" pitchFamily="34" charset="0"/>
              </a:rPr>
              <a:t>Permits bottlenecks to be identified and potential solutions to be analyzed before they become problems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b="1" i="1">
                <a:latin typeface="Calibri" pitchFamily="34" charset="0"/>
              </a:rPr>
              <a:t>Gives quantitative MOE results to decision-makers 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b="1" i="1">
                <a:latin typeface="Calibri" pitchFamily="34" charset="0"/>
              </a:rPr>
              <a:t>Allows effects of alternative strategies and adverse conditions to be assessed without consequence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b="1" i="1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800" b="1" i="1"/>
          </a:p>
        </p:txBody>
      </p:sp>
      <p:grpSp>
        <p:nvGrpSpPr>
          <p:cNvPr id="62566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5669" name="Picture 5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25670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567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72" name="Rectangle 8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Recognized Limitations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229600" cy="49530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Existing traffic/transportation simulation systems are not created to model evacuation conditions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Scale (e.g., number of vehicles)</a:t>
            </a:r>
          </a:p>
          <a:p>
            <a:pPr marL="971550" lvl="1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Scope (e.g. duration, geographic area)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Existing models do not permit the modeling and simulation of multiple modes of transportation simultaneously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Most models are not able to give analysts the MOE’s they’d like or decision-makers the answers to questions they pose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Limited understanding and development of underlying behaviors of evacuation travel for different evacuee and mode types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endParaRPr lang="en-US" sz="2400" b="1" i="1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/>
          </a:p>
        </p:txBody>
      </p:sp>
      <p:grpSp>
        <p:nvGrpSpPr>
          <p:cNvPr id="601106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01107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01108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01109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10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TRANSIMS</a:t>
            </a:r>
            <a:b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Project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TRANSIMS System</a:t>
            </a:r>
          </a:p>
        </p:txBody>
      </p:sp>
      <p:sp>
        <p:nvSpPr>
          <p:cNvPr id="6092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8382000" cy="5715000"/>
          </a:xfrm>
          <a:noFill/>
          <a:ln/>
        </p:spPr>
        <p:txBody>
          <a:bodyPr/>
          <a:lstStyle/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Incorporates aspects of planning and operations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Model large geographical regions and large numbers of travelers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Model populations, travel activities, routing, and analyses it with a </a:t>
            </a:r>
            <a:r>
              <a:rPr lang="en-US" sz="2800" b="1" i="1" dirty="0" err="1">
                <a:latin typeface="Calibri" pitchFamily="34" charset="0"/>
              </a:rPr>
              <a:t>microsimulator</a:t>
            </a:r>
            <a:r>
              <a:rPr lang="en-US" sz="2800" b="1" i="1" dirty="0">
                <a:latin typeface="Calibri" pitchFamily="34" charset="0"/>
              </a:rPr>
              <a:t> 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Open source and available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Effort and expertise required to code and run 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Issues of verification, validation, and calibration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Hardware and software requirements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History, experience, and acceptance within the professional transportation community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800" b="1" i="1" dirty="0">
                <a:latin typeface="Calibri" pitchFamily="34" charset="0"/>
              </a:rPr>
              <a:t>Not developed for the purpose of evacuation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endParaRPr lang="en-US" sz="2800" b="1" i="1" dirty="0"/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400" b="1" i="1" dirty="0"/>
          </a:p>
        </p:txBody>
      </p:sp>
      <p:grpSp>
        <p:nvGrpSpPr>
          <p:cNvPr id="609298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09299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09300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0930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302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TRANSIMS Structure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8077200" cy="5715000"/>
          </a:xfrm>
          <a:noFill/>
          <a:ln/>
        </p:spPr>
        <p:txBody>
          <a:bodyPr/>
          <a:lstStyle/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Network Input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Structure and characteristics of the transportation network (control, capacity, etc.) and activity locations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Population Synthesizer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Creates a disaggregate synthetic population based on aggregate census zonal information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Activity Generator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Travel surveys or observation of past evacuations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Router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Spatial and temporal travel behavior and route assignments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Microsimulator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Tracks and compiles movements and statistics of each agent (vehciles &amp; peds)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Visualizer</a:t>
            </a:r>
          </a:p>
          <a:p>
            <a:pPr marL="971550" lvl="1">
              <a:lnSpc>
                <a:spcPct val="90000"/>
              </a:lnSpc>
              <a:tabLst>
                <a:tab pos="571500" algn="l"/>
              </a:tabLst>
            </a:pPr>
            <a:r>
              <a:rPr lang="en-US" sz="2000" b="1" i="1">
                <a:latin typeface="Calibri" pitchFamily="34" charset="0"/>
              </a:rPr>
              <a:t>3</a:t>
            </a:r>
            <a:r>
              <a:rPr lang="en-US" sz="2000" b="1" i="1" baseline="30000">
                <a:latin typeface="Calibri" pitchFamily="34" charset="0"/>
              </a:rPr>
              <a:t>rd</a:t>
            </a:r>
            <a:r>
              <a:rPr lang="en-US" sz="2000" b="1" i="1">
                <a:latin typeface="Calibri" pitchFamily="34" charset="0"/>
              </a:rPr>
              <a:t> party developer Balfour Technologies Inc.</a:t>
            </a:r>
          </a:p>
          <a:p>
            <a:pPr marL="571500" indent="-228600">
              <a:lnSpc>
                <a:spcPct val="90000"/>
              </a:lnSpc>
              <a:tabLst>
                <a:tab pos="571500" algn="l"/>
              </a:tabLst>
            </a:pPr>
            <a:endParaRPr lang="en-US" sz="2400" b="1" i="1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/>
          </a:p>
        </p:txBody>
      </p:sp>
      <p:grpSp>
        <p:nvGrpSpPr>
          <p:cNvPr id="627726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7727" name="Picture 15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27728" name="Group 16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7729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30" name="Rectangle 18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LSU Study - Approach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447800"/>
            <a:ext cx="7315200" cy="5029200"/>
          </a:xfrm>
        </p:spPr>
        <p:txBody>
          <a:bodyPr/>
          <a:lstStyle/>
          <a:p>
            <a:pPr>
              <a:spcAft>
                <a:spcPct val="25000"/>
              </a:spcAft>
            </a:pPr>
            <a:r>
              <a:rPr lang="en-US" sz="2800" b="1" i="1">
                <a:solidFill>
                  <a:srgbClr val="FF0000"/>
                </a:solidFill>
                <a:latin typeface="Calibri" pitchFamily="34" charset="0"/>
              </a:rPr>
              <a:t>Step 1 –</a:t>
            </a:r>
            <a:r>
              <a:rPr lang="en-US" sz="2800" b="1" i="1">
                <a:latin typeface="Calibri" pitchFamily="34" charset="0"/>
              </a:rPr>
              <a:t> Network development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solidFill>
                  <a:srgbClr val="FF0000"/>
                </a:solidFill>
                <a:latin typeface="Calibri" pitchFamily="34" charset="0"/>
              </a:rPr>
              <a:t>Step 2 -</a:t>
            </a:r>
            <a:r>
              <a:rPr lang="en-US" sz="2800" b="1" i="1">
                <a:latin typeface="Calibri" pitchFamily="34" charset="0"/>
              </a:rPr>
              <a:t> “Base Model” validation and calibration based on 2005 Katrina evacuation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solidFill>
                  <a:srgbClr val="FF0000"/>
                </a:solidFill>
                <a:latin typeface="Calibri" pitchFamily="34" charset="0"/>
              </a:rPr>
              <a:t>Step 3 -</a:t>
            </a:r>
            <a:r>
              <a:rPr lang="en-US" sz="2800" b="1" i="1">
                <a:latin typeface="Calibri" pitchFamily="34" charset="0"/>
              </a:rPr>
              <a:t> Code “New” New Orleans multimodal plan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solidFill>
                  <a:srgbClr val="FF0000"/>
                </a:solidFill>
                <a:latin typeface="Calibri" pitchFamily="34" charset="0"/>
              </a:rPr>
              <a:t>Step 4 -</a:t>
            </a:r>
            <a:r>
              <a:rPr lang="en-US" sz="2800" b="1" i="1">
                <a:latin typeface="Calibri" pitchFamily="34" charset="0"/>
              </a:rPr>
              <a:t> “Base Model” validation and calibration based on 2005 Katrina evacuation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latin typeface="Calibri" pitchFamily="34" charset="0"/>
              </a:rPr>
              <a:t>Step 5 - Code and test alternative plans and ideas</a:t>
            </a:r>
          </a:p>
          <a:p>
            <a:pPr>
              <a:spcAft>
                <a:spcPct val="25000"/>
              </a:spcAft>
              <a:buFontTx/>
              <a:buNone/>
            </a:pPr>
            <a:endParaRPr lang="en-US" sz="2800" b="1" i="1">
              <a:latin typeface="Calibri" pitchFamily="34" charset="0"/>
            </a:endParaRPr>
          </a:p>
          <a:p>
            <a:pPr>
              <a:buFontTx/>
              <a:buNone/>
            </a:pPr>
            <a:endParaRPr lang="en-US" sz="2800" b="1" i="1"/>
          </a:p>
        </p:txBody>
      </p:sp>
      <p:grpSp>
        <p:nvGrpSpPr>
          <p:cNvPr id="699401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99402" name="Picture 10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99403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99404" name="Rectangle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405" name="Rectangle 13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4819" y="369680"/>
            <a:ext cx="6438265" cy="1031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Perform</a:t>
            </a:r>
            <a:r>
              <a:rPr sz="3600" i="0" spc="5" dirty="0">
                <a:solidFill>
                  <a:srgbClr val="FFB800"/>
                </a:solidFill>
                <a:latin typeface="Arial"/>
                <a:cs typeface="Arial"/>
              </a:rPr>
              <a:t>a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nce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Levels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for</a:t>
            </a:r>
            <a:r>
              <a:rPr sz="3600" i="0" spc="-12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Afte</a:t>
            </a:r>
            <a:r>
              <a:rPr sz="3600" i="0" spc="20" dirty="0">
                <a:solidFill>
                  <a:srgbClr val="FFB800"/>
                </a:solidFill>
                <a:latin typeface="Arial"/>
                <a:cs typeface="Arial"/>
              </a:rPr>
              <a:t>r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- Event</a:t>
            </a:r>
            <a:r>
              <a:rPr sz="3600" i="0" spc="-5" dirty="0">
                <a:solidFill>
                  <a:srgbClr val="FFB800"/>
                </a:solidFill>
                <a:latin typeface="Arial"/>
                <a:cs typeface="Arial"/>
              </a:rPr>
              <a:t> 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Evaluatio</a:t>
            </a:r>
            <a:r>
              <a:rPr sz="3600" i="0" spc="-15" dirty="0">
                <a:solidFill>
                  <a:srgbClr val="FFB800"/>
                </a:solidFill>
                <a:latin typeface="Arial"/>
                <a:cs typeface="Arial"/>
              </a:rPr>
              <a:t>n</a:t>
            </a:r>
            <a:r>
              <a:rPr sz="3600" i="0" dirty="0">
                <a:solidFill>
                  <a:srgbClr val="FFB800"/>
                </a:solidFill>
                <a:latin typeface="Arial"/>
                <a:cs typeface="Arial"/>
              </a:rPr>
              <a:t>s</a:t>
            </a:r>
            <a:endParaRPr sz="3600" b="0" i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2585720"/>
          <a:ext cx="8216900" cy="2621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/>
                <a:gridCol w="6921500"/>
              </a:tblGrid>
              <a:tr h="713739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74549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Infras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ructure</a:t>
                      </a:r>
                      <a:r>
                        <a:rPr sz="2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stem</a:t>
                      </a:r>
                      <a:r>
                        <a:rPr sz="20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Performance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</a:tr>
              <a:tr h="6273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sume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0% s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ice</a:t>
                      </a:r>
                      <a:r>
                        <a:rPr sz="1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II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sume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ice</a:t>
                      </a:r>
                      <a:r>
                        <a:rPr sz="1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3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ks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mont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III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sume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b="1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ice</a:t>
                      </a:r>
                      <a:r>
                        <a:rPr sz="1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mont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0%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5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rs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539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2" name="Picture 2" descr="Pict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701443" name="Text Box 3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7" name="Picture 7"/>
          <p:cNvPicPr>
            <a:picLocks noChangeAspect="1" noChangeArrowheads="1"/>
          </p:cNvPicPr>
          <p:nvPr/>
        </p:nvPicPr>
        <p:blipFill>
          <a:blip r:embed="rId3" cstate="print"/>
          <a:srcRect l="52122" t="20508" r="3688" b="25558"/>
          <a:stretch>
            <a:fillRect/>
          </a:stretch>
        </p:blipFill>
        <p:spPr bwMode="auto">
          <a:xfrm>
            <a:off x="1219200" y="336550"/>
            <a:ext cx="7848600" cy="598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55368" name="Oval 8"/>
          <p:cNvSpPr>
            <a:spLocks noChangeArrowheads="1"/>
          </p:cNvSpPr>
          <p:nvPr/>
        </p:nvSpPr>
        <p:spPr bwMode="auto">
          <a:xfrm rot="2548160">
            <a:off x="6781800" y="762000"/>
            <a:ext cx="661988" cy="3200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374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55375" name="Picture 15" descr="ritahouston001_1"/>
            <p:cNvPicPr preferRelativeResize="0">
              <a:picLocks noChangeArrowheads="1"/>
            </p:cNvPicPr>
            <p:nvPr/>
          </p:nvPicPr>
          <p:blipFill>
            <a:blip r:embed="rId4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55376" name="Group 16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55377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378" name="Rectangle 18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2" name="Picture 2" descr="Picture6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634883" name="Text Box 3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  <p:sp>
        <p:nvSpPr>
          <p:cNvPr id="634884" name="AutoShape 4"/>
          <p:cNvSpPr>
            <a:spLocks noChangeArrowheads="1"/>
          </p:cNvSpPr>
          <p:nvPr/>
        </p:nvSpPr>
        <p:spPr bwMode="auto">
          <a:xfrm>
            <a:off x="4191000" y="4343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66" name="AutoShape 9246"/>
          <p:cNvSpPr>
            <a:spLocks noChangeArrowheads="1"/>
          </p:cNvSpPr>
          <p:nvPr/>
        </p:nvSpPr>
        <p:spPr bwMode="auto">
          <a:xfrm>
            <a:off x="4419600" y="48006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67" name="AutoShape 9247"/>
          <p:cNvSpPr>
            <a:spLocks noChangeArrowheads="1"/>
          </p:cNvSpPr>
          <p:nvPr/>
        </p:nvSpPr>
        <p:spPr bwMode="auto">
          <a:xfrm>
            <a:off x="8686800" y="3048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68" name="AutoShape 9248"/>
          <p:cNvSpPr>
            <a:spLocks noChangeArrowheads="1"/>
          </p:cNvSpPr>
          <p:nvPr/>
        </p:nvSpPr>
        <p:spPr bwMode="auto">
          <a:xfrm>
            <a:off x="3733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69" name="AutoShape 9249"/>
          <p:cNvSpPr>
            <a:spLocks noChangeArrowheads="1"/>
          </p:cNvSpPr>
          <p:nvPr/>
        </p:nvSpPr>
        <p:spPr bwMode="auto">
          <a:xfrm>
            <a:off x="4114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70" name="AutoShape 9250"/>
          <p:cNvSpPr>
            <a:spLocks noChangeArrowheads="1"/>
          </p:cNvSpPr>
          <p:nvPr/>
        </p:nvSpPr>
        <p:spPr bwMode="auto">
          <a:xfrm>
            <a:off x="1371600" y="22098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71" name="AutoShape 9251"/>
          <p:cNvSpPr>
            <a:spLocks noChangeArrowheads="1"/>
          </p:cNvSpPr>
          <p:nvPr/>
        </p:nvSpPr>
        <p:spPr bwMode="auto">
          <a:xfrm>
            <a:off x="4114800" y="6248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72" name="Oval 9252"/>
          <p:cNvSpPr>
            <a:spLocks noChangeArrowheads="1"/>
          </p:cNvSpPr>
          <p:nvPr/>
        </p:nvSpPr>
        <p:spPr bwMode="auto">
          <a:xfrm>
            <a:off x="4038600" y="4191000"/>
            <a:ext cx="6858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54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54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54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54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54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54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/>
      <p:bldP spid="654366" grpId="0" animBg="1"/>
      <p:bldP spid="654367" grpId="0" animBg="1"/>
      <p:bldP spid="654368" grpId="0" animBg="1"/>
      <p:bldP spid="654369" grpId="0" animBg="1"/>
      <p:bldP spid="654370" grpId="0" animBg="1"/>
      <p:bldP spid="654371" grpId="0" animBg="1"/>
      <p:bldP spid="6543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1032" name="Object 1032"/>
          <p:cNvGraphicFramePr>
            <a:graphicFrameLocks noGrp="1" noChangeAspect="1"/>
          </p:cNvGraphicFramePr>
          <p:nvPr>
            <p:ph/>
          </p:nvPr>
        </p:nvGraphicFramePr>
        <p:xfrm>
          <a:off x="-76200" y="1087438"/>
          <a:ext cx="9753600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37" name="Chart" r:id="rId4" imgW="9344254" imgH="4724502" progId="Excel.Sheet.8">
                  <p:embed/>
                </p:oleObj>
              </mc:Choice>
              <mc:Fallback>
                <p:oleObj name="Chart" r:id="rId4" imgW="9344254" imgH="4724502" progId="Excel.Sheet.8">
                  <p:embed/>
                  <p:pic>
                    <p:nvPicPr>
                      <p:cNvPr id="0" name="Picture 10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087438"/>
                        <a:ext cx="9753600" cy="4932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2" descr="Picture6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666652" name="Text Box 9244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  <p:sp>
        <p:nvSpPr>
          <p:cNvPr id="666653" name="AutoShape 9245"/>
          <p:cNvSpPr>
            <a:spLocks noChangeArrowheads="1"/>
          </p:cNvSpPr>
          <p:nvPr/>
        </p:nvSpPr>
        <p:spPr bwMode="auto">
          <a:xfrm>
            <a:off x="4191000" y="4343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4" name="AutoShape 9246"/>
          <p:cNvSpPr>
            <a:spLocks noChangeArrowheads="1"/>
          </p:cNvSpPr>
          <p:nvPr/>
        </p:nvSpPr>
        <p:spPr bwMode="auto">
          <a:xfrm>
            <a:off x="4419600" y="48006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5" name="AutoShape 9247"/>
          <p:cNvSpPr>
            <a:spLocks noChangeArrowheads="1"/>
          </p:cNvSpPr>
          <p:nvPr/>
        </p:nvSpPr>
        <p:spPr bwMode="auto">
          <a:xfrm>
            <a:off x="8686800" y="3048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6" name="AutoShape 9248"/>
          <p:cNvSpPr>
            <a:spLocks noChangeArrowheads="1"/>
          </p:cNvSpPr>
          <p:nvPr/>
        </p:nvSpPr>
        <p:spPr bwMode="auto">
          <a:xfrm>
            <a:off x="3733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7" name="AutoShape 9249"/>
          <p:cNvSpPr>
            <a:spLocks noChangeArrowheads="1"/>
          </p:cNvSpPr>
          <p:nvPr/>
        </p:nvSpPr>
        <p:spPr bwMode="auto">
          <a:xfrm>
            <a:off x="4114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8" name="AutoShape 9250"/>
          <p:cNvSpPr>
            <a:spLocks noChangeArrowheads="1"/>
          </p:cNvSpPr>
          <p:nvPr/>
        </p:nvSpPr>
        <p:spPr bwMode="auto">
          <a:xfrm>
            <a:off x="1371600" y="22098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59" name="AutoShape 9251"/>
          <p:cNvSpPr>
            <a:spLocks noChangeArrowheads="1"/>
          </p:cNvSpPr>
          <p:nvPr/>
        </p:nvSpPr>
        <p:spPr bwMode="auto">
          <a:xfrm>
            <a:off x="4114800" y="6248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6662" name="Freeform 9254"/>
          <p:cNvSpPr>
            <a:spLocks/>
          </p:cNvSpPr>
          <p:nvPr/>
        </p:nvSpPr>
        <p:spPr bwMode="auto">
          <a:xfrm>
            <a:off x="889000" y="2743200"/>
            <a:ext cx="5194300" cy="2476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6" y="152"/>
              </a:cxn>
              <a:cxn ang="0">
                <a:pos x="448" y="424"/>
              </a:cxn>
              <a:cxn ang="0">
                <a:pos x="528" y="712"/>
              </a:cxn>
              <a:cxn ang="0">
                <a:pos x="864" y="968"/>
              </a:cxn>
              <a:cxn ang="0">
                <a:pos x="1256" y="1032"/>
              </a:cxn>
              <a:cxn ang="0">
                <a:pos x="1576" y="1136"/>
              </a:cxn>
              <a:cxn ang="0">
                <a:pos x="2200" y="1184"/>
              </a:cxn>
              <a:cxn ang="0">
                <a:pos x="2456" y="1272"/>
              </a:cxn>
              <a:cxn ang="0">
                <a:pos x="2856" y="1552"/>
              </a:cxn>
              <a:cxn ang="0">
                <a:pos x="3272" y="1560"/>
              </a:cxn>
            </a:cxnLst>
            <a:rect l="0" t="0" r="r" b="b"/>
            <a:pathLst>
              <a:path w="3272" h="1560">
                <a:moveTo>
                  <a:pt x="0" y="0"/>
                </a:moveTo>
                <a:lnTo>
                  <a:pt x="256" y="152"/>
                </a:lnTo>
                <a:lnTo>
                  <a:pt x="448" y="424"/>
                </a:lnTo>
                <a:lnTo>
                  <a:pt x="528" y="712"/>
                </a:lnTo>
                <a:lnTo>
                  <a:pt x="864" y="968"/>
                </a:lnTo>
                <a:lnTo>
                  <a:pt x="1256" y="1032"/>
                </a:lnTo>
                <a:lnTo>
                  <a:pt x="1576" y="1136"/>
                </a:lnTo>
                <a:lnTo>
                  <a:pt x="2200" y="1184"/>
                </a:lnTo>
                <a:lnTo>
                  <a:pt x="2456" y="1272"/>
                </a:lnTo>
                <a:lnTo>
                  <a:pt x="2856" y="1552"/>
                </a:lnTo>
                <a:lnTo>
                  <a:pt x="3272" y="1560"/>
                </a:lnTo>
              </a:path>
            </a:pathLst>
          </a:custGeom>
          <a:noFill/>
          <a:ln w="889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66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66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66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66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66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66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66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53" grpId="0" animBg="1"/>
      <p:bldP spid="666654" grpId="0" animBg="1"/>
      <p:bldP spid="666655" grpId="0" animBg="1"/>
      <p:bldP spid="666656" grpId="0" animBg="1"/>
      <p:bldP spid="666657" grpId="0" animBg="1"/>
      <p:bldP spid="666658" grpId="0" animBg="1"/>
      <p:bldP spid="666659" grpId="0" animBg="1"/>
      <p:bldP spid="66666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9698" name="Object 2"/>
          <p:cNvGraphicFramePr>
            <a:graphicFrameLocks noGrp="1" noChangeAspect="1"/>
          </p:cNvGraphicFramePr>
          <p:nvPr>
            <p:ph/>
          </p:nvPr>
        </p:nvGraphicFramePr>
        <p:xfrm>
          <a:off x="-228600" y="457200"/>
          <a:ext cx="103632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703" name="Chart" r:id="rId4" imgW="6886804" imgH="4038702" progId="Excel.Sheet.8">
                  <p:embed/>
                </p:oleObj>
              </mc:Choice>
              <mc:Fallback>
                <p:oleObj name="Chart" r:id="rId4" imgW="6886804" imgH="4038702" progId="Excel.Sheet.8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457200"/>
                        <a:ext cx="103632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9704" name="Group 8"/>
          <p:cNvGrpSpPr>
            <a:grpSpLocks/>
          </p:cNvGrpSpPr>
          <p:nvPr/>
        </p:nvGrpSpPr>
        <p:grpSpPr bwMode="auto">
          <a:xfrm>
            <a:off x="363538" y="1117600"/>
            <a:ext cx="8521700" cy="3660775"/>
            <a:chOff x="240" y="720"/>
            <a:chExt cx="5526" cy="2397"/>
          </a:xfrm>
        </p:grpSpPr>
        <p:sp>
          <p:nvSpPr>
            <p:cNvPr id="669700" name="Line 4"/>
            <p:cNvSpPr>
              <a:spLocks noChangeShapeType="1"/>
            </p:cNvSpPr>
            <p:nvPr/>
          </p:nvSpPr>
          <p:spPr bwMode="auto">
            <a:xfrm flipH="1">
              <a:off x="4848" y="1008"/>
              <a:ext cx="192" cy="2064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9701" name="Freeform 5"/>
            <p:cNvSpPr>
              <a:spLocks/>
            </p:cNvSpPr>
            <p:nvPr/>
          </p:nvSpPr>
          <p:spPr bwMode="auto">
            <a:xfrm>
              <a:off x="240" y="1104"/>
              <a:ext cx="5408" cy="568"/>
            </a:xfrm>
            <a:custGeom>
              <a:avLst/>
              <a:gdLst/>
              <a:ahLst/>
              <a:cxnLst>
                <a:cxn ang="0">
                  <a:pos x="5408" y="568"/>
                </a:cxn>
                <a:cxn ang="0">
                  <a:pos x="0" y="0"/>
                </a:cxn>
              </a:cxnLst>
              <a:rect l="0" t="0" r="r" b="b"/>
              <a:pathLst>
                <a:path w="5408" h="568">
                  <a:moveTo>
                    <a:pt x="5408" y="568"/>
                  </a:move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9702" name="Text Box 6"/>
            <p:cNvSpPr txBox="1">
              <a:spLocks noChangeArrowheads="1"/>
            </p:cNvSpPr>
            <p:nvPr/>
          </p:nvSpPr>
          <p:spPr bwMode="auto">
            <a:xfrm rot="349580">
              <a:off x="3408" y="720"/>
              <a:ext cx="1834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0" i="0">
                  <a:solidFill>
                    <a:schemeClr val="tx1"/>
                  </a:solidFill>
                  <a:latin typeface="Calibri" pitchFamily="34" charset="0"/>
                </a:rPr>
                <a:t>LaPlace Data Station</a:t>
              </a:r>
            </a:p>
          </p:txBody>
        </p:sp>
        <p:sp>
          <p:nvSpPr>
            <p:cNvPr id="669703" name="Text Box 7"/>
            <p:cNvSpPr txBox="1">
              <a:spLocks noChangeArrowheads="1"/>
            </p:cNvSpPr>
            <p:nvPr/>
          </p:nvSpPr>
          <p:spPr bwMode="auto">
            <a:xfrm rot="16467268">
              <a:off x="4754" y="2105"/>
              <a:ext cx="1822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0" i="0">
                  <a:solidFill>
                    <a:schemeClr val="tx1"/>
                  </a:solidFill>
                  <a:latin typeface="Calibri" pitchFamily="34" charset="0"/>
                </a:rPr>
                <a:t>10:00am - Sunday</a:t>
              </a:r>
            </a:p>
          </p:txBody>
        </p:sp>
      </p:grpSp>
      <p:sp>
        <p:nvSpPr>
          <p:cNvPr id="669709" name="Text Box 13"/>
          <p:cNvSpPr txBox="1">
            <a:spLocks noChangeArrowheads="1"/>
          </p:cNvSpPr>
          <p:nvPr/>
        </p:nvSpPr>
        <p:spPr bwMode="auto">
          <a:xfrm rot="349580">
            <a:off x="0" y="4800600"/>
            <a:ext cx="28289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b="0" i="0">
                <a:solidFill>
                  <a:schemeClr val="tx1"/>
                </a:solidFill>
                <a:latin typeface="Calibri" pitchFamily="34" charset="0"/>
              </a:rPr>
              <a:t>Baton Rouge</a:t>
            </a:r>
          </a:p>
        </p:txBody>
      </p:sp>
      <p:sp>
        <p:nvSpPr>
          <p:cNvPr id="669711" name="Text Box 15"/>
          <p:cNvSpPr txBox="1">
            <a:spLocks noChangeArrowheads="1"/>
          </p:cNvSpPr>
          <p:nvPr/>
        </p:nvSpPr>
        <p:spPr bwMode="auto">
          <a:xfrm rot="349580">
            <a:off x="7010400" y="5410200"/>
            <a:ext cx="28289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 b="0" i="0">
                <a:solidFill>
                  <a:schemeClr val="tx1"/>
                </a:solidFill>
                <a:latin typeface="Calibri" pitchFamily="34" charset="0"/>
              </a:rPr>
              <a:t>New Orleans</a:t>
            </a:r>
          </a:p>
        </p:txBody>
      </p:sp>
      <p:sp>
        <p:nvSpPr>
          <p:cNvPr id="669712" name="Rectangle 16"/>
          <p:cNvSpPr>
            <a:spLocks noChangeArrowheads="1"/>
          </p:cNvSpPr>
          <p:nvPr/>
        </p:nvSpPr>
        <p:spPr bwMode="auto">
          <a:xfrm>
            <a:off x="0" y="5715000"/>
            <a:ext cx="94488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Westbound I-10 Traffic Speed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746" name="Picture 2" descr="Picture6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680988" name="Text Box 9244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  <p:sp>
        <p:nvSpPr>
          <p:cNvPr id="680989" name="AutoShape 9245"/>
          <p:cNvSpPr>
            <a:spLocks noChangeArrowheads="1"/>
          </p:cNvSpPr>
          <p:nvPr/>
        </p:nvSpPr>
        <p:spPr bwMode="auto">
          <a:xfrm>
            <a:off x="4191000" y="4343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0" name="AutoShape 9246"/>
          <p:cNvSpPr>
            <a:spLocks noChangeArrowheads="1"/>
          </p:cNvSpPr>
          <p:nvPr/>
        </p:nvSpPr>
        <p:spPr bwMode="auto">
          <a:xfrm>
            <a:off x="4419600" y="48006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1" name="AutoShape 9247"/>
          <p:cNvSpPr>
            <a:spLocks noChangeArrowheads="1"/>
          </p:cNvSpPr>
          <p:nvPr/>
        </p:nvSpPr>
        <p:spPr bwMode="auto">
          <a:xfrm>
            <a:off x="8153400" y="3200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2" name="AutoShape 9248"/>
          <p:cNvSpPr>
            <a:spLocks noChangeArrowheads="1"/>
          </p:cNvSpPr>
          <p:nvPr/>
        </p:nvSpPr>
        <p:spPr bwMode="auto">
          <a:xfrm>
            <a:off x="3733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3" name="AutoShape 9249"/>
          <p:cNvSpPr>
            <a:spLocks noChangeArrowheads="1"/>
          </p:cNvSpPr>
          <p:nvPr/>
        </p:nvSpPr>
        <p:spPr bwMode="auto">
          <a:xfrm>
            <a:off x="4114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4" name="AutoShape 9250"/>
          <p:cNvSpPr>
            <a:spLocks noChangeArrowheads="1"/>
          </p:cNvSpPr>
          <p:nvPr/>
        </p:nvSpPr>
        <p:spPr bwMode="auto">
          <a:xfrm>
            <a:off x="1371600" y="22098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5" name="AutoShape 9251"/>
          <p:cNvSpPr>
            <a:spLocks noChangeArrowheads="1"/>
          </p:cNvSpPr>
          <p:nvPr/>
        </p:nvSpPr>
        <p:spPr bwMode="auto">
          <a:xfrm>
            <a:off x="4114800" y="6248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0996" name="Oval 9252"/>
          <p:cNvSpPr>
            <a:spLocks noChangeArrowheads="1"/>
          </p:cNvSpPr>
          <p:nvPr/>
        </p:nvSpPr>
        <p:spPr bwMode="auto">
          <a:xfrm>
            <a:off x="8001000" y="2971800"/>
            <a:ext cx="6858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809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80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80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80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80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809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80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89" grpId="0" animBg="1"/>
      <p:bldP spid="680990" grpId="0" animBg="1"/>
      <p:bldP spid="680991" grpId="0" animBg="1"/>
      <p:bldP spid="680992" grpId="0" animBg="1"/>
      <p:bldP spid="680993" grpId="0" animBg="1"/>
      <p:bldP spid="680994" grpId="0" animBg="1"/>
      <p:bldP spid="680995" grpId="0" animBg="1"/>
      <p:bldP spid="68099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4098" name="Object 2"/>
          <p:cNvGraphicFramePr>
            <a:graphicFrameLocks noGrp="1" noChangeAspect="1"/>
          </p:cNvGraphicFramePr>
          <p:nvPr>
            <p:ph/>
          </p:nvPr>
        </p:nvGraphicFramePr>
        <p:xfrm>
          <a:off x="-76200" y="1041400"/>
          <a:ext cx="98298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03" name="Chart" r:id="rId4" imgW="9344254" imgH="4724502" progId="Excel.Sheet.8">
                  <p:embed/>
                </p:oleObj>
              </mc:Choice>
              <mc:Fallback>
                <p:oleObj name="Chart" r:id="rId4" imgW="9344254" imgH="4724502" progId="Excel.Sheet.8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041400"/>
                        <a:ext cx="9829800" cy="496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 descr="Picture6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0" y="284163"/>
            <a:ext cx="9144000" cy="6288087"/>
          </a:xfrm>
          <a:prstGeom prst="rect">
            <a:avLst/>
          </a:prstGeom>
          <a:noFill/>
        </p:spPr>
      </p:pic>
      <p:sp>
        <p:nvSpPr>
          <p:cNvPr id="692252" name="Text Box 9244"/>
          <p:cNvSpPr txBox="1">
            <a:spLocks noChangeArrowheads="1"/>
          </p:cNvSpPr>
          <p:nvPr/>
        </p:nvSpPr>
        <p:spPr bwMode="auto">
          <a:xfrm>
            <a:off x="6324600" y="6019800"/>
            <a:ext cx="2514600" cy="438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Map Source: LaDOTD</a:t>
            </a:r>
          </a:p>
          <a:p>
            <a:pPr marL="914400" indent="-914400">
              <a:lnSpc>
                <a:spcPct val="100000"/>
              </a:lnSpc>
              <a:tabLst>
                <a:tab pos="1428750" algn="l"/>
              </a:tabLst>
            </a:pPr>
            <a:r>
              <a:rPr lang="en-US" sz="11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http://www.dotd.state.la.us/maps</a:t>
            </a:r>
          </a:p>
        </p:txBody>
      </p:sp>
      <p:sp>
        <p:nvSpPr>
          <p:cNvPr id="692253" name="AutoShape 9245"/>
          <p:cNvSpPr>
            <a:spLocks noChangeArrowheads="1"/>
          </p:cNvSpPr>
          <p:nvPr/>
        </p:nvSpPr>
        <p:spPr bwMode="auto">
          <a:xfrm>
            <a:off x="4191000" y="4343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4" name="AutoShape 9246"/>
          <p:cNvSpPr>
            <a:spLocks noChangeArrowheads="1"/>
          </p:cNvSpPr>
          <p:nvPr/>
        </p:nvSpPr>
        <p:spPr bwMode="auto">
          <a:xfrm>
            <a:off x="4419600" y="48006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5" name="AutoShape 9247"/>
          <p:cNvSpPr>
            <a:spLocks noChangeArrowheads="1"/>
          </p:cNvSpPr>
          <p:nvPr/>
        </p:nvSpPr>
        <p:spPr bwMode="auto">
          <a:xfrm>
            <a:off x="8153400" y="3200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6" name="AutoShape 9248"/>
          <p:cNvSpPr>
            <a:spLocks noChangeArrowheads="1"/>
          </p:cNvSpPr>
          <p:nvPr/>
        </p:nvSpPr>
        <p:spPr bwMode="auto">
          <a:xfrm>
            <a:off x="3733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7" name="AutoShape 9249"/>
          <p:cNvSpPr>
            <a:spLocks noChangeArrowheads="1"/>
          </p:cNvSpPr>
          <p:nvPr/>
        </p:nvSpPr>
        <p:spPr bwMode="auto">
          <a:xfrm>
            <a:off x="4114800" y="3810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8" name="AutoShape 9250"/>
          <p:cNvSpPr>
            <a:spLocks noChangeArrowheads="1"/>
          </p:cNvSpPr>
          <p:nvPr/>
        </p:nvSpPr>
        <p:spPr bwMode="auto">
          <a:xfrm>
            <a:off x="1371600" y="22098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59" name="AutoShape 9251"/>
          <p:cNvSpPr>
            <a:spLocks noChangeArrowheads="1"/>
          </p:cNvSpPr>
          <p:nvPr/>
        </p:nvSpPr>
        <p:spPr bwMode="auto">
          <a:xfrm>
            <a:off x="4114800" y="6248400"/>
            <a:ext cx="304800" cy="381000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2260" name="Oval 9252"/>
          <p:cNvSpPr>
            <a:spLocks noChangeArrowheads="1"/>
          </p:cNvSpPr>
          <p:nvPr/>
        </p:nvSpPr>
        <p:spPr bwMode="auto">
          <a:xfrm>
            <a:off x="1143000" y="1981200"/>
            <a:ext cx="6858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92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92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92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92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92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92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92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53" grpId="0" animBg="1"/>
      <p:bldP spid="692254" grpId="0" animBg="1"/>
      <p:bldP spid="692255" grpId="0" animBg="1"/>
      <p:bldP spid="692256" grpId="0" animBg="1"/>
      <p:bldP spid="692257" grpId="0" animBg="1"/>
      <p:bldP spid="692258" grpId="0" animBg="1"/>
      <p:bldP spid="692259" grpId="0" animBg="1"/>
      <p:bldP spid="69226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942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-76200" y="1066800"/>
          <a:ext cx="9677400" cy="489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280" name="Chart" r:id="rId4" imgW="9344254" imgH="4724502" progId="Excel.Sheet.8">
                  <p:embed/>
                </p:oleObj>
              </mc:Choice>
              <mc:Fallback>
                <p:oleObj name="Chart" r:id="rId4" imgW="9344254" imgH="4724502" progId="Excel.Sheet.8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066800"/>
                        <a:ext cx="9677400" cy="489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256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Dis</a:t>
            </a:r>
            <a:r>
              <a:rPr sz="3200" spc="-10" dirty="0"/>
              <a:t>a</a:t>
            </a:r>
            <a:r>
              <a:rPr sz="3200" dirty="0"/>
              <a:t>st</a:t>
            </a:r>
            <a:r>
              <a:rPr sz="3200" spc="-10" dirty="0"/>
              <a:t>e</a:t>
            </a:r>
            <a:r>
              <a:rPr sz="3200" dirty="0"/>
              <a:t>r</a:t>
            </a:r>
            <a:r>
              <a:rPr sz="3200" spc="-15" dirty="0"/>
              <a:t> </a:t>
            </a:r>
            <a:r>
              <a:rPr sz="3200" dirty="0"/>
              <a:t>Res</a:t>
            </a:r>
            <a:r>
              <a:rPr sz="3200" spc="-10" dirty="0"/>
              <a:t>i</a:t>
            </a:r>
            <a:r>
              <a:rPr sz="3200" dirty="0"/>
              <a:t>li</a:t>
            </a:r>
            <a:r>
              <a:rPr sz="3200" spc="-10" dirty="0"/>
              <a:t>e</a:t>
            </a:r>
            <a:r>
              <a:rPr sz="3200" dirty="0"/>
              <a:t>nce</a:t>
            </a:r>
            <a:r>
              <a:rPr sz="3200" spc="-30" dirty="0"/>
              <a:t> </a:t>
            </a:r>
            <a:r>
              <a:rPr sz="3200" dirty="0"/>
              <a:t>Fra</a:t>
            </a:r>
            <a:r>
              <a:rPr sz="3200" spc="-10" dirty="0"/>
              <a:t>m</a:t>
            </a:r>
            <a:r>
              <a:rPr sz="3200" dirty="0"/>
              <a:t>ework</a:t>
            </a:r>
            <a:r>
              <a:rPr sz="3200" spc="-35" dirty="0"/>
              <a:t> </a:t>
            </a:r>
            <a:r>
              <a:rPr sz="3200" dirty="0"/>
              <a:t>1.0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523396"/>
            <a:ext cx="7962265" cy="454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Disaster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2400" b="0" i="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Framework 1.0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2400" b="0" i="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focus 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 the role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0" i="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frastructure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fel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ay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in ens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ring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commun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resil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enc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355600" indent="-342900" algn="l" eaLnBrk="1" fontAlgn="auto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Framework wi</a:t>
            </a:r>
            <a:r>
              <a:rPr sz="2400" b="0" i="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l:</a:t>
            </a:r>
            <a:endParaRPr sz="24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 algn="l" eaLnBrk="1" fontAlgn="auto" hangingPunct="1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>
                <a:srgbClr val="B8CDE4"/>
              </a:buClr>
              <a:buFont typeface="Arial"/>
              <a:buChar char="–"/>
              <a:tabLst>
                <a:tab pos="756920" algn="l"/>
              </a:tabLs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Establish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pes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forma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2000" b="0" i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ways</a:t>
            </a:r>
            <a:r>
              <a:rPr sz="20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expre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756285" marR="755015" lvl="1" indent="-286385" algn="l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8CDE4"/>
              </a:buClr>
              <a:buFont typeface="Arial"/>
              <a:buChar char="–"/>
              <a:tabLst>
                <a:tab pos="756920" algn="l"/>
              </a:tabLs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Identi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r>
              <a:rPr sz="20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standards,</a:t>
            </a:r>
            <a:r>
              <a:rPr sz="2000" b="0" i="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b="0" i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pra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tices</a:t>
            </a:r>
            <a:r>
              <a:rPr sz="2000" b="0" i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that add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resilience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 algn="l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8CDE4"/>
              </a:buClr>
              <a:buFont typeface="Arial"/>
              <a:buChar char="–"/>
              <a:tabLst>
                <a:tab pos="756920" algn="l"/>
              </a:tabLs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Identi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gaps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2000" b="0" i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add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sz="2000" b="0" i="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b="0" i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enh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0" i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resilience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756285" lvl="1" indent="-286385" algn="l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8CDE4"/>
              </a:buClr>
              <a:buFont typeface="Arial"/>
              <a:buChar char="–"/>
              <a:tabLst>
                <a:tab pos="756920" algn="l"/>
              </a:tabLst>
            </a:pP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Capture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regional</a:t>
            </a:r>
            <a:r>
              <a:rPr sz="2000" b="0" i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000" b="0" i="0" spc="-4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ferences</a:t>
            </a:r>
            <a:r>
              <a:rPr sz="2000" b="0" i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b="0" i="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0" i="0" spc="-10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000" b="0" i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b="0" i="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000" b="0" i="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0" i="0" dirty="0">
                <a:solidFill>
                  <a:srgbClr val="FFFFFF"/>
                </a:solidFill>
                <a:latin typeface="Arial"/>
                <a:cs typeface="Arial"/>
              </a:rPr>
              <a:t>ilience</a:t>
            </a:r>
            <a:endParaRPr sz="2000" b="0" i="0">
              <a:solidFill>
                <a:prstClr val="black"/>
              </a:solidFill>
              <a:latin typeface="Arial"/>
              <a:cs typeface="Arial"/>
            </a:endParaRPr>
          </a:p>
          <a:p>
            <a:pPr marL="355600" marR="562610" indent="-342900" algn="l" eaLnBrk="1" fontAlgn="auto" hangingPunct="1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Clr>
                <a:srgbClr val="FFC736"/>
              </a:buClr>
              <a:buFont typeface="Arial"/>
              <a:buChar char="•"/>
              <a:tabLst>
                <a:tab pos="356235" algn="l"/>
              </a:tabLst>
            </a:pP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Disaster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nce</a:t>
            </a:r>
            <a:r>
              <a:rPr sz="2400" b="0" i="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Framework wi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0" i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b="0" i="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ed through a series</a:t>
            </a:r>
            <a:r>
              <a:rPr sz="2400" b="0" i="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of stake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400" b="0" i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0" i="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0" i="0" dirty="0">
                <a:solidFill>
                  <a:srgbClr val="FFFFFF"/>
                </a:solidFill>
                <a:latin typeface="Arial"/>
                <a:cs typeface="Arial"/>
              </a:rPr>
              <a:t>rkshops.</a:t>
            </a:r>
            <a:endParaRPr sz="2400" b="0" i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19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978" name="Object 1026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2746375"/>
          <a:ext cx="3810000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89" name="Chart" r:id="rId4" imgW="11792102" imgH="8000847" progId="Excel.Sheet.8">
                  <p:embed/>
                </p:oleObj>
              </mc:Choice>
              <mc:Fallback>
                <p:oleObj name="Chart" r:id="rId4" imgW="11792102" imgH="8000847" progId="Excel.Sheet.8">
                  <p:embed/>
                  <p:pic>
                    <p:nvPicPr>
                      <p:cNvPr id="0" name="Picture 10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46375"/>
                        <a:ext cx="3810000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8980" name="Object 1028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89916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90" name="Chart" r:id="rId6" imgW="11792102" imgH="8000847" progId="Excel.Sheet.8">
                  <p:embed/>
                </p:oleObj>
              </mc:Choice>
              <mc:Fallback>
                <p:oleObj name="Chart" r:id="rId6" imgW="11792102" imgH="8000847" progId="Excel.Sheet.8">
                  <p:embed/>
                  <p:pic>
                    <p:nvPicPr>
                      <p:cNvPr id="0" name="Picture 10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9916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8983" name="Text Box 1031"/>
          <p:cNvSpPr txBox="1">
            <a:spLocks noChangeArrowheads="1"/>
          </p:cNvSpPr>
          <p:nvPr/>
        </p:nvSpPr>
        <p:spPr bwMode="auto">
          <a:xfrm>
            <a:off x="974725" y="5670550"/>
            <a:ext cx="7788275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Thursday	         Friday              Saturday	      Sunday             Monday</a:t>
            </a:r>
          </a:p>
        </p:txBody>
      </p:sp>
      <p:sp>
        <p:nvSpPr>
          <p:cNvPr id="638984" name="Line 1032"/>
          <p:cNvSpPr>
            <a:spLocks noChangeShapeType="1"/>
          </p:cNvSpPr>
          <p:nvPr/>
        </p:nvSpPr>
        <p:spPr bwMode="auto">
          <a:xfrm flipV="1">
            <a:off x="6248400" y="914400"/>
            <a:ext cx="0" cy="441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Conclusions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696200" cy="4495800"/>
          </a:xfrm>
        </p:spPr>
        <p:txBody>
          <a:bodyPr/>
          <a:lstStyle/>
          <a:p>
            <a:pPr>
              <a:spcAft>
                <a:spcPct val="25000"/>
              </a:spcAft>
            </a:pPr>
            <a:r>
              <a:rPr lang="en-US" sz="2800" b="1" i="1">
                <a:latin typeface="Calibri" pitchFamily="34" charset="0"/>
              </a:rPr>
              <a:t>Evidence that TRANSIMS can be an effective tool for evacuation modeling and planning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latin typeface="Calibri" pitchFamily="34" charset="0"/>
              </a:rPr>
              <a:t>Constituent models can be useful in whole or when used separately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latin typeface="Calibri" pitchFamily="34" charset="0"/>
              </a:rPr>
              <a:t>Development of the TRANSIMS model has added benefits beyond evacuation</a:t>
            </a:r>
          </a:p>
          <a:p>
            <a:pPr>
              <a:spcAft>
                <a:spcPct val="25000"/>
              </a:spcAft>
            </a:pPr>
            <a:r>
              <a:rPr lang="en-US" sz="2800" b="1" i="1">
                <a:latin typeface="Calibri" pitchFamily="34" charset="0"/>
              </a:rPr>
              <a:t>User interface for coding and output results was cumbersome</a:t>
            </a:r>
          </a:p>
        </p:txBody>
      </p:sp>
      <p:grpSp>
        <p:nvGrpSpPr>
          <p:cNvPr id="621586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1587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21588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1589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0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Assisted Evacuation Modeling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Assisted Evacuations</a:t>
            </a:r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495800"/>
          </a:xfrm>
        </p:spPr>
        <p:txBody>
          <a:bodyPr/>
          <a:lstStyle/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Evacuation planning has historically been targeted at persons with personal vehicles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A substantial percentage of potential vulnerable populations do not have personal vehicles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Plans to evacuate “carless” populations in many locations have been created relatively recently or are currently in development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tabLst>
                <a:tab pos="571500" algn="l"/>
              </a:tabLst>
            </a:pPr>
            <a:r>
              <a:rPr lang="en-US" sz="2400" b="1" i="1">
                <a:latin typeface="Calibri" pitchFamily="34" charset="0"/>
              </a:rPr>
              <a:t>There have been few actual activations to gain knowledge and experience, nor tests, drills or simulations to evaluate potential weakness and needs</a:t>
            </a: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400" b="1" i="1">
              <a:latin typeface="Calibri" pitchFamily="34" charset="0"/>
            </a:endParaRPr>
          </a:p>
          <a:p>
            <a:pPr marL="571500" indent="-228600">
              <a:lnSpc>
                <a:spcPct val="90000"/>
              </a:lnSpc>
              <a:spcAft>
                <a:spcPct val="25000"/>
              </a:spcAft>
              <a:buFontTx/>
              <a:buNone/>
              <a:tabLst>
                <a:tab pos="571500" algn="l"/>
              </a:tabLst>
            </a:pPr>
            <a:endParaRPr lang="en-US" sz="2400" b="1" i="1"/>
          </a:p>
          <a:p>
            <a:pPr marL="571500" indent="-228600">
              <a:lnSpc>
                <a:spcPct val="90000"/>
              </a:lnSpc>
              <a:buFontTx/>
              <a:buNone/>
              <a:tabLst>
                <a:tab pos="571500" algn="l"/>
              </a:tabLst>
            </a:pPr>
            <a:endParaRPr lang="en-US" sz="2000" b="1" i="1"/>
          </a:p>
        </p:txBody>
      </p:sp>
      <p:grpSp>
        <p:nvGrpSpPr>
          <p:cNvPr id="607250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07251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07252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07253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54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algn="r"/>
            <a:r>
              <a:rPr lang="en-US" sz="42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Study Questions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696200" cy="44958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Proof-of-Concept - Can TRANSIMS be used for evacuation analysis?  Are its results reasonable?</a:t>
            </a:r>
          </a:p>
          <a:p>
            <a:pPr>
              <a:lnSpc>
                <a:spcPct val="80000"/>
              </a:lnSpc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Develop a variety and range of hazard-response scenarios</a:t>
            </a:r>
          </a:p>
          <a:p>
            <a:pPr>
              <a:lnSpc>
                <a:spcPct val="80000"/>
              </a:lnSpc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How many buses might be needed under various scenarios?  What routes should they take?</a:t>
            </a:r>
          </a:p>
          <a:p>
            <a:pPr>
              <a:lnSpc>
                <a:spcPct val="80000"/>
              </a:lnSpc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Potential to estimate the number of location of evacuees</a:t>
            </a:r>
          </a:p>
          <a:p>
            <a:pPr>
              <a:lnSpc>
                <a:spcPct val="80000"/>
              </a:lnSpc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Examine the potential of alternate plans</a:t>
            </a:r>
          </a:p>
        </p:txBody>
      </p:sp>
      <p:grpSp>
        <p:nvGrpSpPr>
          <p:cNvPr id="61544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5443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615444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15445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446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Research Methodology</a:t>
            </a:r>
            <a:endParaRPr lang="en-US" sz="4200" b="1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95400"/>
            <a:ext cx="7391400" cy="5029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latin typeface="Calibri" pitchFamily="34" charset="0"/>
              </a:rPr>
              <a:t>Model Development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Spatial distribution, loading, and temporal movements 40,000 assisted evacuees (including 10,000 tourists)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latin typeface="Calibri" pitchFamily="34" charset="0"/>
              </a:rPr>
              <a:t>Scenario Development (8 cases)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Routing: I-10 vs. US-61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Response “Urgency”:  24, 32, 36, 48 hours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latin typeface="Calibri" pitchFamily="34" charset="0"/>
              </a:rPr>
              <a:t>MOE’s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Total evacuation time and average travel time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latin typeface="Calibri" pitchFamily="34" charset="0"/>
              </a:rPr>
              <a:t>Develop and Evaluate Alternative Management Strategies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“Off-peak” movements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Calibri" pitchFamily="34" charset="0"/>
              </a:rPr>
              <a:t>“Forced” routing</a:t>
            </a:r>
            <a:endParaRPr lang="en-US" sz="2400" b="1" i="1" dirty="0"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5443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15445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446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9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89916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857375" y="2057400"/>
            <a:ext cx="54292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96272" name="Group 16"/>
          <p:cNvGraphicFramePr>
            <a:graphicFrameLocks noGrp="1"/>
          </p:cNvGraphicFramePr>
          <p:nvPr/>
        </p:nvGraphicFramePr>
        <p:xfrm>
          <a:off x="1857375" y="2057400"/>
          <a:ext cx="5429250" cy="518160"/>
        </p:xfrm>
        <a:graphic>
          <a:graphicData uri="http://schemas.openxmlformats.org/drawingml/2006/table">
            <a:tbl>
              <a:tblPr/>
              <a:tblGrid>
                <a:gridCol w="542925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008313" cy="4953000"/>
          </a:xfrm>
          <a:prstGeom prst="rect">
            <a:avLst/>
          </a:prstGeom>
          <a:noFill/>
        </p:spPr>
      </p:pic>
      <p:pic>
        <p:nvPicPr>
          <p:cNvPr id="9627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600200"/>
            <a:ext cx="3209925" cy="4953000"/>
          </a:xfrm>
          <a:prstGeom prst="rect">
            <a:avLst/>
          </a:prstGeom>
          <a:noFill/>
        </p:spPr>
      </p:pic>
      <p:pic>
        <p:nvPicPr>
          <p:cNvPr id="96273" name="Picture 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600200"/>
            <a:ext cx="3148013" cy="4953000"/>
          </a:xfrm>
          <a:prstGeom prst="rect">
            <a:avLst/>
          </a:prstGeom>
          <a:noFill/>
        </p:spPr>
      </p:pic>
      <p:sp>
        <p:nvSpPr>
          <p:cNvPr id="96276" name="Rectangle 20"/>
          <p:cNvSpPr>
            <a:spLocks noChangeArrowheads="1"/>
          </p:cNvSpPr>
          <p:nvPr/>
        </p:nvSpPr>
        <p:spPr bwMode="auto">
          <a:xfrm>
            <a:off x="1857375" y="2057400"/>
            <a:ext cx="542925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96286" name="Group 30"/>
          <p:cNvGraphicFramePr>
            <a:graphicFrameLocks noGrp="1"/>
          </p:cNvGraphicFramePr>
          <p:nvPr/>
        </p:nvGraphicFramePr>
        <p:xfrm>
          <a:off x="1857375" y="2057400"/>
          <a:ext cx="5429250" cy="518160"/>
        </p:xfrm>
        <a:graphic>
          <a:graphicData uri="http://schemas.openxmlformats.org/drawingml/2006/table">
            <a:tbl>
              <a:tblPr/>
              <a:tblGrid>
                <a:gridCol w="542925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87" name="Rectangle 31"/>
          <p:cNvSpPr>
            <a:spLocks noChangeArrowheads="1"/>
          </p:cNvSpPr>
          <p:nvPr/>
        </p:nvSpPr>
        <p:spPr bwMode="auto">
          <a:xfrm>
            <a:off x="838200" y="304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en-US" sz="4400" dirty="0">
                <a:effectLst>
                  <a:outerShdw blurRad="38100" dist="38100" dir="2700000" algn="tl">
                    <a:srgbClr val="808080"/>
                  </a:outerShdw>
                </a:effectLst>
                <a:latin typeface="Calibri" pitchFamily="34" charset="0"/>
                <a:cs typeface="Calibri" pitchFamily="34" charset="0"/>
              </a:rPr>
              <a:t>Jefferson Parish Bus Routes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 descr="ArcGIS New Orleans &amp; Jefferson Transit Rou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8300"/>
            <a:ext cx="9144000" cy="610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Scenario 2 (using Atrline hwy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475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1066800" y="152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Evacuation Basics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23622" name="Rectangle 6"/>
          <p:cNvSpPr>
            <a:spLocks noChangeArrowheads="1"/>
          </p:cNvSpPr>
          <p:nvPr/>
        </p:nvSpPr>
        <p:spPr bwMode="auto">
          <a:xfrm>
            <a:off x="1066800" y="3733800"/>
            <a:ext cx="807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2" algn="l">
              <a:lnSpc>
                <a:spcPct val="90000"/>
              </a:lnSpc>
              <a:spcBef>
                <a:spcPct val="20000"/>
              </a:spcBef>
            </a:pP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623623" name="Rectangle 7"/>
          <p:cNvSpPr>
            <a:spLocks noChangeArrowheads="1"/>
          </p:cNvSpPr>
          <p:nvPr/>
        </p:nvSpPr>
        <p:spPr bwMode="auto">
          <a:xfrm>
            <a:off x="0" y="144780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2" indent="-342900" algn="l">
              <a:lnSpc>
                <a:spcPct val="90000"/>
              </a:lnSpc>
              <a:spcBef>
                <a:spcPct val="20000"/>
              </a:spcBef>
              <a:spcAft>
                <a:spcPts val="800"/>
              </a:spcAft>
              <a:buFontTx/>
              <a:buChar char="•"/>
              <a:tabLst>
                <a:tab pos="1600200" algn="l"/>
              </a:tabLst>
            </a:pP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3635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3637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38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14400" y="1371600"/>
            <a:ext cx="822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TEMPORAL AND SPATIAL</a:t>
            </a: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Hazard Characteristics</a:t>
            </a:r>
          </a:p>
          <a:p>
            <a:pPr marL="9715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Scale (how “big?” -&gt; How far to evacuate), Amount of advanced notice, Shelter-in-place options</a:t>
            </a: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Evacuee Characteristics</a:t>
            </a:r>
          </a:p>
          <a:p>
            <a:pPr marL="9715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Who are they? Where are they? How many? How mobile? Behavior (if/when will they leave?), What are their needs?</a:t>
            </a: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Transportation Resources</a:t>
            </a:r>
          </a:p>
          <a:p>
            <a:pPr marL="971550" marR="0" lvl="1" indent="-2857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Modes, Highway Transit, Traffic Control, Traffic Management</a:t>
            </a: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Communications</a:t>
            </a: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715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To/from, Across and between all levels, jurisdictions, agencies, and evacuees, Need for situational awareness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None/>
              <a:tabLst>
                <a:tab pos="571500" algn="l"/>
              </a:tabLst>
              <a:defRPr/>
            </a:pP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228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93347"/>
              </p:ext>
            </p:extLst>
          </p:nvPr>
        </p:nvGraphicFramePr>
        <p:xfrm>
          <a:off x="457200" y="1645920"/>
          <a:ext cx="8077200" cy="2240280"/>
        </p:xfrm>
        <a:graphic>
          <a:graphicData uri="http://schemas.openxmlformats.org/drawingml/2006/table">
            <a:tbl>
              <a:tblPr/>
              <a:tblGrid>
                <a:gridCol w="2110123"/>
                <a:gridCol w="1593212"/>
                <a:gridCol w="1935465"/>
                <a:gridCol w="2438400"/>
              </a:tblGrid>
              <a:tr h="2895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Evacuation Scenario</a:t>
                      </a:r>
                      <a:endParaRPr lang="en-US" sz="240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Total Evacuation Time (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hr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  <a:endParaRPr lang="en-US" sz="2400" i="1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Percent Reduction</a:t>
                      </a:r>
                      <a:endParaRPr lang="en-US" sz="240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I-10</a:t>
                      </a:r>
                      <a:endParaRPr lang="en-US" sz="240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US-61</a:t>
                      </a:r>
                      <a:endParaRPr lang="en-US" sz="240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34.95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32.79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6.2 %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47.27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46.44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1.8 %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29.89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25.76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13.8 %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41.35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36.49</a:t>
                      </a:r>
                      <a:endParaRPr lang="en-US" sz="240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11.8 %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51989"/>
              </p:ext>
            </p:extLst>
          </p:nvPr>
        </p:nvGraphicFramePr>
        <p:xfrm>
          <a:off x="533401" y="4191000"/>
          <a:ext cx="7924799" cy="2194560"/>
        </p:xfrm>
        <a:graphic>
          <a:graphicData uri="http://schemas.openxmlformats.org/drawingml/2006/table">
            <a:tbl>
              <a:tblPr/>
              <a:tblGrid>
                <a:gridCol w="2275410"/>
                <a:gridCol w="1803910"/>
                <a:gridCol w="1803910"/>
                <a:gridCol w="2041569"/>
              </a:tblGrid>
              <a:tr h="29141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Evacuation Scenario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Average Travel Time (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hr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Percent Reduction</a:t>
                      </a:r>
                      <a:endParaRPr lang="en-US" sz="2400" b="1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I-10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US-61</a:t>
                      </a:r>
                      <a:endParaRPr lang="en-US" sz="2400" b="1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4.81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2.55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47.0 %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5.03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2.84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43.5 %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4.54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2.20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51.5 %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4.80</a:t>
                      </a:r>
                      <a:endParaRPr lang="en-US" sz="2400" b="0" i="1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2.61</a:t>
                      </a:r>
                      <a:endParaRPr lang="en-US" sz="2400" b="0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45.6 %</a:t>
                      </a:r>
                      <a:endParaRPr lang="en-US" sz="2400" b="1" i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Quantitative Results</a:t>
            </a:r>
            <a:endParaRPr lang="en-US" sz="4200" b="1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pPr algn="r"/>
            <a:r>
              <a:rPr lang="en-US" sz="4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Conclusions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47800"/>
            <a:ext cx="7696200" cy="2133600"/>
          </a:xfrm>
        </p:spPr>
        <p:txBody>
          <a:bodyPr/>
          <a:lstStyle/>
          <a:p>
            <a:pPr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Evidence that TRANSIMS </a:t>
            </a:r>
            <a:r>
              <a:rPr lang="en-US" sz="2800" b="1" i="1" dirty="0" smtClean="0">
                <a:latin typeface="Calibri" pitchFamily="34" charset="0"/>
              </a:rPr>
              <a:t>is an </a:t>
            </a:r>
            <a:r>
              <a:rPr lang="en-US" sz="2800" b="1" i="1" dirty="0">
                <a:latin typeface="Calibri" pitchFamily="34" charset="0"/>
              </a:rPr>
              <a:t>effective tool for </a:t>
            </a:r>
            <a:r>
              <a:rPr lang="en-US" sz="2800" b="1" i="1" dirty="0" smtClean="0">
                <a:latin typeface="Calibri" pitchFamily="34" charset="0"/>
              </a:rPr>
              <a:t>multimodal evacuation </a:t>
            </a:r>
            <a:r>
              <a:rPr lang="en-US" sz="2800" b="1" i="1" dirty="0">
                <a:latin typeface="Calibri" pitchFamily="34" charset="0"/>
              </a:rPr>
              <a:t>modeling and planning</a:t>
            </a:r>
          </a:p>
          <a:p>
            <a:pPr>
              <a:spcAft>
                <a:spcPct val="25000"/>
              </a:spcAft>
            </a:pPr>
            <a:r>
              <a:rPr lang="en-US" sz="2800" b="1" i="1" dirty="0">
                <a:latin typeface="Calibri" pitchFamily="34" charset="0"/>
              </a:rPr>
              <a:t>Constituent models can be useful in whole or when used </a:t>
            </a:r>
            <a:r>
              <a:rPr lang="en-US" sz="2800" b="1" i="1" dirty="0" smtClean="0">
                <a:latin typeface="Calibri" pitchFamily="34" charset="0"/>
              </a:rPr>
              <a:t>separately</a:t>
            </a:r>
          </a:p>
          <a:p>
            <a:pPr>
              <a:spcAft>
                <a:spcPct val="25000"/>
              </a:spcAft>
            </a:pPr>
            <a:r>
              <a:rPr lang="en-US" sz="2800" b="1" i="1" dirty="0" smtClean="0">
                <a:latin typeface="Calibri" pitchFamily="34" charset="0"/>
              </a:rPr>
              <a:t>Quantify Process and Evaluate Alternatives</a:t>
            </a:r>
            <a:endParaRPr lang="en-US" sz="2800" b="1" i="1" dirty="0">
              <a:latin typeface="Calibri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21587" name="Picture 19" descr="ritahouston001_1"/>
            <p:cNvPicPr preferRelativeResize="0">
              <a:picLocks noChangeArrowheads="1"/>
            </p:cNvPicPr>
            <p:nvPr/>
          </p:nvPicPr>
          <p:blipFill>
            <a:blip r:embed="rId3" cstate="print">
              <a:lum bright="12000"/>
            </a:blip>
            <a:srcRect l="50381" r="37500" b="250"/>
            <a:stretch>
              <a:fillRect/>
            </a:stretch>
          </p:blipFill>
          <p:spPr bwMode="auto">
            <a:xfrm>
              <a:off x="0" y="0"/>
              <a:ext cx="720" cy="4320"/>
            </a:xfrm>
            <a:prstGeom prst="rect">
              <a:avLst/>
            </a:prstGeom>
            <a:noFill/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21589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0" cy="432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90" name="Rectangle 22"/>
              <p:cNvSpPr>
                <a:spLocks noChangeArrowheads="1"/>
              </p:cNvSpPr>
              <p:nvPr/>
            </p:nvSpPr>
            <p:spPr bwMode="auto">
              <a:xfrm>
                <a:off x="720" y="4128"/>
                <a:ext cx="5040" cy="192"/>
              </a:xfrm>
              <a:prstGeom prst="rect">
                <a:avLst/>
              </a:prstGeom>
              <a:solidFill>
                <a:srgbClr val="000080">
                  <a:alpha val="3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b" anchorCtr="1"/>
              <a:lstStyle/>
              <a:p>
                <a:pPr>
                  <a:lnSpc>
                    <a:spcPct val="30000"/>
                  </a:lnSpc>
                </a:pPr>
                <a:r>
                  <a:rPr lang="en-US" altLang="en-US" sz="1200">
                    <a:solidFill>
                      <a:schemeClr val="tx1"/>
                    </a:solidFill>
                    <a:latin typeface="Calibri" pitchFamily="34" charset="0"/>
                  </a:rPr>
                  <a:t>Gulf Coast Center for Evacuation and Transportation Resiliency</a:t>
                </a:r>
                <a:r>
                  <a:rPr lang="en-US" altLang="en-US" sz="4800" b="0" i="0">
                    <a:solidFill>
                      <a:schemeClr val="tx2"/>
                    </a:solidFill>
                  </a:rPr>
                  <a:t> </a:t>
                </a:r>
              </a:p>
            </p:txBody>
          </p:sp>
        </p:grp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83301"/>
              </p:ext>
            </p:extLst>
          </p:nvPr>
        </p:nvGraphicFramePr>
        <p:xfrm>
          <a:off x="1523999" y="4267200"/>
          <a:ext cx="7315202" cy="2057400"/>
        </p:xfrm>
        <a:graphic>
          <a:graphicData uri="http://schemas.openxmlformats.org/drawingml/2006/table">
            <a:tbl>
              <a:tblPr/>
              <a:tblGrid>
                <a:gridCol w="2743200"/>
                <a:gridCol w="2286001"/>
                <a:gridCol w="2286001"/>
              </a:tblGrid>
              <a:tr h="9758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Management</a:t>
                      </a:r>
                      <a:r>
                        <a:rPr lang="en-US" sz="2400" b="1" i="1" baseline="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Strategy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Total Evacuation Time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Average Travel Time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Off </a:t>
                      </a: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Peak Evacuation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45%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10%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Alternative </a:t>
                      </a: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Routing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14%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52%</a:t>
                      </a:r>
                      <a:endParaRPr lang="en-US" sz="2400" b="1" i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0" y="9223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/>
            <a:endParaRPr lang="en-US" sz="1000"/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30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8425" y="0"/>
            <a:ext cx="523557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0"/>
            <a:ext cx="50371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0656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0"/>
            <a:ext cx="53266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667000" y="6172200"/>
            <a:ext cx="4343400" cy="68580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http://www.trb.org/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Florida Keys Evacuation Planning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64" name="Picture 12" descr="Rita---before-contraflow-11"/>
          <p:cNvPicPr>
            <a:picLocks noChangeAspect="1" noChangeArrowheads="1"/>
          </p:cNvPicPr>
          <p:nvPr/>
        </p:nvPicPr>
        <p:blipFill>
          <a:blip r:embed="rId3" cstate="print">
            <a:lum bright="42000" contrast="18000"/>
          </a:blip>
          <a:srcRect t="32108" b="26866"/>
          <a:stretch>
            <a:fillRect/>
          </a:stretch>
        </p:blipFill>
        <p:spPr bwMode="auto">
          <a:xfrm>
            <a:off x="0" y="5105400"/>
            <a:ext cx="9144000" cy="1752600"/>
          </a:xfrm>
          <a:prstGeom prst="rect">
            <a:avLst/>
          </a:prstGeom>
          <a:noFill/>
        </p:spPr>
      </p:pic>
      <p:sp>
        <p:nvSpPr>
          <p:cNvPr id="535554" name="Rectangle 2"/>
          <p:cNvSpPr>
            <a:spLocks noChangeArrowheads="1"/>
          </p:cNvSpPr>
          <p:nvPr/>
        </p:nvSpPr>
        <p:spPr bwMode="auto">
          <a:xfrm>
            <a:off x="0" y="5105400"/>
            <a:ext cx="9144000" cy="1752600"/>
          </a:xfrm>
          <a:prstGeom prst="rect">
            <a:avLst/>
          </a:prstGeom>
          <a:solidFill>
            <a:srgbClr val="3366FF">
              <a:alpha val="23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5181600"/>
            <a:ext cx="8610600" cy="990600"/>
          </a:xfrm>
          <a:noFill/>
        </p:spPr>
        <p:txBody>
          <a:bodyPr anchor="b" anchorCtr="1"/>
          <a:lstStyle/>
          <a:p>
            <a:pPr algn="r">
              <a:lnSpc>
                <a:spcPct val="50000"/>
              </a:lnSpc>
            </a:pP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Gulf Coast Center for Evacuation and </a:t>
            </a:r>
            <a:b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Transportation Resiliency</a:t>
            </a:r>
            <a:r>
              <a:rPr lang="en-US" altLang="en-US" sz="4800" dirty="0"/>
              <a:t> </a:t>
            </a:r>
          </a:p>
        </p:txBody>
      </p:sp>
      <p:sp>
        <p:nvSpPr>
          <p:cNvPr id="535559" name="Rectangle 7"/>
          <p:cNvSpPr>
            <a:spLocks noChangeArrowheads="1"/>
          </p:cNvSpPr>
          <p:nvPr/>
        </p:nvSpPr>
        <p:spPr bwMode="auto">
          <a:xfrm>
            <a:off x="1524000" y="228600"/>
            <a:ext cx="822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lnSpc>
                <a:spcPct val="100000"/>
              </a:lnSpc>
            </a:pPr>
            <a:r>
              <a:rPr lang="en-US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Evacuation Planning in </a:t>
            </a:r>
          </a:p>
          <a:p>
            <a:pPr>
              <a:lnSpc>
                <a:spcPct val="100000"/>
              </a:lnSpc>
            </a:pPr>
            <a:r>
              <a:rPr lang="en-US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Florida Keys: </a:t>
            </a:r>
            <a:endParaRPr lang="en-US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Unique Challenges and Emerging Knowledge</a:t>
            </a:r>
          </a:p>
        </p:txBody>
      </p:sp>
      <p:sp>
        <p:nvSpPr>
          <p:cNvPr id="535560" name="Rectangle 8"/>
          <p:cNvSpPr>
            <a:spLocks noChangeArrowheads="1"/>
          </p:cNvSpPr>
          <p:nvPr/>
        </p:nvSpPr>
        <p:spPr bwMode="auto">
          <a:xfrm>
            <a:off x="2971800" y="3810000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lnSpc>
                <a:spcPct val="100000"/>
              </a:lnSpc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Brian Wolshon, Ph.D., P.E.</a:t>
            </a:r>
          </a:p>
          <a:p>
            <a:pPr>
              <a:lnSpc>
                <a:spcPct val="100000"/>
              </a:lnSpc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State University</a:t>
            </a:r>
          </a:p>
        </p:txBody>
      </p:sp>
      <p:sp>
        <p:nvSpPr>
          <p:cNvPr id="535562" name="Rectangle 10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2012 </a:t>
            </a:r>
            <a:r>
              <a:rPr lang="en-US" alt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National Evacuation Conference		  	           </a:t>
            </a:r>
            <a:r>
              <a:rPr lang="en-US" alt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March 29, 2012</a:t>
            </a:r>
            <a:endParaRPr lang="en-US" altLang="en-US" sz="2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5565" name="Picture 13" descr="transportationlogo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14588" cy="259080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Discussion Topics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582477"/>
            <a:ext cx="7543800" cy="465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Background on the unique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n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ature of  The Florida Keys and the challenges they present to evacuation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Transportation network in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he Keys</a:t>
            </a: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Social and political concerns influencing evacuation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Transportation analyses and emerging knowledge </a:t>
            </a:r>
          </a:p>
          <a:p>
            <a:pPr marL="347663" indent="-347663" algn="l"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Applicability to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ther locations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0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Unique Nature of The Florida Keys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446312"/>
            <a:ext cx="8153400" cy="52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High risk potential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Effectively one route out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Susceptible to traffic and roadway incidents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Use of contraflow is problematic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Approximately 80,000 resident and tourists evacuees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Highest concentration  in the Lower Keys 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Long travel distance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Potential effects of “mainland” traffic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buFontTx/>
              <a:buChar char="•"/>
              <a:tabLst>
                <a:tab pos="347663" algn="l"/>
              </a:tabLst>
            </a:pP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25889"/>
          <a:stretch/>
        </p:blipFill>
        <p:spPr bwMode="auto">
          <a:xfrm rot="5400000">
            <a:off x="2218896" y="-1133904"/>
            <a:ext cx="4858607" cy="944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685800" y="6260068"/>
            <a:ext cx="982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  <a:spcAft>
                <a:spcPct val="50000"/>
              </a:spcAft>
              <a:tabLst>
                <a:tab pos="347663" algn="l"/>
              </a:tabLst>
            </a:pPr>
            <a:r>
              <a:rPr lang="en-US" sz="1800" b="1" dirty="0" smtClean="0">
                <a:solidFill>
                  <a:schemeClr val="tx1"/>
                </a:solidFill>
                <a:latin typeface="Calibri" pitchFamily="34" charset="0"/>
              </a:rPr>
              <a:t>(Map source: 2001 Florida Keys Hurricane Evacuation Study)</a:t>
            </a:r>
          </a:p>
        </p:txBody>
      </p:sp>
    </p:spTree>
    <p:extLst>
      <p:ext uri="{BB962C8B-B14F-4D97-AF65-F5344CB8AC3E}">
        <p14:creationId xmlns:p14="http://schemas.microsoft.com/office/powerpoint/2010/main" val="33776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Unique Nature of The Florida Keys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478341"/>
            <a:ext cx="7924800" cy="49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Designated as a Florida “Area of Critical State Concern”</a:t>
            </a:r>
          </a:p>
          <a:p>
            <a:pPr marL="804863" lvl="1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Unique nature and value of the area makes The Keys important to the State as a whole</a:t>
            </a:r>
          </a:p>
          <a:p>
            <a:pPr marL="804863" lvl="1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State, rather than local government, has authority over many key civil issues</a:t>
            </a: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Evacuation</a:t>
            </a:r>
          </a:p>
          <a:p>
            <a:pPr marL="804863" lvl="1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Must be able to undertake a full evacuation in 24 hours </a:t>
            </a:r>
          </a:p>
          <a:p>
            <a:pPr marL="347663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Growth and Development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804863" lvl="1" indent="-347663" algn="l">
              <a:lnSpc>
                <a:spcPct val="100000"/>
              </a:lnSpc>
              <a:spcAft>
                <a:spcPts val="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New construction is limited by the ability to serve water, sewer, evacuation, etc.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buFontTx/>
              <a:buChar char="•"/>
              <a:tabLst>
                <a:tab pos="347663" algn="l"/>
              </a:tabLst>
            </a:pPr>
            <a:endParaRPr lang="en-US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6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Transportation Analysis History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496301"/>
            <a:ext cx="75438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Long history of traffic analysis and modeling in The Keys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2001 Florida Keys Hurricane Evacuation Study (aka “The Miller Model”)</a:t>
            </a:r>
          </a:p>
          <a:p>
            <a:pPr marL="804863" lvl="1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Linear model of link flows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More complex models as part of the Florida Statewide Study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models rely on estimates of roadway capacity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4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Evacuation by Hazard</a:t>
            </a:r>
            <a:b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(1990 – 2003)</a:t>
            </a:r>
            <a:r>
              <a:rPr lang="en-US" sz="3200">
                <a:solidFill>
                  <a:schemeClr val="tx1"/>
                </a:solidFill>
              </a:rPr>
              <a:t/>
            </a: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41702" name="Rectangle 6"/>
          <p:cNvSpPr>
            <a:spLocks noChangeArrowheads="1"/>
          </p:cNvSpPr>
          <p:nvPr/>
        </p:nvSpPr>
        <p:spPr bwMode="auto">
          <a:xfrm>
            <a:off x="0" y="9223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541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8153400" cy="6375400"/>
          </a:xfrm>
          <a:prstGeom prst="rect">
            <a:avLst/>
          </a:prstGeom>
          <a:noFill/>
        </p:spPr>
      </p:pic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5715000" y="6477000"/>
            <a:ext cx="3287713" cy="18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(Source:  F. Walton, Sandia National Laboratory)</a:t>
            </a:r>
            <a:endParaRPr lang="en-US"/>
          </a:p>
        </p:txBody>
      </p:sp>
      <p:sp>
        <p:nvSpPr>
          <p:cNvPr id="541704" name="Rectangle 8"/>
          <p:cNvSpPr>
            <a:spLocks noChangeArrowheads="1"/>
          </p:cNvSpPr>
          <p:nvPr/>
        </p:nvSpPr>
        <p:spPr bwMode="auto">
          <a:xfrm>
            <a:off x="674688" y="6477000"/>
            <a:ext cx="1235075" cy="18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n=230, 1993-2003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General Modeling Process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450133"/>
            <a:ext cx="75438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Spatial and temporal generation of travel demand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Who leaves, when do they leave, where do they come from, where do the go, what route(s) do they take?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What is the carrying capacity of the road network?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What are the travel conditions?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Speed, travel time, delay, congestion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Convert to a clearance time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95298" name="Picture 2" descr="E:\03.23.12 Back Up\Documents\L S U\Outside Projects\Engineering\Florida DOT\Work Order #1\9-18-08_Response_Exhibit I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37" y="152400"/>
            <a:ext cx="5299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Model Findings 2001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95400" y="1136050"/>
            <a:ext cx="7696200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2001 Florida Keys Hurricane Evacuation Study</a:t>
            </a:r>
          </a:p>
          <a:p>
            <a:pPr marL="804863" lvl="1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Examined clearance time under numerous scenarios including existing road configuration and various lane and intersection capacity improvements 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Existing (no-build) condition would result in an clearance time of 25hr 58min</a:t>
            </a:r>
          </a:p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Through various improvements, it was suggested that this could be lowered to just under 19 hours</a:t>
            </a:r>
          </a:p>
          <a:p>
            <a:pPr marL="804863" lvl="1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Lane additions where expected flow were highest – Upper Keys</a:t>
            </a:r>
          </a:p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FDOT implementing these improvements since</a:t>
            </a:r>
            <a:endParaRPr lang="en-US" sz="28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Research Findings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348800"/>
            <a:ext cx="75438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Numerous major evacuations (1999 – 2008) afforded the opportunity to collect and analyze flow patterns and characteristics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observed data showed consistent patterns that actual flow during events were not consistent with prior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marL="804863" lvl="1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They also vary at different times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Research suggests the use of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“Maximum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Sustainable Evacuation Traffic Flow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Rates”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for modeling and analysis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804863" lvl="1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endParaRPr lang="en-US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9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1348800"/>
            <a:ext cx="75438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endParaRPr lang="en-US" sz="28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anticipated highest vehicle flow rates that can be </a:t>
            </a:r>
            <a:r>
              <a:rPr lang="en-US" sz="2800" u="sng" dirty="0">
                <a:solidFill>
                  <a:schemeClr val="tx1"/>
                </a:solidFill>
                <a:latin typeface="Calibri" pitchFamily="34" charset="0"/>
              </a:rPr>
              <a:t>practically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 sustained over an extended period of time during an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evacuation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Although Maximum Sustainable Evacuation Traffic Flow Rates are similar to the “capacity” of the road segment, they are quite different</a:t>
            </a:r>
          </a:p>
          <a:p>
            <a:pPr marL="347663" indent="-347663" algn="l">
              <a:lnSpc>
                <a:spcPct val="100000"/>
              </a:lnSpc>
              <a:spcAft>
                <a:spcPts val="12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They vary by segment – and will also vary based on specific conditions that exist at the time of the event</a:t>
            </a:r>
          </a:p>
          <a:p>
            <a:pPr marL="804863" lvl="1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endParaRPr lang="en-US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Maximum Sustainable 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Evacuation Traffic Flow Rates</a:t>
            </a:r>
          </a:p>
        </p:txBody>
      </p:sp>
    </p:spTree>
    <p:extLst>
      <p:ext uri="{BB962C8B-B14F-4D97-AF65-F5344CB8AC3E}">
        <p14:creationId xmlns:p14="http://schemas.microsoft.com/office/powerpoint/2010/main" val="38905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Observations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6388" name="Chart 3"/>
          <p:cNvPicPr>
            <a:picLocks noChangeAspect="1" noChangeArrowheads="1"/>
          </p:cNvPicPr>
          <p:nvPr/>
        </p:nvPicPr>
        <p:blipFill>
          <a:blip r:embed="rId2" cstate="print"/>
          <a:srcRect l="-1886" t="-2126" r="-3459" b="-6984"/>
          <a:stretch>
            <a:fillRect/>
          </a:stretch>
        </p:blipFill>
        <p:spPr bwMode="auto">
          <a:xfrm>
            <a:off x="0" y="1295400"/>
            <a:ext cx="937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2590800" y="6048375"/>
            <a:ext cx="4395788" cy="276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ea typeface="Calibri" pitchFamily="34" charset="0"/>
                <a:cs typeface="Arial" charset="0"/>
              </a:rPr>
              <a:t>Time and Day</a:t>
            </a:r>
            <a:endParaRPr lang="en-US" sz="2800">
              <a:ea typeface="Calibri" pitchFamily="34" charset="0"/>
              <a:cs typeface="Arial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3402563" y="6601553"/>
            <a:ext cx="5616025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tabLst>
                <a:tab pos="800100" algn="l"/>
              </a:tabLst>
            </a:pPr>
            <a:r>
              <a:rPr lang="en-US" sz="1400" b="1" i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Northbound Evacuation (2-lane) Traffic Volume - US-61 LaPlace Louisiana</a:t>
            </a:r>
            <a:endParaRPr lang="en-US" sz="2000" i="1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Observations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590800" y="6276975"/>
            <a:ext cx="4395788" cy="276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ea typeface="Calibri" pitchFamily="34" charset="0"/>
                <a:cs typeface="Arial" charset="0"/>
              </a:rPr>
              <a:t>Time and Day</a:t>
            </a:r>
            <a:endParaRPr lang="en-US" sz="2800">
              <a:ea typeface="Calibri" pitchFamily="34" charset="0"/>
              <a:cs typeface="Arial" charset="0"/>
            </a:endParaRP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152400" y="6550025"/>
            <a:ext cx="8839200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Westbound Evacuation (2-lane) Traffic Volume - US-190 (Mississippi River Bridge departure) Port Allen, Louisiana</a:t>
            </a:r>
            <a:endParaRPr lang="en-US" sz="14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7416" name="Chart 11"/>
          <p:cNvPicPr>
            <a:picLocks noChangeAspect="1" noChangeArrowheads="1"/>
          </p:cNvPicPr>
          <p:nvPr/>
        </p:nvPicPr>
        <p:blipFill>
          <a:blip r:embed="rId3" cstate="print"/>
          <a:srcRect l="-4358" t="-1630" r="-4524" b="-2446"/>
          <a:stretch>
            <a:fillRect/>
          </a:stretch>
        </p:blipFill>
        <p:spPr bwMode="auto">
          <a:xfrm>
            <a:off x="0" y="990600"/>
            <a:ext cx="93027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Observations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2590800" y="6276975"/>
            <a:ext cx="4395788" cy="276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ea typeface="Calibri" pitchFamily="34" charset="0"/>
                <a:cs typeface="Arial" charset="0"/>
              </a:rPr>
              <a:t>Time and Day</a:t>
            </a:r>
            <a:endParaRPr lang="en-US" sz="2800">
              <a:ea typeface="Calibri" pitchFamily="34" charset="0"/>
              <a:cs typeface="Arial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152400" y="6550025"/>
            <a:ext cx="8839200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Westbound Evacuation (2-lane) Traffic Volume - US-190 (Mississippi River Bridge departure) Port Allen, Louisiana</a:t>
            </a:r>
            <a:endParaRPr lang="en-US" sz="14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8440" name="Chart 11"/>
          <p:cNvPicPr>
            <a:picLocks noChangeAspect="1" noChangeArrowheads="1"/>
          </p:cNvPicPr>
          <p:nvPr/>
        </p:nvPicPr>
        <p:blipFill>
          <a:blip r:embed="rId3" cstate="print"/>
          <a:srcRect l="-4358" t="-1630" r="-4524" b="-2446"/>
          <a:stretch>
            <a:fillRect/>
          </a:stretch>
        </p:blipFill>
        <p:spPr bwMode="auto">
          <a:xfrm>
            <a:off x="76200" y="1143000"/>
            <a:ext cx="89916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3882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Louisiana Observations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2590800" y="6276975"/>
            <a:ext cx="4395788" cy="276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ea typeface="Calibri" pitchFamily="34" charset="0"/>
                <a:cs typeface="Arial" charset="0"/>
              </a:rPr>
              <a:t>Time and Day</a:t>
            </a:r>
            <a:endParaRPr lang="en-US" sz="2800">
              <a:ea typeface="Calibri" pitchFamily="34" charset="0"/>
              <a:cs typeface="Arial" charset="0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152400" y="6550025"/>
            <a:ext cx="8839200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>
                <a:solidFill>
                  <a:schemeClr val="tx1"/>
                </a:solidFill>
                <a:latin typeface="Calibri" pitchFamily="34" charset="0"/>
              </a:rPr>
              <a:t>Westbound Evacuation (2-lane) Traffic Volume - US-190 Port Allen Louisiana</a:t>
            </a:r>
            <a:endParaRPr lang="en-US" sz="1400" i="1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9464" name="Chart 9"/>
          <p:cNvPicPr>
            <a:picLocks noChangeAspect="1" noChangeArrowheads="1"/>
          </p:cNvPicPr>
          <p:nvPr/>
        </p:nvPicPr>
        <p:blipFill>
          <a:blip r:embed="rId3" cstate="print"/>
          <a:srcRect l="-8360" t="-5685" r="-2559" b="-542"/>
          <a:stretch>
            <a:fillRect/>
          </a:stretch>
        </p:blipFill>
        <p:spPr bwMode="auto">
          <a:xfrm>
            <a:off x="0" y="938213"/>
            <a:ext cx="891540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30172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Florida Observations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152400" y="6550025"/>
            <a:ext cx="8839200" cy="2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Westbound SR-528 </a:t>
            </a:r>
            <a:r>
              <a:rPr lang="en-US" sz="1600" b="1" i="1" dirty="0">
                <a:solidFill>
                  <a:schemeClr val="tx1"/>
                </a:solidFill>
                <a:latin typeface="Calibri" pitchFamily="34" charset="0"/>
              </a:rPr>
              <a:t>Traffic</a:t>
            </a: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 Volume Data </a:t>
            </a:r>
          </a:p>
        </p:txBody>
      </p:sp>
      <p:pic>
        <p:nvPicPr>
          <p:cNvPr id="20487" name="Picture 2" descr="Figure 1"/>
          <p:cNvPicPr>
            <a:picLocks noChangeAspect="1" noChangeArrowheads="1"/>
          </p:cNvPicPr>
          <p:nvPr/>
        </p:nvPicPr>
        <p:blipFill>
          <a:blip r:embed="rId3" cstate="print"/>
          <a:srcRect t="7948"/>
          <a:stretch>
            <a:fillRect/>
          </a:stretch>
        </p:blipFill>
        <p:spPr bwMode="auto">
          <a:xfrm>
            <a:off x="609600" y="1066800"/>
            <a:ext cx="8229600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08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/>
            </a: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42723" name="Rectangle 3"/>
          <p:cNvSpPr>
            <a:spLocks noChangeArrowheads="1"/>
          </p:cNvSpPr>
          <p:nvPr/>
        </p:nvSpPr>
        <p:spPr bwMode="auto">
          <a:xfrm>
            <a:off x="0" y="9223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42725" name="Rectangle 5"/>
          <p:cNvSpPr>
            <a:spLocks noChangeArrowheads="1"/>
          </p:cNvSpPr>
          <p:nvPr/>
        </p:nvSpPr>
        <p:spPr bwMode="auto">
          <a:xfrm>
            <a:off x="5715000" y="6477000"/>
            <a:ext cx="3287713" cy="18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(Source:  F. Walton, Sandia National Laboratory)</a:t>
            </a:r>
            <a:endParaRPr lang="en-US"/>
          </a:p>
        </p:txBody>
      </p:sp>
      <p:pic>
        <p:nvPicPr>
          <p:cNvPr id="542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8488"/>
            <a:ext cx="9144000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Florida Observations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152400" y="6550025"/>
            <a:ext cx="8839200" cy="2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>
                <a:solidFill>
                  <a:schemeClr val="tx1"/>
                </a:solidFill>
                <a:latin typeface="Calibri" pitchFamily="34" charset="0"/>
              </a:rPr>
              <a:t>Eastbound SR-528 Traffic Volume Data </a:t>
            </a:r>
          </a:p>
        </p:txBody>
      </p:sp>
      <p:pic>
        <p:nvPicPr>
          <p:cNvPr id="21511" name="Picture 2" descr="Figure 2"/>
          <p:cNvPicPr>
            <a:picLocks noChangeAspect="1" noChangeArrowheads="1"/>
          </p:cNvPicPr>
          <p:nvPr/>
        </p:nvPicPr>
        <p:blipFill>
          <a:blip r:embed="rId3" cstate="print"/>
          <a:srcRect t="9877"/>
          <a:stretch>
            <a:fillRect/>
          </a:stretch>
        </p:blipFill>
        <p:spPr bwMode="auto">
          <a:xfrm>
            <a:off x="595313" y="1162050"/>
            <a:ext cx="8167687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5598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Florida Keys Observations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152400" y="632460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Northbound US-1 Traffic Volume Data at Cow Key Bridge</a:t>
            </a:r>
          </a:p>
          <a:p>
            <a:pPr algn="r">
              <a:lnSpc>
                <a:spcPct val="100000"/>
              </a:lnSpc>
            </a:pP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Hurricane Ivan (top) and Hurricane Frances (bottom)</a:t>
            </a:r>
          </a:p>
        </p:txBody>
      </p:sp>
      <p:pic>
        <p:nvPicPr>
          <p:cNvPr id="22535" name="Picture 9" descr="Hurricane Frances Evacuation Traffic Pattern_fla keys.jpg"/>
          <p:cNvPicPr>
            <a:picLocks noChangeAspect="1"/>
          </p:cNvPicPr>
          <p:nvPr/>
        </p:nvPicPr>
        <p:blipFill>
          <a:blip r:embed="rId3" cstate="print"/>
          <a:srcRect l="49928" t="65933" r="7405" b="15227"/>
          <a:stretch>
            <a:fillRect/>
          </a:stretch>
        </p:blipFill>
        <p:spPr bwMode="auto">
          <a:xfrm>
            <a:off x="0" y="3733800"/>
            <a:ext cx="9067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 descr="Hurricane Ivan Evacuation Traffic Pattern_fla keys.jpg"/>
          <p:cNvPicPr>
            <a:picLocks noChangeAspect="1"/>
          </p:cNvPicPr>
          <p:nvPr/>
        </p:nvPicPr>
        <p:blipFill>
          <a:blip r:embed="rId4" cstate="print"/>
          <a:srcRect l="50201" t="66077" r="7385" b="15538"/>
          <a:stretch>
            <a:fillRect/>
          </a:stretch>
        </p:blipFill>
        <p:spPr bwMode="auto">
          <a:xfrm>
            <a:off x="0" y="1066800"/>
            <a:ext cx="89646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90896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57200"/>
            <a:ext cx="8534400" cy="9906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sz="4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Maximum Observed Flows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1228725"/>
          <a:ext cx="8610600" cy="531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057400"/>
                <a:gridCol w="1905000"/>
                <a:gridCol w="1981200"/>
              </a:tblGrid>
              <a:tr h="640005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Event</a:t>
                      </a:r>
                      <a:endParaRPr lang="en-US" sz="1800" i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Cow Key Bridge</a:t>
                      </a:r>
                    </a:p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MM 4 (</a:t>
                      </a:r>
                      <a:r>
                        <a:rPr lang="en-US" sz="1800" i="1" dirty="0" err="1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vphpl</a:t>
                      </a:r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1800" i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Big Pine Key</a:t>
                      </a:r>
                    </a:p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MM 28 (</a:t>
                      </a:r>
                      <a:r>
                        <a:rPr lang="en-US" sz="1800" i="1" dirty="0" err="1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vphpl</a:t>
                      </a:r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1800" i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Key Largo</a:t>
                      </a:r>
                    </a:p>
                    <a:p>
                      <a:pPr algn="ctr"/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MM 106 (</a:t>
                      </a:r>
                      <a:r>
                        <a:rPr lang="en-US" sz="1800" i="1" dirty="0" err="1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vphpl</a:t>
                      </a:r>
                      <a:r>
                        <a:rPr lang="en-US" sz="1800" i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)</a:t>
                      </a:r>
                      <a:endParaRPr lang="en-US" sz="1800" i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9987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latin typeface="Calibri" pitchFamily="34" charset="0"/>
                        </a:rPr>
                        <a:t>Hurricane Charley</a:t>
                      </a:r>
                      <a:endParaRPr lang="en-US" sz="1800" b="1" i="1" dirty="0"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1,125*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1,100*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725*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65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Hurricane Francis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800*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595*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450*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65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Hurricane Ivan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600*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810*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625*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Hurricane Wilma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650*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590*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650*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Hurricane Dennis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650*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1,180*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748*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Trop. Storm Fay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855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1,030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874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Trop.</a:t>
                      </a:r>
                      <a:r>
                        <a:rPr lang="en-US" sz="1800" b="1" i="1" baseline="0" dirty="0" smtClean="0">
                          <a:latin typeface="Calibri" pitchFamily="34" charset="0"/>
                        </a:rPr>
                        <a:t> Storm Ike</a:t>
                      </a:r>
                      <a:endParaRPr lang="en-US" sz="1800" b="1" i="1" dirty="0" smtClean="0"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584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680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Calibri" pitchFamily="34" charset="0"/>
                        </a:rPr>
                        <a:t>502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Highest 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Hrly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Vol. of 2010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1,092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1,066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903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2</a:t>
                      </a:r>
                      <a:r>
                        <a:rPr lang="en-US" sz="1800" b="1" i="1" baseline="30000" dirty="0" smtClean="0">
                          <a:latin typeface="Calibri" pitchFamily="34" charset="0"/>
                        </a:rPr>
                        <a:t>nd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Highest 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Hrly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Vol. 2010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1,061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1,065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869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3</a:t>
                      </a:r>
                      <a:r>
                        <a:rPr lang="en-US" sz="1800" b="1" i="1" baseline="30000" dirty="0" smtClean="0">
                          <a:latin typeface="Calibri" pitchFamily="34" charset="0"/>
                        </a:rPr>
                        <a:t>rd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Highest 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Hrly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Vol. 2010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1,058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1,063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849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latin typeface="Calibri" pitchFamily="34" charset="0"/>
                        </a:rPr>
                        <a:t>4</a:t>
                      </a:r>
                      <a:r>
                        <a:rPr lang="en-US" sz="1800" b="1" i="1" baseline="30000" dirty="0" smtClean="0">
                          <a:latin typeface="Calibri" pitchFamily="34" charset="0"/>
                        </a:rPr>
                        <a:t>th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Highest </a:t>
                      </a:r>
                      <a:r>
                        <a:rPr lang="en-US" sz="1800" b="1" i="1" dirty="0" err="1" smtClean="0">
                          <a:latin typeface="Calibri" pitchFamily="34" charset="0"/>
                        </a:rPr>
                        <a:t>Hrly</a:t>
                      </a:r>
                      <a:r>
                        <a:rPr lang="en-US" sz="1800" b="1" i="1" dirty="0" smtClean="0">
                          <a:latin typeface="Calibri" pitchFamily="34" charset="0"/>
                        </a:rPr>
                        <a:t> Vol. 2010</a:t>
                      </a: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1,055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1,059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Calibri" pitchFamily="34" charset="0"/>
                        </a:rPr>
                        <a:t>824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</a:tr>
              <a:tr h="3706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Maximum Sustainable</a:t>
                      </a:r>
                      <a:r>
                        <a:rPr lang="en-US" sz="1600" b="1" i="1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Evacuation Traffic Flow Rates</a:t>
                      </a:r>
                      <a:endParaRPr lang="en-US" sz="1600" b="1" i="1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900 – 1,100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1,050 - 1,100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900 - 1,200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marT="45710" marB="45710" anchor="ctr"/>
                </a:tc>
              </a:tr>
            </a:tbl>
          </a:graphicData>
        </a:graphic>
      </p:graphicFrame>
      <p:sp>
        <p:nvSpPr>
          <p:cNvPr id="9292" name="TextBox 6"/>
          <p:cNvSpPr txBox="1">
            <a:spLocks noChangeArrowheads="1"/>
          </p:cNvSpPr>
          <p:nvPr/>
        </p:nvSpPr>
        <p:spPr bwMode="auto">
          <a:xfrm>
            <a:off x="3429000" y="6600750"/>
            <a:ext cx="5638800" cy="2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 dirty="0">
                <a:solidFill>
                  <a:schemeClr val="tx1"/>
                </a:solidFill>
                <a:latin typeface="Calibri" pitchFamily="34" charset="0"/>
              </a:rPr>
              <a:t>* Denotes approximate value based on graphical data</a:t>
            </a:r>
          </a:p>
        </p:txBody>
      </p:sp>
    </p:spTree>
    <p:extLst>
      <p:ext uri="{BB962C8B-B14F-4D97-AF65-F5344CB8AC3E}">
        <p14:creationId xmlns:p14="http://schemas.microsoft.com/office/powerpoint/2010/main" val="30607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5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Model Findings  - 2010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71600" y="1430209"/>
            <a:ext cx="7543800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2010 Statewide Regional Evacuation Study Program Models</a:t>
            </a:r>
          </a:p>
          <a:p>
            <a:pPr marL="804863" lvl="1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More than 30 scenarios</a:t>
            </a:r>
          </a:p>
          <a:p>
            <a:pPr marL="804863" lvl="1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Using FDOT recommended MSETFR’s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Will be used by the State of Florida to set policy</a:t>
            </a:r>
          </a:p>
          <a:p>
            <a:pPr marL="347663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Enormous range of clearance times from 12 - 47 hours, based on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amount of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population, behavioral response, downstream traffic, etc., etc., etc.</a:t>
            </a:r>
          </a:p>
          <a:p>
            <a:pPr marL="804863" lvl="1" indent="-347663" algn="l">
              <a:lnSpc>
                <a:spcPct val="100000"/>
              </a:lnSpc>
              <a:spcAft>
                <a:spcPts val="600"/>
              </a:spcAft>
              <a:buFontTx/>
              <a:buChar char="•"/>
              <a:tabLst>
                <a:tab pos="347663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Comparable assumptions to 2001 (using MSETFR’s is now about 26 hours)</a:t>
            </a:r>
            <a:endParaRPr lang="en-US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8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"/>
            <a:ext cx="8534400" cy="990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Conflicting Concerns and Needs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613025" y="2278063"/>
            <a:ext cx="4930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304800"/>
            <a:ext cx="75438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endParaRPr lang="en-US" sz="28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lnSpc>
                <a:spcPct val="100000"/>
              </a:lnSpc>
              <a:spcAft>
                <a:spcPct val="50000"/>
              </a:spcAft>
              <a:tabLst>
                <a:tab pos="347663" algn="l"/>
              </a:tabLst>
            </a:pP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Improvements would be needed most in Upper Keys to serve Lower/Middle Keys populations</a:t>
            </a: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Additional road capacity would bring more traffic, diminishing the quality of life and the existing nature of The Keys</a:t>
            </a: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Building prohibitions would amount to government “takes” of private property, involving of hundreds of millions</a:t>
            </a:r>
          </a:p>
          <a:p>
            <a:pPr marL="347663" indent="-347663" algn="l">
              <a:lnSpc>
                <a:spcPct val="100000"/>
              </a:lnSpc>
              <a:spcAft>
                <a:spcPct val="50000"/>
              </a:spcAft>
              <a:buFontTx/>
              <a:buChar char="•"/>
              <a:tabLst>
                <a:tab pos="347663" algn="l"/>
              </a:tabLst>
            </a:pP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Compromise?</a:t>
            </a:r>
          </a:p>
        </p:txBody>
      </p:sp>
      <p:pic>
        <p:nvPicPr>
          <p:cNvPr id="6" name="Picture 19" descr="ritahouston001_1"/>
          <p:cNvPicPr preferRelativeResize="0">
            <a:picLocks noChangeArrowheads="1"/>
          </p:cNvPicPr>
          <p:nvPr/>
        </p:nvPicPr>
        <p:blipFill>
          <a:blip r:embed="rId2" cstate="print">
            <a:lum bright="12000"/>
          </a:blip>
          <a:srcRect l="50381" r="37500" b="250"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720" cy="4320"/>
            </a:xfrm>
            <a:prstGeom prst="rect">
              <a:avLst/>
            </a:prstGeom>
            <a:solidFill>
              <a:srgbClr val="000080">
                <a:alpha val="17999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720" y="4128"/>
              <a:ext cx="5040" cy="192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4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362200"/>
            <a:ext cx="5029200" cy="1143000"/>
          </a:xfrm>
        </p:spPr>
        <p:txBody>
          <a:bodyPr/>
          <a:lstStyle/>
          <a:p>
            <a:r>
              <a:rPr lang="en-US" sz="6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Current Research</a:t>
            </a:r>
            <a:endParaRPr lang="en-US" sz="6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0"/>
              <a:ext cx="1143000" cy="6858000"/>
              <a:chOff x="0" y="0"/>
              <a:chExt cx="1143000" cy="6858000"/>
            </a:xfrm>
          </p:grpSpPr>
          <p:pic>
            <p:nvPicPr>
              <p:cNvPr id="10" name="Picture 19" descr="ritahouston001_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12000"/>
              </a:blip>
              <a:srcRect l="50381" r="37500" b="250"/>
              <a:stretch>
                <a:fillRect/>
              </a:stretch>
            </p:blipFill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noFill/>
            </p:spPr>
          </p:pic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43000" cy="6858000"/>
              </a:xfrm>
              <a:prstGeom prst="rect">
                <a:avLst/>
              </a:prstGeom>
              <a:solidFill>
                <a:srgbClr val="000080">
                  <a:alpha val="17999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143000" y="6553200"/>
              <a:ext cx="8001000" cy="304800"/>
            </a:xfrm>
            <a:prstGeom prst="rect">
              <a:avLst/>
            </a:prstGeom>
            <a:solidFill>
              <a:srgbClr val="000080">
                <a:alpha val="3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b" anchorCtr="1"/>
            <a:lstStyle/>
            <a:p>
              <a:pPr>
                <a:lnSpc>
                  <a:spcPct val="30000"/>
                </a:lnSpc>
              </a:pPr>
              <a:r>
                <a:rPr lang="en-US" altLang="en-US" sz="1200">
                  <a:solidFill>
                    <a:schemeClr val="tx1"/>
                  </a:solidFill>
                  <a:latin typeface="Calibri" pitchFamily="34" charset="0"/>
                </a:rPr>
                <a:t>Gulf Coast Center for Evacuation and Transportation Resiliency</a:t>
              </a:r>
              <a:r>
                <a:rPr lang="en-US" altLang="en-US" sz="4800" b="0" i="0">
                  <a:solidFill>
                    <a:schemeClr val="tx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267200" y="4760913"/>
            <a:ext cx="441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8925" y="25511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4038600"/>
            <a:ext cx="245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88925" y="55229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38200" y="228600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Behavioral Modeling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724400" y="14478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62000" y="1143000"/>
            <a:ext cx="8077200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3363" indent="-233363">
              <a:spcAft>
                <a:spcPts val="1200"/>
              </a:spcAft>
              <a:tabLst>
                <a:tab pos="233363" algn="l"/>
              </a:tabLst>
            </a:pPr>
            <a:r>
              <a:rPr lang="en-US" sz="28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Forecast time-dependent evacuation demand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033581"/>
              </p:ext>
            </p:extLst>
          </p:nvPr>
        </p:nvGraphicFramePr>
        <p:xfrm>
          <a:off x="194310" y="1631156"/>
          <a:ext cx="8915400" cy="5243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23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8450"/>
            <a:ext cx="9144000" cy="5746750"/>
          </a:xfrm>
          <a:prstGeom prst="rect">
            <a:avLst/>
          </a:prstGeom>
          <a:noFill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762000" y="152400"/>
            <a:ext cx="8001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Regional-Level Modeling and Visualization</a:t>
            </a:r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267200" y="4760913"/>
            <a:ext cx="441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8925" y="25511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4038600"/>
            <a:ext cx="245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88925" y="55229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762000" y="382250"/>
            <a:ext cx="80010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Scenario Testing and Evaluation</a:t>
            </a:r>
            <a:endParaRPr lang="en-US" sz="4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724400" y="14478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57200" y="1371600"/>
            <a:ext cx="8305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3363" indent="-233363">
              <a:lnSpc>
                <a:spcPct val="100000"/>
              </a:lnSpc>
              <a:spcAft>
                <a:spcPts val="800"/>
              </a:spcAft>
              <a:tabLst>
                <a:tab pos="233363" algn="l"/>
              </a:tabLst>
            </a:pPr>
            <a:r>
              <a:rPr lang="en-US" sz="32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Analysis of “variable” hazards and responses</a:t>
            </a:r>
            <a:endParaRPr lang="en-US" sz="2800" b="1" i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5256213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Temporal – </a:t>
            </a:r>
          </a:p>
          <a:p>
            <a:pPr marL="5713413" lvl="1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More/less time to evacuate </a:t>
            </a:r>
          </a:p>
          <a:p>
            <a:pPr marL="5713413" lvl="1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implementation of phasing strategies</a:t>
            </a:r>
          </a:p>
          <a:p>
            <a:pPr marL="5256213" lvl="1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Spatial – </a:t>
            </a:r>
          </a:p>
          <a:p>
            <a:pPr marL="5713413" lvl="2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Storm size and direction of approach</a:t>
            </a:r>
          </a:p>
          <a:p>
            <a:pPr marL="5713413" lvl="2" indent="-233363" algn="l">
              <a:lnSpc>
                <a:spcPct val="100000"/>
              </a:lnSpc>
              <a:spcAft>
                <a:spcPts val="800"/>
              </a:spcAft>
              <a:buFont typeface="Arial" pitchFamily="34" charset="0"/>
              <a:buChar char="•"/>
              <a:tabLst>
                <a:tab pos="4913313" algn="l"/>
              </a:tabLst>
            </a:pPr>
            <a:r>
              <a:rPr lang="en-US" sz="2400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network management</a:t>
            </a:r>
            <a:endParaRPr lang="en-US" sz="3200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4949952" cy="4495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66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6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6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21474</TotalTime>
  <Words>5306</Words>
  <Application>Microsoft Office PowerPoint</Application>
  <PresentationFormat>On-screen Show (4:3)</PresentationFormat>
  <Paragraphs>831</Paragraphs>
  <Slides>102</Slides>
  <Notes>69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Arial</vt:lpstr>
      <vt:lpstr>Calibri</vt:lpstr>
      <vt:lpstr>Times New Roman</vt:lpstr>
      <vt:lpstr>Blank Presentation</vt:lpstr>
      <vt:lpstr>Office Theme</vt:lpstr>
      <vt:lpstr>1_Office Theme</vt:lpstr>
      <vt:lpstr>2_Office Theme</vt:lpstr>
      <vt:lpstr>3_Office Theme</vt:lpstr>
      <vt:lpstr>4_Office Theme</vt:lpstr>
      <vt:lpstr>Chart</vt:lpstr>
      <vt:lpstr>Gulf Coast Center for Evacuation and  Transportation Resiliency </vt:lpstr>
      <vt:lpstr>PowerPoint Presentation</vt:lpstr>
      <vt:lpstr>PowerPoint Presentation</vt:lpstr>
      <vt:lpstr>PowerPoint Presentation</vt:lpstr>
      <vt:lpstr>PowerPoint Presentation</vt:lpstr>
      <vt:lpstr>Disaster Resilience Framework 1.0</vt:lpstr>
      <vt:lpstr>PowerPoint Presentation</vt:lpstr>
      <vt:lpstr>Evacuation by Hazard (1990 – 2003) </vt:lpstr>
      <vt:lpstr> </vt:lpstr>
      <vt:lpstr>PowerPoint Presentation</vt:lpstr>
      <vt:lpstr>PowerPoint Presentation</vt:lpstr>
      <vt:lpstr>Recent History in Louisiana </vt:lpstr>
      <vt:lpstr>Recent History in Louisiana</vt:lpstr>
      <vt:lpstr>PowerPoint Presentation</vt:lpstr>
      <vt:lpstr>Problems Identified  in Ivan</vt:lpstr>
      <vt:lpstr>New Orleans Contraflow Initiation Point</vt:lpstr>
      <vt:lpstr>PowerPoint Presentation</vt:lpstr>
      <vt:lpstr>PowerPoint Presentation</vt:lpstr>
      <vt:lpstr>PowerPoint Presentation</vt:lpstr>
      <vt:lpstr>PowerPoint Presentation</vt:lpstr>
      <vt:lpstr>Proposed Solutions</vt:lpstr>
      <vt:lpstr>New Orleans Alternatives</vt:lpstr>
      <vt:lpstr>Baton Rouge Alternatives</vt:lpstr>
      <vt:lpstr>The Plan  and  Its Effects</vt:lpstr>
      <vt:lpstr>PowerPoint Presentation</vt:lpstr>
      <vt:lpstr>PowerPoint Presentation</vt:lpstr>
      <vt:lpstr>PowerPoint Presentation</vt:lpstr>
      <vt:lpstr>PowerPoint Presentation</vt:lpstr>
      <vt:lpstr>Evacuation Traffic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Assisted Evacuations</vt:lpstr>
      <vt:lpstr>“Low Mobility” Evacuees</vt:lpstr>
      <vt:lpstr>PowerPoint Presentation</vt:lpstr>
      <vt:lpstr>PowerPoint Presentation</vt:lpstr>
      <vt:lpstr>Problems of Modeling Evacuation Transportation Plans</vt:lpstr>
      <vt:lpstr>Recognized Limitations</vt:lpstr>
      <vt:lpstr>Evacuation Modeling</vt:lpstr>
      <vt:lpstr>Evacuation Modeling Spectrum</vt:lpstr>
      <vt:lpstr>Current Research</vt:lpstr>
      <vt:lpstr>Evacuation Traffic Simulation</vt:lpstr>
      <vt:lpstr>Recognized Limitations</vt:lpstr>
      <vt:lpstr>TRANSIMS Project</vt:lpstr>
      <vt:lpstr>TRANSIMS System</vt:lpstr>
      <vt:lpstr>TRANSIMS Structure</vt:lpstr>
      <vt:lpstr>LSU Study -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Assisted Evacuation Modeling</vt:lpstr>
      <vt:lpstr>Assisted Evacuations </vt:lpstr>
      <vt:lpstr>Study Questions</vt:lpstr>
      <vt:lpstr>Research Methodology</vt:lpstr>
      <vt:lpstr>PowerPoint Presentation</vt:lpstr>
      <vt:lpstr>PowerPoint Presentation</vt:lpstr>
      <vt:lpstr>PowerPoint Presentation</vt:lpstr>
      <vt:lpstr>PowerPoint Presentation</vt:lpstr>
      <vt:lpstr>Quantitative Results</vt:lpstr>
      <vt:lpstr>Conclusions</vt:lpstr>
      <vt:lpstr>PowerPoint Presentation</vt:lpstr>
      <vt:lpstr>Florida Keys Evacuation Planning</vt:lpstr>
      <vt:lpstr>Gulf Coast Center for Evacuation and  Transportation Resiliency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 Dept. of Civil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LSU HURRICANE CENTER</dc:title>
  <dc:creator>Brian Wolshon</dc:creator>
  <cp:lastModifiedBy>Brian Wolshon</cp:lastModifiedBy>
  <cp:revision>381</cp:revision>
  <dcterms:created xsi:type="dcterms:W3CDTF">1999-03-15T14:55:20Z</dcterms:created>
  <dcterms:modified xsi:type="dcterms:W3CDTF">2015-02-25T00:46:38Z</dcterms:modified>
</cp:coreProperties>
</file>